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12192000" cy="6858000"/>
  <p:embeddedFontLst>
    <p:embeddedFont>
      <p:font typeface="Georgia" panose="02040502050405020303" pitchFamily="18" charset="0"/>
      <p:regular r:id="rId45"/>
      <p:bold r:id="rId46"/>
      <p:italic r:id="rId47"/>
      <p:boldItalic r:id="rId48"/>
    </p:embeddedFont>
    <p:embeddedFont>
      <p:font typeface="Lora" pitchFamily="2" charset="0"/>
      <p:regular r:id="rId49"/>
      <p:bold r:id="rId50"/>
      <p:italic r:id="rId51"/>
      <p:boldItalic r:id="rId52"/>
    </p:embeddedFont>
    <p:embeddedFont>
      <p:font typeface="Lora Medium" pitchFamily="2" charset="0"/>
      <p:regular r:id="rId53"/>
      <p:bold r:id="rId54"/>
      <p:italic r:id="rId55"/>
      <p:boldItalic r:id="rId56"/>
    </p:embeddedFont>
    <p:embeddedFont>
      <p:font typeface="Trebuchet MS" panose="020B060302020202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gOM0WvVvFvoL9zZ+MrgT8fjjLG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D80532-5E4A-4CFF-97EE-BD99B75F8377}">
  <a:tblStyle styleId="{2BD80532-5E4A-4CFF-97EE-BD99B75F837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customschemas.google.com/relationships/presentationmetadata" Target="meta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 &amp; Nelly; housekeeping: chat box for questions and Q&amp;A at the end; mute mics.; this will be recorded; Nelly and Jenny alternate reading chat box</a:t>
            </a: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bcecf62b3_0_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168" name="Google Shape;168;gdbcecf62b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bcecf62b3_0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210" name="Google Shape;210;gdbcecf6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d65723417_0_12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216" name="Google Shape;216;gdd6572341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68a7aaad6_0_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</a:t>
            </a:r>
            <a:endParaRPr/>
          </a:p>
        </p:txBody>
      </p:sp>
      <p:sp>
        <p:nvSpPr>
          <p:cNvPr id="222" name="Google Shape;222;gb68a7aaad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e8fa89384_0_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</a:t>
            </a:r>
            <a:endParaRPr/>
          </a:p>
        </p:txBody>
      </p:sp>
      <p:sp>
        <p:nvSpPr>
          <p:cNvPr id="233" name="Google Shape;233;gde8fa8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3044036d4_0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</a:t>
            </a:r>
            <a:endParaRPr/>
          </a:p>
        </p:txBody>
      </p:sp>
      <p:sp>
        <p:nvSpPr>
          <p:cNvPr id="240" name="Google Shape;240;g113044036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d65723417_0_13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 </a:t>
            </a:r>
            <a:endParaRPr b="1"/>
          </a:p>
        </p:txBody>
      </p:sp>
      <p:sp>
        <p:nvSpPr>
          <p:cNvPr id="247" name="Google Shape;247;gdd6572341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bec2b8fde_0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</a:t>
            </a:r>
            <a:endParaRPr/>
          </a:p>
        </p:txBody>
      </p:sp>
      <p:sp>
        <p:nvSpPr>
          <p:cNvPr id="254" name="Google Shape;254;gdbec2b8f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e8fa89384_0_6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270" name="Google Shape;270;gde8fa8938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68a7aaad6_0_14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</a:t>
            </a:r>
            <a:endParaRPr/>
          </a:p>
        </p:txBody>
      </p:sp>
      <p:sp>
        <p:nvSpPr>
          <p:cNvPr id="71" name="Google Shape;71;gb68a7aaad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132b806e8b_1_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 </a:t>
            </a:r>
            <a:r>
              <a:rPr lang="en-US" b="1"/>
              <a:t>[no acronyms (e.g., TETD or ENSM); students need to fill in the document electronically while members can do so electronically or manually]</a:t>
            </a:r>
            <a:endParaRPr b="1"/>
          </a:p>
        </p:txBody>
      </p:sp>
      <p:sp>
        <p:nvSpPr>
          <p:cNvPr id="278" name="Google Shape;278;g1132b806e8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e8fa89384_0_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286" name="Google Shape;286;gde8fa8938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e8fa89384_0_4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 &amp; Nelly</a:t>
            </a:r>
            <a:endParaRPr/>
          </a:p>
        </p:txBody>
      </p:sp>
      <p:sp>
        <p:nvSpPr>
          <p:cNvPr id="293" name="Google Shape;293;gde8fa8938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e8fa89384_0_4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</a:t>
            </a:r>
            <a:endParaRPr/>
          </a:p>
        </p:txBody>
      </p:sp>
      <p:sp>
        <p:nvSpPr>
          <p:cNvPr id="300" name="Google Shape;300;gde8fa8938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</a:t>
            </a:r>
            <a:endParaRPr/>
          </a:p>
        </p:txBody>
      </p:sp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e8fa89384_0_7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</a:t>
            </a:r>
            <a:endParaRPr/>
          </a:p>
        </p:txBody>
      </p:sp>
      <p:sp>
        <p:nvSpPr>
          <p:cNvPr id="314" name="Google Shape;314;gde8fa8938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de8fa89384_0_5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 b="1"/>
          </a:p>
        </p:txBody>
      </p:sp>
      <p:sp>
        <p:nvSpPr>
          <p:cNvPr id="321" name="Google Shape;321;gde8fa8938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e8fa89384_0_8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 b="1"/>
          </a:p>
        </p:txBody>
      </p:sp>
      <p:sp>
        <p:nvSpPr>
          <p:cNvPr id="328" name="Google Shape;328;gde8fa8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f5a8a13bf_0_17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335" name="Google Shape;335;gdf5a8a13bf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df5a8a13bf_0_17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342" name="Google Shape;342;gdf5a8a13b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d65723417_0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81" name="Google Shape;81;gdd657234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f5a8a13bf_0_18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 b="1"/>
          </a:p>
        </p:txBody>
      </p:sp>
      <p:sp>
        <p:nvSpPr>
          <p:cNvPr id="349" name="Google Shape;349;gdf5a8a13bf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</a:t>
            </a:r>
            <a:endParaRPr/>
          </a:p>
        </p:txBody>
      </p:sp>
      <p:sp>
        <p:nvSpPr>
          <p:cNvPr id="357" name="Google Shape;3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d65723417_0_14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430" name="Google Shape;430;gdd65723417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437" name="Google Shape;4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f5a8a13bf_0_24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 = Share sample dissertation template via Screen Share</a:t>
            </a:r>
            <a:endParaRPr b="1">
              <a:highlight>
                <a:srgbClr val="FFFF00"/>
              </a:highlight>
            </a:endParaRPr>
          </a:p>
        </p:txBody>
      </p:sp>
      <p:sp>
        <p:nvSpPr>
          <p:cNvPr id="444" name="Google Shape;444;gdf5a8a13bf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54ac76ca0_2_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 and Jenny</a:t>
            </a:r>
            <a:endParaRPr b="1"/>
          </a:p>
        </p:txBody>
      </p:sp>
      <p:sp>
        <p:nvSpPr>
          <p:cNvPr id="451" name="Google Shape;451;g1154ac76ca0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159130deec_0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 and Jenny</a:t>
            </a:r>
            <a:endParaRPr b="1"/>
          </a:p>
        </p:txBody>
      </p:sp>
      <p:sp>
        <p:nvSpPr>
          <p:cNvPr id="459" name="Google Shape;459;g1159130d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159130deec_0_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 = Share sample dissertation template via Screen Share</a:t>
            </a:r>
            <a:endParaRPr b="1">
              <a:highlight>
                <a:srgbClr val="FFFF00"/>
              </a:highlight>
            </a:endParaRPr>
          </a:p>
        </p:txBody>
      </p:sp>
      <p:sp>
        <p:nvSpPr>
          <p:cNvPr id="472" name="Google Shape;472;g1159130dee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 and Jenny</a:t>
            </a:r>
            <a:endParaRPr b="1"/>
          </a:p>
        </p:txBody>
      </p:sp>
      <p:sp>
        <p:nvSpPr>
          <p:cNvPr id="481" name="Google Shape;4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159130dee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7" y="514350"/>
            <a:ext cx="108372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159130deec_0_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59130deec_0_6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90" name="Google Shape;90;g1159130dee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de8fa8938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7" y="514350"/>
            <a:ext cx="108372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de8fa89384_0_15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df5a8a13bf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7" y="514350"/>
            <a:ext cx="108372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df5a8a13bf_0_19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 and Jenny</a:t>
            </a:r>
            <a:endParaRPr/>
          </a:p>
        </p:txBody>
      </p:sp>
      <p:sp>
        <p:nvSpPr>
          <p:cNvPr id="514" name="Google Shape;5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59130deec_0_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96" name="Google Shape;96;g1159130de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59130deec_0_3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104" name="Google Shape;104;g1159130dee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59130deec_0_3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Jenny</a:t>
            </a:r>
            <a:endParaRPr/>
          </a:p>
        </p:txBody>
      </p:sp>
      <p:sp>
        <p:nvSpPr>
          <p:cNvPr id="112" name="Google Shape;112;g1159130dee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</a:t>
            </a: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d65723417_0_8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Nelly–then turn to Jenny</a:t>
            </a:r>
            <a:endParaRPr/>
          </a:p>
        </p:txBody>
      </p:sp>
      <p:sp>
        <p:nvSpPr>
          <p:cNvPr id="162" name="Google Shape;162;gdd6572341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dd65723417_0_1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dd65723417_0_1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dd65723417_0_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dd65723417_0_5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dd65723417_0_5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dd65723417_0_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d65723417_0_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d65723417_0_58"/>
          <p:cNvSpPr txBox="1">
            <a:spLocks noGrp="1"/>
          </p:cNvSpPr>
          <p:nvPr>
            <p:ph type="title"/>
          </p:nvPr>
        </p:nvSpPr>
        <p:spPr>
          <a:xfrm>
            <a:off x="916938" y="239303"/>
            <a:ext cx="45918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3200" b="0" i="0">
                <a:solidFill>
                  <a:srgbClr val="90C22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dd65723417_0_58"/>
          <p:cNvSpPr txBox="1">
            <a:spLocks noGrp="1"/>
          </p:cNvSpPr>
          <p:nvPr>
            <p:ph type="body" idx="1"/>
          </p:nvPr>
        </p:nvSpPr>
        <p:spPr>
          <a:xfrm>
            <a:off x="756074" y="1177544"/>
            <a:ext cx="8358000" cy="4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 b="1" i="0">
                <a:solidFill>
                  <a:srgbClr val="90C22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dd65723417_0_5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dd65723417_0_5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dd65723417_0_5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d65723417_0_6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dd65723417_0_6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dd65723417_0_6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dd65723417_0_2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dd65723417_0_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dd65723417_0_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dd65723417_0_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dd65723417_0_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dd65723417_0_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dd65723417_0_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dd65723417_0_2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dd65723417_0_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dd65723417_0_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dd65723417_0_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dd65723417_0_3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dd65723417_0_3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dd65723417_0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dd65723417_0_4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dd65723417_0_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dd65723417_0_4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dd65723417_0_4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dd65723417_0_43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dd65723417_0_4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dd65723417_0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dd65723417_0_4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dd65723417_0_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rgbClr val="FF0000">
                <a:alpha val="52549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dd65723417_0_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dd65723417_0_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dd65723417_0_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ocstudy@montclair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s://www.montclair.edu/graduate/wp-content/uploads/sites/58/2020/08/Form-E.pdf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graduate/current-students/doctoral-student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docstudy@montclair.edu" TargetMode="External"/><Relationship Id="rId5" Type="http://schemas.openxmlformats.org/officeDocument/2006/relationships/hyperlink" Target="mailto:shifferr@montclair.edu" TargetMode="External"/><Relationship Id="rId4" Type="http://schemas.openxmlformats.org/officeDocument/2006/relationships/hyperlink" Target="mailto:lejtern@Montclair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graduate/current-students/doctoral-student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graduate/wp-content/uploads/sites/58/2020/08/Form-F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graduate/wp-content/uploads/sites/58/2020/12/Form-F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graduate/wp-content/uploads/sites/58/2020/09/Dissertation-Procedures-Guidelines-2020-2021-final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s://www.montclair.edu/graduate/wp-content/uploads/sites/58/2022/02/Doctoral-Procedures-Manual_2021-2022-rev-2-22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graduate/wp-content/uploads/sites/58/2022/02/Doctoral-Procedures-Manual_2021-2022-rev-2-22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ocstudy@Montclair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graduate/wp-content/uploads/sites/58/2018/10/Electronic-Thesis-Dissertation-Release-Form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ferrantec@Montclair.ed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graduate/wp-content/uploads/sites/58/2021/07/Sample-ETD-Form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graduate/wp-content/uploads/sites/58/2021/09/APA-Style-Dissertation-Guidelines_The-Graduate-School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graduate/current-students/doctoral-student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hyperlink" Target="https://www.montclair.edu/graduate/current-students/doctoral-student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montclair.edu/graduate/current-students/doctoral-students/" TargetMode="Externa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ommons.montclair.edu/etd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montclair.edu/graduate/wp-content/uploads/sites/58/2021/09/Graduate-School-Policy-Manual-2021-2022.pdf" TargetMode="External"/><Relationship Id="rId7" Type="http://schemas.openxmlformats.org/officeDocument/2006/relationships/hyperlink" Target="https://digitalcommons.montclair.edu/etd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ontclair.edu/graduate/wp-content/uploads/sites/58/2021/09/APA-Style-Dissertation-Guidelines_The-Graduate-School.pdf" TargetMode="External"/><Relationship Id="rId5" Type="http://schemas.openxmlformats.org/officeDocument/2006/relationships/hyperlink" Target="https://www.montclair.edu/graduate/current-students/doctoral-students/" TargetMode="External"/><Relationship Id="rId4" Type="http://schemas.openxmlformats.org/officeDocument/2006/relationships/hyperlink" Target="https://www.montclair.edu/graduate/wp-content/uploads/sites/58/2022/02/Doctoral-Procedures-Manual_2021-2022-rev-2-22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proofreading-editing/apa-editing-services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ontclair.edu/center-for-writing-excellence/digitaldashboard/resources-for-writers/citing-sources/#APA" TargetMode="External"/><Relationship Id="rId5" Type="http://schemas.openxmlformats.org/officeDocument/2006/relationships/hyperlink" Target="https://www.perrla.com/#/how-it-works" TargetMode="External"/><Relationship Id="rId4" Type="http://schemas.openxmlformats.org/officeDocument/2006/relationships/hyperlink" Target="https://www.scribbr.com/apa-citation-generato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ingwithjenny.youcanbook.m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hyperlink" Target="https://montclair.mywconline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hyperlink" Target="https://www.google.com/url?sa=t&amp;rct=j&amp;q=&amp;esrc=s&amp;source=web&amp;cd=&amp;ved=2ahUKEwjFtequ84rxAhXgF1kFHVQjACYQFjABegQIAxAD&amp;url=https%3A%2F%2Fwestoahu.hawaii.edu%2Fnoeaucenter%2Fwp-content%2Fuploads%2F2019%2F10%2FSample-Literature-Review.pdf&amp;usg=AOvVaw3SKcvmCV4AI7IxxNwduUFC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ritingcenter.unc.edu/handouts/literature-reviews/" TargetMode="External"/><Relationship Id="rId5" Type="http://schemas.openxmlformats.org/officeDocument/2006/relationships/hyperlink" Target="http://www.duluth.umn.edu/~hrallis/guides/researching/litreview.html" TargetMode="External"/><Relationship Id="rId4" Type="http://schemas.openxmlformats.org/officeDocument/2006/relationships/hyperlink" Target="https://www.montclair.edu/center-for-writing-excellence/digitaldashboard/resources-for-writers/writing-at-the-graduate-level/#d.en.4464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ingwithjenny.youcanbook.m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ingwithjenny.youcanbook.m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ingwithjenny.youcanbook.m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lt1"/>
            </a:gs>
            <a:gs pos="100000">
              <a:srgbClr val="FF0000">
                <a:alpha val="52549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title"/>
          </p:nvPr>
        </p:nvSpPr>
        <p:spPr>
          <a:xfrm>
            <a:off x="1757700" y="1413350"/>
            <a:ext cx="86766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877568" marR="5080" lvl="0" indent="-86550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Dissertation Webinar:</a:t>
            </a:r>
            <a:endParaRPr sz="5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77569" marR="5080" lvl="0" indent="-86550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Final Stretch</a:t>
            </a:r>
            <a:endParaRPr sz="5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381000" y="5653800"/>
            <a:ext cx="46854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87780" marR="5080" lvl="0" indent="-12757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Prepared by The Graduate School</a:t>
            </a:r>
            <a:endParaRPr sz="22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February 2022</a:t>
            </a:r>
            <a:endParaRPr sz="22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1433250" y="3526775"/>
            <a:ext cx="9325500" cy="692700"/>
          </a:xfrm>
          <a:prstGeom prst="rect">
            <a:avLst/>
          </a:prstGeom>
          <a:noFill/>
          <a:ln w="76200" cap="flat" cmpd="sng">
            <a:solidFill>
              <a:srgbClr val="F9D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87780" marR="5080" lvl="0" indent="-1275715" algn="ctr" rtl="0">
              <a:lnSpc>
                <a:spcPct val="13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3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Dissertation Defense to Commencement </a:t>
            </a:r>
            <a:endParaRPr sz="2900" i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8504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4975" y="4004825"/>
            <a:ext cx="4052749" cy="27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bcecf62b3_0_14"/>
          <p:cNvSpPr/>
          <p:nvPr/>
        </p:nvSpPr>
        <p:spPr>
          <a:xfrm>
            <a:off x="2740525" y="1226426"/>
            <a:ext cx="916304" cy="874252"/>
          </a:xfrm>
          <a:custGeom>
            <a:avLst/>
            <a:gdLst/>
            <a:ahLst/>
            <a:cxnLst/>
            <a:rect l="l" t="t" r="r" b="b"/>
            <a:pathLst>
              <a:path w="916304" h="803910" extrusionOk="0">
                <a:moveTo>
                  <a:pt x="264007" y="0"/>
                </a:moveTo>
                <a:lnTo>
                  <a:pt x="0" y="0"/>
                </a:lnTo>
                <a:lnTo>
                  <a:pt x="0" y="734936"/>
                </a:lnTo>
                <a:lnTo>
                  <a:pt x="628294" y="734936"/>
                </a:lnTo>
                <a:lnTo>
                  <a:pt x="628294" y="803910"/>
                </a:lnTo>
                <a:lnTo>
                  <a:pt x="915924" y="602932"/>
                </a:lnTo>
                <a:lnTo>
                  <a:pt x="628294" y="401955"/>
                </a:lnTo>
                <a:lnTo>
                  <a:pt x="628294" y="470928"/>
                </a:lnTo>
                <a:lnTo>
                  <a:pt x="264007" y="470928"/>
                </a:lnTo>
                <a:lnTo>
                  <a:pt x="264007" y="0"/>
                </a:lnTo>
                <a:close/>
              </a:path>
            </a:pathLst>
          </a:custGeom>
          <a:solidFill>
            <a:srgbClr val="98000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gdbcecf62b3_0_14"/>
          <p:cNvSpPr/>
          <p:nvPr/>
        </p:nvSpPr>
        <p:spPr>
          <a:xfrm>
            <a:off x="2302382" y="277755"/>
            <a:ext cx="1354454" cy="947419"/>
          </a:xfrm>
          <a:custGeom>
            <a:avLst/>
            <a:gdLst/>
            <a:ahLst/>
            <a:cxnLst/>
            <a:rect l="l" t="t" r="r" b="b"/>
            <a:pathLst>
              <a:path w="1354454" h="947419" extrusionOk="0">
                <a:moveTo>
                  <a:pt x="1196187" y="0"/>
                </a:moveTo>
                <a:lnTo>
                  <a:pt x="157886" y="0"/>
                </a:lnTo>
                <a:lnTo>
                  <a:pt x="107982" y="8049"/>
                </a:lnTo>
                <a:lnTo>
                  <a:pt x="64640" y="30462"/>
                </a:lnTo>
                <a:lnTo>
                  <a:pt x="30462" y="64640"/>
                </a:lnTo>
                <a:lnTo>
                  <a:pt x="8049" y="107982"/>
                </a:lnTo>
                <a:lnTo>
                  <a:pt x="0" y="157886"/>
                </a:lnTo>
                <a:lnTo>
                  <a:pt x="0" y="789266"/>
                </a:lnTo>
                <a:lnTo>
                  <a:pt x="8049" y="839171"/>
                </a:lnTo>
                <a:lnTo>
                  <a:pt x="30462" y="882512"/>
                </a:lnTo>
                <a:lnTo>
                  <a:pt x="64640" y="916690"/>
                </a:lnTo>
                <a:lnTo>
                  <a:pt x="107982" y="939104"/>
                </a:lnTo>
                <a:lnTo>
                  <a:pt x="157886" y="947153"/>
                </a:lnTo>
                <a:lnTo>
                  <a:pt x="1196187" y="947153"/>
                </a:lnTo>
                <a:lnTo>
                  <a:pt x="1246091" y="939104"/>
                </a:lnTo>
                <a:lnTo>
                  <a:pt x="1289433" y="916690"/>
                </a:lnTo>
                <a:lnTo>
                  <a:pt x="1323611" y="882512"/>
                </a:lnTo>
                <a:lnTo>
                  <a:pt x="1346024" y="839171"/>
                </a:lnTo>
                <a:lnTo>
                  <a:pt x="1354074" y="789266"/>
                </a:lnTo>
                <a:lnTo>
                  <a:pt x="1354074" y="157886"/>
                </a:lnTo>
                <a:lnTo>
                  <a:pt x="1346024" y="107982"/>
                </a:lnTo>
                <a:lnTo>
                  <a:pt x="1323611" y="64640"/>
                </a:lnTo>
                <a:lnTo>
                  <a:pt x="1289433" y="30462"/>
                </a:lnTo>
                <a:lnTo>
                  <a:pt x="1246091" y="8049"/>
                </a:lnTo>
                <a:lnTo>
                  <a:pt x="1196187" y="0"/>
                </a:lnTo>
                <a:close/>
              </a:path>
            </a:pathLst>
          </a:custGeom>
          <a:solidFill>
            <a:srgbClr val="539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gdbcecf62b3_0_14"/>
          <p:cNvSpPr txBox="1">
            <a:spLocks noGrp="1"/>
          </p:cNvSpPr>
          <p:nvPr>
            <p:ph type="title"/>
          </p:nvPr>
        </p:nvSpPr>
        <p:spPr>
          <a:xfrm>
            <a:off x="2437010" y="383029"/>
            <a:ext cx="10827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spAutoFit/>
          </a:bodyPr>
          <a:lstStyle/>
          <a:p>
            <a:pPr marL="12700" marR="5080" lvl="0" indent="634" algn="ctr" rtl="0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Enrollment  and  Coursework</a:t>
            </a:r>
            <a:endParaRPr sz="1600"/>
          </a:p>
        </p:txBody>
      </p:sp>
      <p:grpSp>
        <p:nvGrpSpPr>
          <p:cNvPr id="173" name="Google Shape;173;gdbcecf62b3_0_14"/>
          <p:cNvGrpSpPr/>
          <p:nvPr/>
        </p:nvGrpSpPr>
        <p:grpSpPr>
          <a:xfrm>
            <a:off x="3563492" y="1384941"/>
            <a:ext cx="1353820" cy="1690871"/>
            <a:chOff x="3563492" y="1384941"/>
            <a:chExt cx="1353820" cy="1690871"/>
          </a:xfrm>
        </p:grpSpPr>
        <p:sp>
          <p:nvSpPr>
            <p:cNvPr id="174" name="Google Shape;174;gdbcecf62b3_0_14"/>
            <p:cNvSpPr/>
            <p:nvPr/>
          </p:nvSpPr>
          <p:spPr>
            <a:xfrm>
              <a:off x="4000877" y="2271902"/>
              <a:ext cx="915670" cy="803910"/>
            </a:xfrm>
            <a:custGeom>
              <a:avLst/>
              <a:gdLst/>
              <a:ahLst/>
              <a:cxnLst/>
              <a:rect l="l" t="t" r="r" b="b"/>
              <a:pathLst>
                <a:path w="915670" h="803910" extrusionOk="0">
                  <a:moveTo>
                    <a:pt x="264007" y="0"/>
                  </a:moveTo>
                  <a:lnTo>
                    <a:pt x="0" y="0"/>
                  </a:lnTo>
                  <a:lnTo>
                    <a:pt x="0" y="734936"/>
                  </a:lnTo>
                  <a:lnTo>
                    <a:pt x="627532" y="734936"/>
                  </a:lnTo>
                  <a:lnTo>
                    <a:pt x="627532" y="803910"/>
                  </a:lnTo>
                  <a:lnTo>
                    <a:pt x="915162" y="602932"/>
                  </a:lnTo>
                  <a:lnTo>
                    <a:pt x="627532" y="401955"/>
                  </a:lnTo>
                  <a:lnTo>
                    <a:pt x="627532" y="470928"/>
                  </a:lnTo>
                  <a:lnTo>
                    <a:pt x="264007" y="470928"/>
                  </a:lnTo>
                  <a:lnTo>
                    <a:pt x="264007" y="0"/>
                  </a:lnTo>
                  <a:close/>
                </a:path>
              </a:pathLst>
            </a:custGeom>
            <a:solidFill>
              <a:srgbClr val="9800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gdbcecf62b3_0_14"/>
            <p:cNvSpPr/>
            <p:nvPr/>
          </p:nvSpPr>
          <p:spPr>
            <a:xfrm>
              <a:off x="3563492" y="1384941"/>
              <a:ext cx="1353820" cy="947419"/>
            </a:xfrm>
            <a:custGeom>
              <a:avLst/>
              <a:gdLst/>
              <a:ahLst/>
              <a:cxnLst/>
              <a:rect l="l" t="t" r="r" b="b"/>
              <a:pathLst>
                <a:path w="1353820" h="947419" extrusionOk="0">
                  <a:moveTo>
                    <a:pt x="1195425" y="0"/>
                  </a:moveTo>
                  <a:lnTo>
                    <a:pt x="157886" y="0"/>
                  </a:lnTo>
                  <a:lnTo>
                    <a:pt x="107982" y="8049"/>
                  </a:lnTo>
                  <a:lnTo>
                    <a:pt x="64640" y="30462"/>
                  </a:lnTo>
                  <a:lnTo>
                    <a:pt x="30462" y="64640"/>
                  </a:lnTo>
                  <a:lnTo>
                    <a:pt x="8049" y="107982"/>
                  </a:lnTo>
                  <a:lnTo>
                    <a:pt x="0" y="157886"/>
                  </a:lnTo>
                  <a:lnTo>
                    <a:pt x="0" y="789266"/>
                  </a:lnTo>
                  <a:lnTo>
                    <a:pt x="8049" y="839172"/>
                  </a:lnTo>
                  <a:lnTo>
                    <a:pt x="30462" y="882517"/>
                  </a:lnTo>
                  <a:lnTo>
                    <a:pt x="64640" y="916698"/>
                  </a:lnTo>
                  <a:lnTo>
                    <a:pt x="107982" y="939115"/>
                  </a:lnTo>
                  <a:lnTo>
                    <a:pt x="157886" y="947166"/>
                  </a:lnTo>
                  <a:lnTo>
                    <a:pt x="1195425" y="947166"/>
                  </a:lnTo>
                  <a:lnTo>
                    <a:pt x="1245329" y="939115"/>
                  </a:lnTo>
                  <a:lnTo>
                    <a:pt x="1288671" y="916698"/>
                  </a:lnTo>
                  <a:lnTo>
                    <a:pt x="1322849" y="882517"/>
                  </a:lnTo>
                  <a:lnTo>
                    <a:pt x="1345262" y="839172"/>
                  </a:lnTo>
                  <a:lnTo>
                    <a:pt x="1353312" y="789266"/>
                  </a:lnTo>
                  <a:lnTo>
                    <a:pt x="1353312" y="157886"/>
                  </a:lnTo>
                  <a:lnTo>
                    <a:pt x="1345262" y="107982"/>
                  </a:lnTo>
                  <a:lnTo>
                    <a:pt x="1322849" y="64640"/>
                  </a:lnTo>
                  <a:lnTo>
                    <a:pt x="1288671" y="30462"/>
                  </a:lnTo>
                  <a:lnTo>
                    <a:pt x="1245329" y="8049"/>
                  </a:lnTo>
                  <a:lnTo>
                    <a:pt x="1195425" y="0"/>
                  </a:lnTo>
                  <a:close/>
                </a:path>
              </a:pathLst>
            </a:custGeom>
            <a:solidFill>
              <a:srgbClr val="E6B8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gdbcecf62b3_0_14"/>
            <p:cNvSpPr/>
            <p:nvPr/>
          </p:nvSpPr>
          <p:spPr>
            <a:xfrm>
              <a:off x="3563492" y="1384941"/>
              <a:ext cx="1353820" cy="947419"/>
            </a:xfrm>
            <a:custGeom>
              <a:avLst/>
              <a:gdLst/>
              <a:ahLst/>
              <a:cxnLst/>
              <a:rect l="l" t="t" r="r" b="b"/>
              <a:pathLst>
                <a:path w="1353820" h="947419" extrusionOk="0">
                  <a:moveTo>
                    <a:pt x="0" y="157886"/>
                  </a:moveTo>
                  <a:lnTo>
                    <a:pt x="8049" y="107982"/>
                  </a:lnTo>
                  <a:lnTo>
                    <a:pt x="30462" y="64640"/>
                  </a:lnTo>
                  <a:lnTo>
                    <a:pt x="64640" y="30462"/>
                  </a:lnTo>
                  <a:lnTo>
                    <a:pt x="107982" y="8049"/>
                  </a:lnTo>
                  <a:lnTo>
                    <a:pt x="157886" y="0"/>
                  </a:lnTo>
                  <a:lnTo>
                    <a:pt x="1195425" y="0"/>
                  </a:lnTo>
                  <a:lnTo>
                    <a:pt x="1245329" y="8049"/>
                  </a:lnTo>
                  <a:lnTo>
                    <a:pt x="1288671" y="30462"/>
                  </a:lnTo>
                  <a:lnTo>
                    <a:pt x="1322849" y="64640"/>
                  </a:lnTo>
                  <a:lnTo>
                    <a:pt x="1345262" y="107982"/>
                  </a:lnTo>
                  <a:lnTo>
                    <a:pt x="1353312" y="157886"/>
                  </a:lnTo>
                  <a:lnTo>
                    <a:pt x="1353312" y="789266"/>
                  </a:lnTo>
                  <a:lnTo>
                    <a:pt x="1345262" y="839172"/>
                  </a:lnTo>
                  <a:lnTo>
                    <a:pt x="1322849" y="882517"/>
                  </a:lnTo>
                  <a:lnTo>
                    <a:pt x="1288671" y="916698"/>
                  </a:lnTo>
                  <a:lnTo>
                    <a:pt x="1245329" y="939115"/>
                  </a:lnTo>
                  <a:lnTo>
                    <a:pt x="1195425" y="947166"/>
                  </a:lnTo>
                  <a:lnTo>
                    <a:pt x="157886" y="947166"/>
                  </a:lnTo>
                  <a:lnTo>
                    <a:pt x="107982" y="939115"/>
                  </a:lnTo>
                  <a:lnTo>
                    <a:pt x="64640" y="916698"/>
                  </a:lnTo>
                  <a:lnTo>
                    <a:pt x="30462" y="882517"/>
                  </a:lnTo>
                  <a:lnTo>
                    <a:pt x="8049" y="839172"/>
                  </a:lnTo>
                  <a:lnTo>
                    <a:pt x="0" y="789266"/>
                  </a:lnTo>
                  <a:lnTo>
                    <a:pt x="0" y="157886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7" name="Google Shape;177;gdbcecf62b3_0_14"/>
          <p:cNvSpPr txBox="1"/>
          <p:nvPr/>
        </p:nvSpPr>
        <p:spPr>
          <a:xfrm>
            <a:off x="5831100" y="3468658"/>
            <a:ext cx="11163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spAutoFit/>
          </a:bodyPr>
          <a:lstStyle/>
          <a:p>
            <a:pPr marL="208278" marR="5080" lvl="0" indent="-196215" algn="l" rtl="0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Culminating  Activity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gdbcecf62b3_0_14"/>
          <p:cNvSpPr txBox="1"/>
          <p:nvPr/>
        </p:nvSpPr>
        <p:spPr>
          <a:xfrm>
            <a:off x="6264300" y="2308825"/>
            <a:ext cx="2302200" cy="6588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0" marR="0" lvl="0" indent="-114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>
                <a:latin typeface="Lora"/>
                <a:ea typeface="Lora"/>
                <a:cs typeface="Lora"/>
                <a:sym typeface="Lora"/>
              </a:rPr>
              <a:t>Once successfully completed and exams a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re passed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A</a:t>
            </a:r>
            <a:endParaRPr sz="1400" b="1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79" name="Google Shape;179;gdbcecf62b3_0_14"/>
          <p:cNvGrpSpPr/>
          <p:nvPr/>
        </p:nvGrpSpPr>
        <p:grpSpPr>
          <a:xfrm>
            <a:off x="4893183" y="2242952"/>
            <a:ext cx="1353820" cy="1708398"/>
            <a:chOff x="4893183" y="2242952"/>
            <a:chExt cx="1353820" cy="1708398"/>
          </a:xfrm>
        </p:grpSpPr>
        <p:sp>
          <p:nvSpPr>
            <p:cNvPr id="180" name="Google Shape;180;gdbcecf62b3_0_14"/>
            <p:cNvSpPr/>
            <p:nvPr/>
          </p:nvSpPr>
          <p:spPr>
            <a:xfrm>
              <a:off x="5187311" y="3147440"/>
              <a:ext cx="915670" cy="803910"/>
            </a:xfrm>
            <a:custGeom>
              <a:avLst/>
              <a:gdLst/>
              <a:ahLst/>
              <a:cxnLst/>
              <a:rect l="l" t="t" r="r" b="b"/>
              <a:pathLst>
                <a:path w="915670" h="803910" extrusionOk="0">
                  <a:moveTo>
                    <a:pt x="264007" y="0"/>
                  </a:moveTo>
                  <a:lnTo>
                    <a:pt x="0" y="0"/>
                  </a:lnTo>
                  <a:lnTo>
                    <a:pt x="0" y="734936"/>
                  </a:lnTo>
                  <a:lnTo>
                    <a:pt x="627532" y="734936"/>
                  </a:lnTo>
                  <a:lnTo>
                    <a:pt x="627532" y="803910"/>
                  </a:lnTo>
                  <a:lnTo>
                    <a:pt x="915162" y="602932"/>
                  </a:lnTo>
                  <a:lnTo>
                    <a:pt x="627532" y="401955"/>
                  </a:lnTo>
                  <a:lnTo>
                    <a:pt x="627532" y="470928"/>
                  </a:lnTo>
                  <a:lnTo>
                    <a:pt x="264007" y="470928"/>
                  </a:lnTo>
                  <a:lnTo>
                    <a:pt x="264007" y="0"/>
                  </a:lnTo>
                  <a:close/>
                </a:path>
              </a:pathLst>
            </a:custGeom>
            <a:solidFill>
              <a:srgbClr val="9800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gdbcecf62b3_0_14"/>
            <p:cNvSpPr/>
            <p:nvPr/>
          </p:nvSpPr>
          <p:spPr>
            <a:xfrm>
              <a:off x="4893183" y="2242952"/>
              <a:ext cx="1353820" cy="947419"/>
            </a:xfrm>
            <a:custGeom>
              <a:avLst/>
              <a:gdLst/>
              <a:ahLst/>
              <a:cxnLst/>
              <a:rect l="l" t="t" r="r" b="b"/>
              <a:pathLst>
                <a:path w="1353820" h="947419" extrusionOk="0">
                  <a:moveTo>
                    <a:pt x="1195425" y="0"/>
                  </a:moveTo>
                  <a:lnTo>
                    <a:pt x="157886" y="0"/>
                  </a:lnTo>
                  <a:lnTo>
                    <a:pt x="107982" y="8049"/>
                  </a:lnTo>
                  <a:lnTo>
                    <a:pt x="64640" y="30462"/>
                  </a:lnTo>
                  <a:lnTo>
                    <a:pt x="30462" y="64640"/>
                  </a:lnTo>
                  <a:lnTo>
                    <a:pt x="8049" y="107982"/>
                  </a:lnTo>
                  <a:lnTo>
                    <a:pt x="0" y="157886"/>
                  </a:lnTo>
                  <a:lnTo>
                    <a:pt x="0" y="789266"/>
                  </a:lnTo>
                  <a:lnTo>
                    <a:pt x="8049" y="839172"/>
                  </a:lnTo>
                  <a:lnTo>
                    <a:pt x="30462" y="882517"/>
                  </a:lnTo>
                  <a:lnTo>
                    <a:pt x="64640" y="916698"/>
                  </a:lnTo>
                  <a:lnTo>
                    <a:pt x="107982" y="939115"/>
                  </a:lnTo>
                  <a:lnTo>
                    <a:pt x="157886" y="947166"/>
                  </a:lnTo>
                  <a:lnTo>
                    <a:pt x="1195425" y="947166"/>
                  </a:lnTo>
                  <a:lnTo>
                    <a:pt x="1245329" y="939115"/>
                  </a:lnTo>
                  <a:lnTo>
                    <a:pt x="1288671" y="916698"/>
                  </a:lnTo>
                  <a:lnTo>
                    <a:pt x="1322849" y="882517"/>
                  </a:lnTo>
                  <a:lnTo>
                    <a:pt x="1345262" y="839172"/>
                  </a:lnTo>
                  <a:lnTo>
                    <a:pt x="1353312" y="789266"/>
                  </a:lnTo>
                  <a:lnTo>
                    <a:pt x="1353312" y="157886"/>
                  </a:lnTo>
                  <a:lnTo>
                    <a:pt x="1345262" y="107982"/>
                  </a:lnTo>
                  <a:lnTo>
                    <a:pt x="1322849" y="64640"/>
                  </a:lnTo>
                  <a:lnTo>
                    <a:pt x="1288671" y="30462"/>
                  </a:lnTo>
                  <a:lnTo>
                    <a:pt x="1245329" y="8049"/>
                  </a:lnTo>
                  <a:lnTo>
                    <a:pt x="1195425" y="0"/>
                  </a:lnTo>
                  <a:close/>
                </a:path>
              </a:pathLst>
            </a:custGeom>
            <a:solidFill>
              <a:srgbClr val="E766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gdbcecf62b3_0_14"/>
            <p:cNvSpPr/>
            <p:nvPr/>
          </p:nvSpPr>
          <p:spPr>
            <a:xfrm>
              <a:off x="4893183" y="2242952"/>
              <a:ext cx="1353820" cy="947419"/>
            </a:xfrm>
            <a:custGeom>
              <a:avLst/>
              <a:gdLst/>
              <a:ahLst/>
              <a:cxnLst/>
              <a:rect l="l" t="t" r="r" b="b"/>
              <a:pathLst>
                <a:path w="1353820" h="947419" extrusionOk="0">
                  <a:moveTo>
                    <a:pt x="0" y="157886"/>
                  </a:moveTo>
                  <a:lnTo>
                    <a:pt x="8049" y="107982"/>
                  </a:lnTo>
                  <a:lnTo>
                    <a:pt x="30462" y="64640"/>
                  </a:lnTo>
                  <a:lnTo>
                    <a:pt x="64640" y="30462"/>
                  </a:lnTo>
                  <a:lnTo>
                    <a:pt x="107982" y="8049"/>
                  </a:lnTo>
                  <a:lnTo>
                    <a:pt x="157886" y="0"/>
                  </a:lnTo>
                  <a:lnTo>
                    <a:pt x="1195425" y="0"/>
                  </a:lnTo>
                  <a:lnTo>
                    <a:pt x="1245329" y="8049"/>
                  </a:lnTo>
                  <a:lnTo>
                    <a:pt x="1288671" y="30462"/>
                  </a:lnTo>
                  <a:lnTo>
                    <a:pt x="1322849" y="64640"/>
                  </a:lnTo>
                  <a:lnTo>
                    <a:pt x="1345262" y="107982"/>
                  </a:lnTo>
                  <a:lnTo>
                    <a:pt x="1353312" y="157886"/>
                  </a:lnTo>
                  <a:lnTo>
                    <a:pt x="1353312" y="789266"/>
                  </a:lnTo>
                  <a:lnTo>
                    <a:pt x="1345262" y="839172"/>
                  </a:lnTo>
                  <a:lnTo>
                    <a:pt x="1322849" y="882517"/>
                  </a:lnTo>
                  <a:lnTo>
                    <a:pt x="1288671" y="916698"/>
                  </a:lnTo>
                  <a:lnTo>
                    <a:pt x="1245329" y="939115"/>
                  </a:lnTo>
                  <a:lnTo>
                    <a:pt x="1195425" y="947166"/>
                  </a:lnTo>
                  <a:lnTo>
                    <a:pt x="157886" y="947166"/>
                  </a:lnTo>
                  <a:lnTo>
                    <a:pt x="107982" y="939115"/>
                  </a:lnTo>
                  <a:lnTo>
                    <a:pt x="64640" y="916698"/>
                  </a:lnTo>
                  <a:lnTo>
                    <a:pt x="30462" y="882517"/>
                  </a:lnTo>
                  <a:lnTo>
                    <a:pt x="8049" y="839172"/>
                  </a:lnTo>
                  <a:lnTo>
                    <a:pt x="0" y="789266"/>
                  </a:lnTo>
                  <a:lnTo>
                    <a:pt x="0" y="157886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3" name="Google Shape;183;gdbcecf62b3_0_14"/>
          <p:cNvGrpSpPr/>
          <p:nvPr/>
        </p:nvGrpSpPr>
        <p:grpSpPr>
          <a:xfrm>
            <a:off x="5712333" y="3269354"/>
            <a:ext cx="1353820" cy="1745749"/>
            <a:chOff x="5712333" y="3269354"/>
            <a:chExt cx="1353820" cy="1745749"/>
          </a:xfrm>
        </p:grpSpPr>
        <p:sp>
          <p:nvSpPr>
            <p:cNvPr id="184" name="Google Shape;184;gdbcecf62b3_0_14"/>
            <p:cNvSpPr/>
            <p:nvPr/>
          </p:nvSpPr>
          <p:spPr>
            <a:xfrm>
              <a:off x="6004175" y="4211193"/>
              <a:ext cx="915670" cy="803910"/>
            </a:xfrm>
            <a:custGeom>
              <a:avLst/>
              <a:gdLst/>
              <a:ahLst/>
              <a:cxnLst/>
              <a:rect l="l" t="t" r="r" b="b"/>
              <a:pathLst>
                <a:path w="915670" h="803910" extrusionOk="0">
                  <a:moveTo>
                    <a:pt x="264007" y="0"/>
                  </a:moveTo>
                  <a:lnTo>
                    <a:pt x="0" y="0"/>
                  </a:lnTo>
                  <a:lnTo>
                    <a:pt x="0" y="734936"/>
                  </a:lnTo>
                  <a:lnTo>
                    <a:pt x="627532" y="734936"/>
                  </a:lnTo>
                  <a:lnTo>
                    <a:pt x="627532" y="803909"/>
                  </a:lnTo>
                  <a:lnTo>
                    <a:pt x="915162" y="602932"/>
                  </a:lnTo>
                  <a:lnTo>
                    <a:pt x="627532" y="401954"/>
                  </a:lnTo>
                  <a:lnTo>
                    <a:pt x="627532" y="470928"/>
                  </a:lnTo>
                  <a:lnTo>
                    <a:pt x="264007" y="470928"/>
                  </a:lnTo>
                  <a:lnTo>
                    <a:pt x="264007" y="0"/>
                  </a:lnTo>
                  <a:close/>
                </a:path>
              </a:pathLst>
            </a:custGeom>
            <a:solidFill>
              <a:srgbClr val="9800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gdbcecf62b3_0_14"/>
            <p:cNvSpPr/>
            <p:nvPr/>
          </p:nvSpPr>
          <p:spPr>
            <a:xfrm>
              <a:off x="5712333" y="3269354"/>
              <a:ext cx="1353820" cy="948054"/>
            </a:xfrm>
            <a:custGeom>
              <a:avLst/>
              <a:gdLst/>
              <a:ahLst/>
              <a:cxnLst/>
              <a:rect l="l" t="t" r="r" b="b"/>
              <a:pathLst>
                <a:path w="1353820" h="948054" extrusionOk="0">
                  <a:moveTo>
                    <a:pt x="1195285" y="0"/>
                  </a:moveTo>
                  <a:lnTo>
                    <a:pt x="158013" y="0"/>
                  </a:lnTo>
                  <a:lnTo>
                    <a:pt x="108071" y="8056"/>
                  </a:lnTo>
                  <a:lnTo>
                    <a:pt x="64695" y="30490"/>
                  </a:lnTo>
                  <a:lnTo>
                    <a:pt x="30489" y="64698"/>
                  </a:lnTo>
                  <a:lnTo>
                    <a:pt x="8056" y="108078"/>
                  </a:lnTo>
                  <a:lnTo>
                    <a:pt x="0" y="158026"/>
                  </a:lnTo>
                  <a:lnTo>
                    <a:pt x="0" y="789914"/>
                  </a:lnTo>
                  <a:lnTo>
                    <a:pt x="8056" y="839861"/>
                  </a:lnTo>
                  <a:lnTo>
                    <a:pt x="30489" y="883237"/>
                  </a:lnTo>
                  <a:lnTo>
                    <a:pt x="64695" y="917442"/>
                  </a:lnTo>
                  <a:lnTo>
                    <a:pt x="108071" y="939872"/>
                  </a:lnTo>
                  <a:lnTo>
                    <a:pt x="158013" y="947927"/>
                  </a:lnTo>
                  <a:lnTo>
                    <a:pt x="1195285" y="947927"/>
                  </a:lnTo>
                  <a:lnTo>
                    <a:pt x="1245233" y="939872"/>
                  </a:lnTo>
                  <a:lnTo>
                    <a:pt x="1288613" y="917442"/>
                  </a:lnTo>
                  <a:lnTo>
                    <a:pt x="1322821" y="883237"/>
                  </a:lnTo>
                  <a:lnTo>
                    <a:pt x="1345255" y="839861"/>
                  </a:lnTo>
                  <a:lnTo>
                    <a:pt x="1353312" y="789914"/>
                  </a:lnTo>
                  <a:lnTo>
                    <a:pt x="1353312" y="158026"/>
                  </a:lnTo>
                  <a:lnTo>
                    <a:pt x="1345255" y="108078"/>
                  </a:lnTo>
                  <a:lnTo>
                    <a:pt x="1322821" y="64698"/>
                  </a:lnTo>
                  <a:lnTo>
                    <a:pt x="1288613" y="30490"/>
                  </a:lnTo>
                  <a:lnTo>
                    <a:pt x="1245233" y="8056"/>
                  </a:lnTo>
                  <a:lnTo>
                    <a:pt x="1195285" y="0"/>
                  </a:lnTo>
                  <a:close/>
                </a:path>
              </a:pathLst>
            </a:custGeom>
            <a:solidFill>
              <a:srgbClr val="C42E1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gdbcecf62b3_0_14"/>
            <p:cNvSpPr/>
            <p:nvPr/>
          </p:nvSpPr>
          <p:spPr>
            <a:xfrm>
              <a:off x="5712333" y="3269354"/>
              <a:ext cx="1353820" cy="948054"/>
            </a:xfrm>
            <a:custGeom>
              <a:avLst/>
              <a:gdLst/>
              <a:ahLst/>
              <a:cxnLst/>
              <a:rect l="l" t="t" r="r" b="b"/>
              <a:pathLst>
                <a:path w="1353820" h="948054" extrusionOk="0">
                  <a:moveTo>
                    <a:pt x="0" y="158026"/>
                  </a:moveTo>
                  <a:lnTo>
                    <a:pt x="8056" y="108078"/>
                  </a:lnTo>
                  <a:lnTo>
                    <a:pt x="30489" y="64698"/>
                  </a:lnTo>
                  <a:lnTo>
                    <a:pt x="64695" y="30490"/>
                  </a:lnTo>
                  <a:lnTo>
                    <a:pt x="108071" y="8056"/>
                  </a:lnTo>
                  <a:lnTo>
                    <a:pt x="158013" y="0"/>
                  </a:lnTo>
                  <a:lnTo>
                    <a:pt x="1195285" y="0"/>
                  </a:lnTo>
                  <a:lnTo>
                    <a:pt x="1245233" y="8056"/>
                  </a:lnTo>
                  <a:lnTo>
                    <a:pt x="1288613" y="30490"/>
                  </a:lnTo>
                  <a:lnTo>
                    <a:pt x="1322821" y="64698"/>
                  </a:lnTo>
                  <a:lnTo>
                    <a:pt x="1345255" y="108078"/>
                  </a:lnTo>
                  <a:lnTo>
                    <a:pt x="1353312" y="158026"/>
                  </a:lnTo>
                  <a:lnTo>
                    <a:pt x="1353312" y="789914"/>
                  </a:lnTo>
                  <a:lnTo>
                    <a:pt x="1345255" y="839861"/>
                  </a:lnTo>
                  <a:lnTo>
                    <a:pt x="1322821" y="883237"/>
                  </a:lnTo>
                  <a:lnTo>
                    <a:pt x="1288613" y="917442"/>
                  </a:lnTo>
                  <a:lnTo>
                    <a:pt x="1245233" y="939872"/>
                  </a:lnTo>
                  <a:lnTo>
                    <a:pt x="1195285" y="947927"/>
                  </a:lnTo>
                  <a:lnTo>
                    <a:pt x="158013" y="947927"/>
                  </a:lnTo>
                  <a:lnTo>
                    <a:pt x="108071" y="939872"/>
                  </a:lnTo>
                  <a:lnTo>
                    <a:pt x="64695" y="917442"/>
                  </a:lnTo>
                  <a:lnTo>
                    <a:pt x="30489" y="883237"/>
                  </a:lnTo>
                  <a:lnTo>
                    <a:pt x="8056" y="839861"/>
                  </a:lnTo>
                  <a:lnTo>
                    <a:pt x="0" y="789914"/>
                  </a:lnTo>
                  <a:lnTo>
                    <a:pt x="0" y="158026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7" name="Google Shape;187;gdbcecf62b3_0_14"/>
          <p:cNvSpPr txBox="1"/>
          <p:nvPr/>
        </p:nvSpPr>
        <p:spPr>
          <a:xfrm>
            <a:off x="3685389" y="1550487"/>
            <a:ext cx="111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spAutoFit/>
          </a:bodyPr>
          <a:lstStyle/>
          <a:p>
            <a:pPr marL="48895" marR="5080" lvl="0" indent="-36830" algn="l" rtl="0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Dissertation  Committee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88" name="Google Shape;188;gdbcecf62b3_0_14"/>
          <p:cNvGrpSpPr/>
          <p:nvPr/>
        </p:nvGrpSpPr>
        <p:grpSpPr>
          <a:xfrm>
            <a:off x="6892670" y="4353693"/>
            <a:ext cx="1354454" cy="1669280"/>
            <a:chOff x="6892670" y="4353693"/>
            <a:chExt cx="1354454" cy="1669280"/>
          </a:xfrm>
        </p:grpSpPr>
        <p:sp>
          <p:nvSpPr>
            <p:cNvPr id="189" name="Google Shape;189;gdbcecf62b3_0_14"/>
            <p:cNvSpPr/>
            <p:nvPr/>
          </p:nvSpPr>
          <p:spPr>
            <a:xfrm>
              <a:off x="7225669" y="5217794"/>
              <a:ext cx="916304" cy="805179"/>
            </a:xfrm>
            <a:custGeom>
              <a:avLst/>
              <a:gdLst/>
              <a:ahLst/>
              <a:cxnLst/>
              <a:rect l="l" t="t" r="r" b="b"/>
              <a:pathLst>
                <a:path w="916304" h="805179" extrusionOk="0">
                  <a:moveTo>
                    <a:pt x="264248" y="0"/>
                  </a:moveTo>
                  <a:lnTo>
                    <a:pt x="0" y="0"/>
                  </a:lnTo>
                  <a:lnTo>
                    <a:pt x="0" y="735634"/>
                  </a:lnTo>
                  <a:lnTo>
                    <a:pt x="628002" y="735634"/>
                  </a:lnTo>
                  <a:lnTo>
                    <a:pt x="628002" y="804671"/>
                  </a:lnTo>
                  <a:lnTo>
                    <a:pt x="915924" y="603503"/>
                  </a:lnTo>
                  <a:lnTo>
                    <a:pt x="628002" y="402335"/>
                  </a:lnTo>
                  <a:lnTo>
                    <a:pt x="628002" y="471373"/>
                  </a:lnTo>
                  <a:lnTo>
                    <a:pt x="264248" y="471373"/>
                  </a:lnTo>
                  <a:lnTo>
                    <a:pt x="264248" y="0"/>
                  </a:lnTo>
                  <a:close/>
                </a:path>
              </a:pathLst>
            </a:custGeom>
            <a:solidFill>
              <a:srgbClr val="E9EF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190;gdbcecf62b3_0_14"/>
            <p:cNvSpPr/>
            <p:nvPr/>
          </p:nvSpPr>
          <p:spPr>
            <a:xfrm>
              <a:off x="7225669" y="5217794"/>
              <a:ext cx="916304" cy="805179"/>
            </a:xfrm>
            <a:custGeom>
              <a:avLst/>
              <a:gdLst/>
              <a:ahLst/>
              <a:cxnLst/>
              <a:rect l="l" t="t" r="r" b="b"/>
              <a:pathLst>
                <a:path w="916304" h="805179" extrusionOk="0">
                  <a:moveTo>
                    <a:pt x="264248" y="0"/>
                  </a:moveTo>
                  <a:lnTo>
                    <a:pt x="264248" y="471373"/>
                  </a:lnTo>
                  <a:lnTo>
                    <a:pt x="628002" y="471373"/>
                  </a:lnTo>
                  <a:lnTo>
                    <a:pt x="628002" y="402335"/>
                  </a:lnTo>
                  <a:lnTo>
                    <a:pt x="915924" y="603503"/>
                  </a:lnTo>
                  <a:lnTo>
                    <a:pt x="628002" y="804671"/>
                  </a:lnTo>
                  <a:lnTo>
                    <a:pt x="628002" y="735634"/>
                  </a:lnTo>
                  <a:lnTo>
                    <a:pt x="0" y="735634"/>
                  </a:lnTo>
                  <a:lnTo>
                    <a:pt x="0" y="0"/>
                  </a:lnTo>
                  <a:lnTo>
                    <a:pt x="264248" y="0"/>
                  </a:lnTo>
                  <a:close/>
                </a:path>
              </a:pathLst>
            </a:custGeom>
            <a:solidFill>
              <a:srgbClr val="9800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191;gdbcecf62b3_0_14"/>
            <p:cNvSpPr/>
            <p:nvPr/>
          </p:nvSpPr>
          <p:spPr>
            <a:xfrm>
              <a:off x="6892670" y="4353693"/>
              <a:ext cx="1354454" cy="947420"/>
            </a:xfrm>
            <a:custGeom>
              <a:avLst/>
              <a:gdLst/>
              <a:ahLst/>
              <a:cxnLst/>
              <a:rect l="l" t="t" r="r" b="b"/>
              <a:pathLst>
                <a:path w="1354454" h="947420" extrusionOk="0">
                  <a:moveTo>
                    <a:pt x="1196187" y="0"/>
                  </a:moveTo>
                  <a:lnTo>
                    <a:pt x="157886" y="0"/>
                  </a:lnTo>
                  <a:lnTo>
                    <a:pt x="107982" y="8049"/>
                  </a:lnTo>
                  <a:lnTo>
                    <a:pt x="64640" y="30462"/>
                  </a:lnTo>
                  <a:lnTo>
                    <a:pt x="30462" y="64640"/>
                  </a:lnTo>
                  <a:lnTo>
                    <a:pt x="8049" y="107982"/>
                  </a:lnTo>
                  <a:lnTo>
                    <a:pt x="0" y="157886"/>
                  </a:lnTo>
                  <a:lnTo>
                    <a:pt x="0" y="789266"/>
                  </a:lnTo>
                  <a:lnTo>
                    <a:pt x="8049" y="839172"/>
                  </a:lnTo>
                  <a:lnTo>
                    <a:pt x="30462" y="882517"/>
                  </a:lnTo>
                  <a:lnTo>
                    <a:pt x="64640" y="916698"/>
                  </a:lnTo>
                  <a:lnTo>
                    <a:pt x="107982" y="939115"/>
                  </a:lnTo>
                  <a:lnTo>
                    <a:pt x="157886" y="947165"/>
                  </a:lnTo>
                  <a:lnTo>
                    <a:pt x="1196187" y="947165"/>
                  </a:lnTo>
                  <a:lnTo>
                    <a:pt x="1246091" y="939115"/>
                  </a:lnTo>
                  <a:lnTo>
                    <a:pt x="1289433" y="916698"/>
                  </a:lnTo>
                  <a:lnTo>
                    <a:pt x="1323611" y="882517"/>
                  </a:lnTo>
                  <a:lnTo>
                    <a:pt x="1346024" y="839172"/>
                  </a:lnTo>
                  <a:lnTo>
                    <a:pt x="1354074" y="789266"/>
                  </a:lnTo>
                  <a:lnTo>
                    <a:pt x="1354074" y="157886"/>
                  </a:lnTo>
                  <a:lnTo>
                    <a:pt x="1346024" y="107982"/>
                  </a:lnTo>
                  <a:lnTo>
                    <a:pt x="1323611" y="64640"/>
                  </a:lnTo>
                  <a:lnTo>
                    <a:pt x="1289433" y="30462"/>
                  </a:lnTo>
                  <a:lnTo>
                    <a:pt x="1246091" y="8049"/>
                  </a:lnTo>
                  <a:lnTo>
                    <a:pt x="1196187" y="0"/>
                  </a:lnTo>
                  <a:close/>
                </a:path>
              </a:pathLst>
            </a:custGeom>
            <a:solidFill>
              <a:srgbClr val="918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192;gdbcecf62b3_0_14"/>
            <p:cNvSpPr/>
            <p:nvPr/>
          </p:nvSpPr>
          <p:spPr>
            <a:xfrm>
              <a:off x="6892670" y="4353693"/>
              <a:ext cx="1354454" cy="947420"/>
            </a:xfrm>
            <a:custGeom>
              <a:avLst/>
              <a:gdLst/>
              <a:ahLst/>
              <a:cxnLst/>
              <a:rect l="l" t="t" r="r" b="b"/>
              <a:pathLst>
                <a:path w="1354454" h="947420" extrusionOk="0">
                  <a:moveTo>
                    <a:pt x="0" y="157886"/>
                  </a:moveTo>
                  <a:lnTo>
                    <a:pt x="8049" y="107982"/>
                  </a:lnTo>
                  <a:lnTo>
                    <a:pt x="30462" y="64640"/>
                  </a:lnTo>
                  <a:lnTo>
                    <a:pt x="64640" y="30462"/>
                  </a:lnTo>
                  <a:lnTo>
                    <a:pt x="107982" y="8049"/>
                  </a:lnTo>
                  <a:lnTo>
                    <a:pt x="157886" y="0"/>
                  </a:lnTo>
                  <a:lnTo>
                    <a:pt x="1196187" y="0"/>
                  </a:lnTo>
                  <a:lnTo>
                    <a:pt x="1246091" y="8049"/>
                  </a:lnTo>
                  <a:lnTo>
                    <a:pt x="1289433" y="30462"/>
                  </a:lnTo>
                  <a:lnTo>
                    <a:pt x="1323611" y="64640"/>
                  </a:lnTo>
                  <a:lnTo>
                    <a:pt x="1346024" y="107982"/>
                  </a:lnTo>
                  <a:lnTo>
                    <a:pt x="1354074" y="157886"/>
                  </a:lnTo>
                  <a:lnTo>
                    <a:pt x="1354074" y="789266"/>
                  </a:lnTo>
                  <a:lnTo>
                    <a:pt x="1346024" y="839172"/>
                  </a:lnTo>
                  <a:lnTo>
                    <a:pt x="1323611" y="882517"/>
                  </a:lnTo>
                  <a:lnTo>
                    <a:pt x="1289433" y="916698"/>
                  </a:lnTo>
                  <a:lnTo>
                    <a:pt x="1246091" y="939115"/>
                  </a:lnTo>
                  <a:lnTo>
                    <a:pt x="1196187" y="947165"/>
                  </a:lnTo>
                  <a:lnTo>
                    <a:pt x="157886" y="947165"/>
                  </a:lnTo>
                  <a:lnTo>
                    <a:pt x="107982" y="939115"/>
                  </a:lnTo>
                  <a:lnTo>
                    <a:pt x="64640" y="916698"/>
                  </a:lnTo>
                  <a:lnTo>
                    <a:pt x="30462" y="882517"/>
                  </a:lnTo>
                  <a:lnTo>
                    <a:pt x="8049" y="839172"/>
                  </a:lnTo>
                  <a:lnTo>
                    <a:pt x="0" y="789266"/>
                  </a:lnTo>
                  <a:lnTo>
                    <a:pt x="0" y="157886"/>
                  </a:lnTo>
                  <a:close/>
                </a:path>
              </a:pathLst>
            </a:custGeom>
            <a:noFill/>
            <a:ln w="19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3" name="Google Shape;193;gdbcecf62b3_0_14"/>
          <p:cNvSpPr txBox="1"/>
          <p:nvPr/>
        </p:nvSpPr>
        <p:spPr>
          <a:xfrm>
            <a:off x="7014649" y="4565411"/>
            <a:ext cx="111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spAutoFit/>
          </a:bodyPr>
          <a:lstStyle/>
          <a:p>
            <a:pPr marL="167640" marR="5080" lvl="0" indent="-155575" algn="l" rtl="0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Dissertation  Proposal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94" name="Google Shape;194;gdbcecf62b3_0_14"/>
          <p:cNvGrpSpPr/>
          <p:nvPr/>
        </p:nvGrpSpPr>
        <p:grpSpPr>
          <a:xfrm>
            <a:off x="8143875" y="5320671"/>
            <a:ext cx="1354454" cy="947420"/>
            <a:chOff x="8143875" y="5320671"/>
            <a:chExt cx="1354454" cy="947420"/>
          </a:xfrm>
        </p:grpSpPr>
        <p:sp>
          <p:nvSpPr>
            <p:cNvPr id="195" name="Google Shape;195;gdbcecf62b3_0_14"/>
            <p:cNvSpPr/>
            <p:nvPr/>
          </p:nvSpPr>
          <p:spPr>
            <a:xfrm>
              <a:off x="8143875" y="5320671"/>
              <a:ext cx="1354454" cy="947420"/>
            </a:xfrm>
            <a:custGeom>
              <a:avLst/>
              <a:gdLst/>
              <a:ahLst/>
              <a:cxnLst/>
              <a:rect l="l" t="t" r="r" b="b"/>
              <a:pathLst>
                <a:path w="1354454" h="947420" extrusionOk="0">
                  <a:moveTo>
                    <a:pt x="1196187" y="0"/>
                  </a:moveTo>
                  <a:lnTo>
                    <a:pt x="157886" y="0"/>
                  </a:lnTo>
                  <a:lnTo>
                    <a:pt x="107982" y="8049"/>
                  </a:lnTo>
                  <a:lnTo>
                    <a:pt x="64640" y="30462"/>
                  </a:lnTo>
                  <a:lnTo>
                    <a:pt x="30462" y="64640"/>
                  </a:lnTo>
                  <a:lnTo>
                    <a:pt x="8049" y="107982"/>
                  </a:lnTo>
                  <a:lnTo>
                    <a:pt x="0" y="157886"/>
                  </a:lnTo>
                  <a:lnTo>
                    <a:pt x="0" y="789266"/>
                  </a:lnTo>
                  <a:lnTo>
                    <a:pt x="8049" y="839172"/>
                  </a:lnTo>
                  <a:lnTo>
                    <a:pt x="30462" y="882517"/>
                  </a:lnTo>
                  <a:lnTo>
                    <a:pt x="64640" y="916698"/>
                  </a:lnTo>
                  <a:lnTo>
                    <a:pt x="107982" y="939115"/>
                  </a:lnTo>
                  <a:lnTo>
                    <a:pt x="157886" y="947166"/>
                  </a:lnTo>
                  <a:lnTo>
                    <a:pt x="1196187" y="947166"/>
                  </a:lnTo>
                  <a:lnTo>
                    <a:pt x="1246091" y="939115"/>
                  </a:lnTo>
                  <a:lnTo>
                    <a:pt x="1289433" y="916698"/>
                  </a:lnTo>
                  <a:lnTo>
                    <a:pt x="1323611" y="882517"/>
                  </a:lnTo>
                  <a:lnTo>
                    <a:pt x="1346024" y="839172"/>
                  </a:lnTo>
                  <a:lnTo>
                    <a:pt x="1354074" y="789266"/>
                  </a:lnTo>
                  <a:lnTo>
                    <a:pt x="1354074" y="157886"/>
                  </a:lnTo>
                  <a:lnTo>
                    <a:pt x="1346024" y="107982"/>
                  </a:lnTo>
                  <a:lnTo>
                    <a:pt x="1323611" y="64640"/>
                  </a:lnTo>
                  <a:lnTo>
                    <a:pt x="1289433" y="30462"/>
                  </a:lnTo>
                  <a:lnTo>
                    <a:pt x="1246091" y="8049"/>
                  </a:lnTo>
                  <a:lnTo>
                    <a:pt x="1196187" y="0"/>
                  </a:lnTo>
                  <a:close/>
                </a:path>
              </a:pathLst>
            </a:custGeom>
            <a:solidFill>
              <a:srgbClr val="539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gdbcecf62b3_0_14"/>
            <p:cNvSpPr/>
            <p:nvPr/>
          </p:nvSpPr>
          <p:spPr>
            <a:xfrm>
              <a:off x="8143875" y="5320671"/>
              <a:ext cx="1354454" cy="947420"/>
            </a:xfrm>
            <a:custGeom>
              <a:avLst/>
              <a:gdLst/>
              <a:ahLst/>
              <a:cxnLst/>
              <a:rect l="l" t="t" r="r" b="b"/>
              <a:pathLst>
                <a:path w="1354454" h="947420" extrusionOk="0">
                  <a:moveTo>
                    <a:pt x="0" y="157886"/>
                  </a:moveTo>
                  <a:lnTo>
                    <a:pt x="8049" y="107982"/>
                  </a:lnTo>
                  <a:lnTo>
                    <a:pt x="30462" y="64640"/>
                  </a:lnTo>
                  <a:lnTo>
                    <a:pt x="64640" y="30462"/>
                  </a:lnTo>
                  <a:lnTo>
                    <a:pt x="107982" y="8049"/>
                  </a:lnTo>
                  <a:lnTo>
                    <a:pt x="157886" y="0"/>
                  </a:lnTo>
                  <a:lnTo>
                    <a:pt x="1196187" y="0"/>
                  </a:lnTo>
                  <a:lnTo>
                    <a:pt x="1246091" y="8049"/>
                  </a:lnTo>
                  <a:lnTo>
                    <a:pt x="1289433" y="30462"/>
                  </a:lnTo>
                  <a:lnTo>
                    <a:pt x="1323611" y="64640"/>
                  </a:lnTo>
                  <a:lnTo>
                    <a:pt x="1346024" y="107982"/>
                  </a:lnTo>
                  <a:lnTo>
                    <a:pt x="1354074" y="157886"/>
                  </a:lnTo>
                  <a:lnTo>
                    <a:pt x="1354074" y="789266"/>
                  </a:lnTo>
                  <a:lnTo>
                    <a:pt x="1346024" y="839172"/>
                  </a:lnTo>
                  <a:lnTo>
                    <a:pt x="1323611" y="882517"/>
                  </a:lnTo>
                  <a:lnTo>
                    <a:pt x="1289433" y="916698"/>
                  </a:lnTo>
                  <a:lnTo>
                    <a:pt x="1246091" y="939115"/>
                  </a:lnTo>
                  <a:lnTo>
                    <a:pt x="1196187" y="947166"/>
                  </a:lnTo>
                  <a:lnTo>
                    <a:pt x="157886" y="947166"/>
                  </a:lnTo>
                  <a:lnTo>
                    <a:pt x="107982" y="939115"/>
                  </a:lnTo>
                  <a:lnTo>
                    <a:pt x="64640" y="916698"/>
                  </a:lnTo>
                  <a:lnTo>
                    <a:pt x="30462" y="882517"/>
                  </a:lnTo>
                  <a:lnTo>
                    <a:pt x="8049" y="839172"/>
                  </a:lnTo>
                  <a:lnTo>
                    <a:pt x="0" y="789266"/>
                  </a:lnTo>
                  <a:lnTo>
                    <a:pt x="0" y="157886"/>
                  </a:lnTo>
                  <a:close/>
                </a:path>
              </a:pathLst>
            </a:custGeom>
            <a:noFill/>
            <a:ln w="19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7" name="Google Shape;197;gdbcecf62b3_0_14"/>
          <p:cNvSpPr txBox="1"/>
          <p:nvPr/>
        </p:nvSpPr>
        <p:spPr>
          <a:xfrm>
            <a:off x="8265623" y="5532041"/>
            <a:ext cx="1110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spAutoFit/>
          </a:bodyPr>
          <a:lstStyle/>
          <a:p>
            <a:pPr marL="190500" marR="5080" lvl="0" indent="-178435" algn="l" rtl="0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Dissertation  Defense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gdbcecf62b3_0_14"/>
          <p:cNvSpPr txBox="1"/>
          <p:nvPr/>
        </p:nvSpPr>
        <p:spPr>
          <a:xfrm>
            <a:off x="547475" y="5217700"/>
            <a:ext cx="60279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Lora"/>
                <a:ea typeface="Lora"/>
                <a:cs typeface="Lora"/>
                <a:sym typeface="Lora"/>
              </a:rPr>
              <a:t>Time limit to complete doctoral degree:</a:t>
            </a:r>
            <a:endParaRPr sz="1600" b="1"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Char char="➢"/>
            </a:pPr>
            <a:r>
              <a:rPr lang="en-US" sz="1600">
                <a:latin typeface="Lora"/>
                <a:ea typeface="Lora"/>
                <a:cs typeface="Lora"/>
                <a:sym typeface="Lora"/>
              </a:rPr>
              <a:t>10 years for students who started with a Bachelor’s degree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Char char="➢"/>
            </a:pPr>
            <a:r>
              <a:rPr lang="en-US" sz="1600">
                <a:latin typeface="Lora"/>
                <a:ea typeface="Lora"/>
                <a:cs typeface="Lora"/>
                <a:sym typeface="Lora"/>
              </a:rPr>
              <a:t>7 years for students who started with a Master’s degree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9" name="Google Shape;199;gdbcecf62b3_0_14"/>
          <p:cNvSpPr txBox="1"/>
          <p:nvPr/>
        </p:nvSpPr>
        <p:spPr>
          <a:xfrm>
            <a:off x="3685400" y="331175"/>
            <a:ext cx="2754300" cy="80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36825" rIns="0" bIns="0" anchor="t" anchorCtr="0">
            <a:noAutofit/>
          </a:bodyPr>
          <a:lstStyle/>
          <a:p>
            <a:pPr marL="127000" marR="5715" lvl="0" indent="-11430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-US" sz="1400">
                <a:latin typeface="Lora"/>
                <a:ea typeface="Lora"/>
                <a:cs typeface="Lora"/>
                <a:sym typeface="Lora"/>
              </a:rPr>
              <a:t>It is n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ever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 too early to start  thinking about and planning for  your dissertation!</a:t>
            </a:r>
            <a:endParaRPr sz="1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0" name="Google Shape;200;gdbcecf62b3_0_14"/>
          <p:cNvSpPr txBox="1"/>
          <p:nvPr/>
        </p:nvSpPr>
        <p:spPr>
          <a:xfrm>
            <a:off x="4917305" y="1061615"/>
            <a:ext cx="4540200" cy="1178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23475" rIns="0" bIns="0" anchor="t" anchorCtr="0">
            <a:spAutoFit/>
          </a:bodyPr>
          <a:lstStyle/>
          <a:p>
            <a:pPr marL="1270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-US" sz="1400">
                <a:latin typeface="Lora"/>
                <a:ea typeface="Lora"/>
                <a:cs typeface="Lora"/>
                <a:sym typeface="Lora"/>
              </a:rPr>
              <a:t>Select your Dissertation Chair</a:t>
            </a:r>
            <a:endParaRPr sz="1400">
              <a:latin typeface="Lora"/>
              <a:ea typeface="Lora"/>
              <a:cs typeface="Lora"/>
              <a:sym typeface="Lora"/>
            </a:endParaRPr>
          </a:p>
          <a:p>
            <a:pPr marL="127000" marR="160655" lvl="0" indent="-114300" algn="l" rtl="0">
              <a:lnSpc>
                <a:spcPct val="107857"/>
              </a:lnSpc>
              <a:spcBef>
                <a:spcPts val="275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-US" sz="1400">
                <a:latin typeface="Lora"/>
                <a:ea typeface="Lora"/>
                <a:cs typeface="Lora"/>
                <a:sym typeface="Lora"/>
              </a:rPr>
              <a:t>Coordinate with Chair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to determine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the faculty in your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Committee</a:t>
            </a:r>
            <a:endParaRPr sz="1400">
              <a:latin typeface="Lora"/>
              <a:ea typeface="Lora"/>
              <a:cs typeface="Lora"/>
              <a:sym typeface="Lora"/>
            </a:endParaRPr>
          </a:p>
          <a:p>
            <a:pPr marL="127000" marR="0" lvl="0" indent="-11430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B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and </a:t>
            </a: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C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for external committe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e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members outside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of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MSU</a:t>
            </a:r>
            <a:endParaRPr sz="1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1" name="Google Shape;201;gdbcecf62b3_0_14"/>
          <p:cNvSpPr txBox="1"/>
          <p:nvPr/>
        </p:nvSpPr>
        <p:spPr>
          <a:xfrm>
            <a:off x="8285050" y="4613450"/>
            <a:ext cx="2302200" cy="227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>
                <a:latin typeface="Lora"/>
                <a:ea typeface="Lora"/>
                <a:cs typeface="Lora"/>
                <a:sym typeface="Lora"/>
              </a:rPr>
              <a:t>Once completed: </a:t>
            </a: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D</a:t>
            </a:r>
            <a:endParaRPr sz="14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2" name="Google Shape;202;gdbcecf62b3_0_14"/>
          <p:cNvSpPr txBox="1"/>
          <p:nvPr/>
        </p:nvSpPr>
        <p:spPr>
          <a:xfrm>
            <a:off x="9574525" y="5303150"/>
            <a:ext cx="2466900" cy="9825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0" marR="5080" lvl="0" indent="-11430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E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– Approval of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Defense Date</a:t>
            </a:r>
            <a:endParaRPr sz="1400">
              <a:latin typeface="Lora"/>
              <a:ea typeface="Lora"/>
              <a:cs typeface="Lora"/>
              <a:sym typeface="Lora"/>
            </a:endParaRPr>
          </a:p>
          <a:p>
            <a:pPr marL="127000" marR="332740" lvl="0" indent="-114300" algn="l" rtl="0">
              <a:lnSpc>
                <a:spcPct val="107857"/>
              </a:lnSpc>
              <a:spcBef>
                <a:spcPts val="254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</a:t>
            </a:r>
            <a:r>
              <a:rPr lang="en-US" b="1">
                <a:latin typeface="Lora"/>
                <a:ea typeface="Lora"/>
                <a:cs typeface="Lora"/>
                <a:sym typeface="Lora"/>
              </a:rPr>
              <a:t>F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- Report of  Defense</a:t>
            </a:r>
            <a:endParaRPr sz="1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3" name="Google Shape;203;gdbcecf62b3_0_14"/>
          <p:cNvSpPr txBox="1"/>
          <p:nvPr/>
        </p:nvSpPr>
        <p:spPr>
          <a:xfrm>
            <a:off x="228275" y="3079025"/>
            <a:ext cx="4923300" cy="1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Lora"/>
                <a:ea typeface="Lora"/>
                <a:cs typeface="Lora"/>
                <a:sym typeface="Lora"/>
              </a:rPr>
              <a:t>The Life Cycle</a:t>
            </a:r>
            <a:endParaRPr sz="4000" b="1">
              <a:latin typeface="Lora"/>
              <a:ea typeface="Lora"/>
              <a:cs typeface="Lora"/>
              <a:sym typeface="Lora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Lora"/>
                <a:ea typeface="Lora"/>
                <a:cs typeface="Lora"/>
                <a:sym typeface="Lora"/>
              </a:rPr>
              <a:t>of an</a:t>
            </a:r>
            <a:endParaRPr sz="4000" b="1">
              <a:latin typeface="Lora"/>
              <a:ea typeface="Lora"/>
              <a:cs typeface="Lora"/>
              <a:sym typeface="Lora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</a:rPr>
              <a:t>ENSM</a:t>
            </a:r>
            <a:r>
              <a:rPr lang="en-US" sz="400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4000" b="1">
                <a:latin typeface="Lora"/>
                <a:ea typeface="Lora"/>
                <a:cs typeface="Lora"/>
                <a:sym typeface="Lora"/>
              </a:rPr>
              <a:t>PhD Student</a:t>
            </a:r>
            <a:endParaRPr sz="4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4" name="Google Shape;204;gdbcecf62b3_0_14"/>
          <p:cNvSpPr txBox="1"/>
          <p:nvPr/>
        </p:nvSpPr>
        <p:spPr>
          <a:xfrm>
            <a:off x="5884600" y="3297050"/>
            <a:ext cx="5883900" cy="701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37160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A approved: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student becomes doctoral candidate</a:t>
            </a:r>
            <a:endParaRPr sz="1400">
              <a:latin typeface="Lora"/>
              <a:ea typeface="Lora"/>
              <a:cs typeface="Lora"/>
              <a:sym typeface="Lor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5" name="Google Shape;205;gdbcecf62b3_0_14"/>
          <p:cNvSpPr txBox="1"/>
          <p:nvPr/>
        </p:nvSpPr>
        <p:spPr>
          <a:xfrm>
            <a:off x="4799688" y="2308825"/>
            <a:ext cx="1540800" cy="701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 indent="0" algn="ctr" rtl="0"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Qualifying Experience</a:t>
            </a:r>
            <a:endParaRPr sz="1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12700" lvl="0" indent="0" algn="ctr" rtl="0"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Examinations</a:t>
            </a:r>
            <a:endParaRPr sz="16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6" name="Google Shape;206;gdbcecf62b3_0_14"/>
          <p:cNvSpPr txBox="1"/>
          <p:nvPr/>
        </p:nvSpPr>
        <p:spPr>
          <a:xfrm>
            <a:off x="7014650" y="3686088"/>
            <a:ext cx="420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indent="-114300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</a:pPr>
            <a:r>
              <a:rPr lang="en-US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Form G: </a:t>
            </a:r>
            <a:r>
              <a:rPr lang="en-US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register for Dissertation Advisement</a:t>
            </a:r>
            <a:endParaRPr/>
          </a:p>
        </p:txBody>
      </p:sp>
      <p:sp>
        <p:nvSpPr>
          <p:cNvPr id="207" name="Google Shape;207;gdbcecf62b3_0_14"/>
          <p:cNvSpPr txBox="1"/>
          <p:nvPr/>
        </p:nvSpPr>
        <p:spPr>
          <a:xfrm>
            <a:off x="5850138" y="3606025"/>
            <a:ext cx="1116300" cy="3555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 indent="0" algn="ctr" rtl="0"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Candidacy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bcecf62b3_0_0"/>
          <p:cNvSpPr txBox="1"/>
          <p:nvPr/>
        </p:nvSpPr>
        <p:spPr>
          <a:xfrm>
            <a:off x="521550" y="214750"/>
            <a:ext cx="11320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Lora"/>
                <a:ea typeface="Lora"/>
                <a:cs typeface="Lora"/>
                <a:sym typeface="Lora"/>
              </a:rPr>
              <a:t>Order of Doctoral Forms:</a:t>
            </a:r>
            <a:endParaRPr sz="4000" b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</a:rPr>
              <a:t>For Environmental Science and Management</a:t>
            </a:r>
            <a:endParaRPr sz="4000" b="1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3" name="Google Shape;213;gdbcecf62b3_0_0"/>
          <p:cNvSpPr txBox="1"/>
          <p:nvPr/>
        </p:nvSpPr>
        <p:spPr>
          <a:xfrm>
            <a:off x="435750" y="1694750"/>
            <a:ext cx="11320500" cy="4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ora"/>
              <a:buAutoNum type="arabicPeriod"/>
            </a:pPr>
            <a:r>
              <a:rPr lang="en-US" sz="2400" b="1">
                <a:latin typeface="Lora"/>
                <a:ea typeface="Lora"/>
                <a:cs typeface="Lora"/>
                <a:sym typeface="Lora"/>
              </a:rPr>
              <a:t>Form B and Form C -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Approval of Dissertation Committee and Outside Members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ora"/>
              <a:buAutoNum type="arabicPeriod"/>
            </a:pPr>
            <a:r>
              <a:rPr lang="en-US"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Form A - 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Admission to Doctoral Candidacy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ora"/>
              <a:buAutoNum type="arabicPeriod"/>
            </a:pPr>
            <a:r>
              <a:rPr lang="en-US" sz="2400" b="1">
                <a:latin typeface="Lora"/>
                <a:ea typeface="Lora"/>
                <a:cs typeface="Lora"/>
                <a:sym typeface="Lora"/>
              </a:rPr>
              <a:t>Form G -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Dissertation Advisement/Dissertation Extension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ora"/>
              <a:buAutoNum type="arabicPeriod"/>
            </a:pPr>
            <a:r>
              <a:rPr lang="en-US" sz="2400" b="1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Form D</a:t>
            </a:r>
            <a:r>
              <a:rPr lang="en-US" sz="2400" b="1">
                <a:latin typeface="Lora"/>
                <a:ea typeface="Lora"/>
                <a:cs typeface="Lora"/>
                <a:sym typeface="Lora"/>
              </a:rPr>
              <a:t> -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Dissertation Proposal Approval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ora"/>
              <a:buAutoNum type="arabicPeriod"/>
            </a:pPr>
            <a:r>
              <a:rPr lang="en-US" sz="2400" b="1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Form E</a:t>
            </a:r>
            <a:r>
              <a:rPr lang="en-US" sz="2400" b="1">
                <a:latin typeface="Lora"/>
                <a:ea typeface="Lora"/>
                <a:cs typeface="Lora"/>
                <a:sym typeface="Lora"/>
              </a:rPr>
              <a:t> -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Dissertation Defense Date Approval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○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Send a draft of your dissertation with your signature page for formatting approval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Lora"/>
              <a:buAutoNum type="arabicPeriod"/>
            </a:pPr>
            <a:r>
              <a:rPr lang="en-US" sz="2400" b="1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Form F</a:t>
            </a:r>
            <a:r>
              <a:rPr lang="en-US" sz="2400" b="1">
                <a:latin typeface="Lora"/>
                <a:ea typeface="Lora"/>
                <a:cs typeface="Lora"/>
                <a:sym typeface="Lora"/>
              </a:rPr>
              <a:t> - </a:t>
            </a:r>
            <a:r>
              <a:rPr lang="en-US" sz="2200">
                <a:latin typeface="Lora"/>
                <a:ea typeface="Lora"/>
                <a:cs typeface="Lora"/>
                <a:sym typeface="Lora"/>
              </a:rPr>
              <a:t>Report of Dissertation Defense</a:t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d65723417_0_128"/>
          <p:cNvSpPr txBox="1"/>
          <p:nvPr/>
        </p:nvSpPr>
        <p:spPr>
          <a:xfrm>
            <a:off x="359400" y="447650"/>
            <a:ext cx="11473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latin typeface="Lora"/>
                <a:ea typeface="Lora"/>
                <a:cs typeface="Lora"/>
                <a:sym typeface="Lora"/>
              </a:rPr>
              <a:t>Suggested Timelines for:</a:t>
            </a:r>
            <a:endParaRPr sz="3900" b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Lora"/>
                <a:ea typeface="Lora"/>
                <a:cs typeface="Lora"/>
                <a:sym typeface="Lora"/>
              </a:rPr>
              <a:t>Completion and Defense of Doctoral Dissertation</a:t>
            </a:r>
            <a:endParaRPr sz="37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9" name="Google Shape;219;gdd65723417_0_128"/>
          <p:cNvSpPr txBox="1"/>
          <p:nvPr/>
        </p:nvSpPr>
        <p:spPr>
          <a:xfrm>
            <a:off x="967050" y="1847450"/>
            <a:ext cx="10257900" cy="4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Lora"/>
                <a:ea typeface="Lora"/>
                <a:cs typeface="Lora"/>
                <a:sym typeface="Lora"/>
              </a:rPr>
              <a:t>Important Notes:</a:t>
            </a:r>
            <a:endParaRPr sz="2100" b="1">
              <a:latin typeface="Lora"/>
              <a:ea typeface="Lora"/>
              <a:cs typeface="Lora"/>
              <a:sym typeface="Lor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Minimum timelines for students planning to graduate in May 2022, August 2022, and January 2023 are provided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Examples are based on a chapters-based dissertation; articles-based dissertations can use the same timelines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Illustrate the level of engagement expected of the Dissertation Committee members with the doctoral student during the final stages of the dissertation process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Lora"/>
              <a:buChar char="●"/>
            </a:pPr>
            <a:r>
              <a:rPr lang="en-US" sz="2100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Always check program-specific requirements regarding the specific sequence required from proposal to dissertation defense</a:t>
            </a:r>
            <a:endParaRPr sz="2100">
              <a:highlight>
                <a:srgbClr val="FFFF00"/>
              </a:highlight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gb68a7aaad6_0_14"/>
          <p:cNvGrpSpPr/>
          <p:nvPr/>
        </p:nvGrpSpPr>
        <p:grpSpPr>
          <a:xfrm>
            <a:off x="295699" y="791100"/>
            <a:ext cx="11600602" cy="5737500"/>
            <a:chOff x="295699" y="791100"/>
            <a:chExt cx="11600602" cy="5737500"/>
          </a:xfrm>
        </p:grpSpPr>
        <p:sp>
          <p:nvSpPr>
            <p:cNvPr id="225" name="Google Shape;225;gb68a7aaad6_0_14"/>
            <p:cNvSpPr/>
            <p:nvPr/>
          </p:nvSpPr>
          <p:spPr>
            <a:xfrm>
              <a:off x="335600" y="791100"/>
              <a:ext cx="11484600" cy="5737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6" name="Google Shape;226;gb68a7aaad6_0_14"/>
            <p:cNvPicPr preferRelativeResize="0"/>
            <p:nvPr/>
          </p:nvPicPr>
          <p:blipFill rotWithShape="1">
            <a:blip r:embed="rId3">
              <a:alphaModFix/>
            </a:blip>
            <a:srcRect t="24215" b="8742"/>
            <a:stretch/>
          </p:blipFill>
          <p:spPr>
            <a:xfrm>
              <a:off x="295699" y="1080850"/>
              <a:ext cx="11600602" cy="4926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gb68a7aaad6_0_14"/>
            <p:cNvSpPr txBox="1"/>
            <p:nvPr/>
          </p:nvSpPr>
          <p:spPr>
            <a:xfrm>
              <a:off x="5766550" y="861375"/>
              <a:ext cx="59253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0000FF"/>
                  </a:solidFill>
                  <a:latin typeface="Lora"/>
                  <a:ea typeface="Lora"/>
                  <a:cs typeface="Lora"/>
                  <a:sym typeface="Lora"/>
                </a:rPr>
                <a:t>May 2022 Timeline</a:t>
              </a:r>
              <a:endParaRPr sz="4000" b="1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28" name="Google Shape;228;gb68a7aaad6_0_14"/>
            <p:cNvSpPr txBox="1"/>
            <p:nvPr/>
          </p:nvSpPr>
          <p:spPr>
            <a:xfrm>
              <a:off x="433825" y="4031875"/>
              <a:ext cx="766200" cy="46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42E1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2021</a:t>
              </a:r>
              <a:endParaRPr sz="1800">
                <a:solidFill>
                  <a:srgbClr val="C42E1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9" name="Google Shape;229;gb68a7aaad6_0_14"/>
            <p:cNvSpPr txBox="1"/>
            <p:nvPr/>
          </p:nvSpPr>
          <p:spPr>
            <a:xfrm>
              <a:off x="10925650" y="4058025"/>
              <a:ext cx="766200" cy="36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42E1A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2022</a:t>
              </a:r>
              <a:endParaRPr sz="1800">
                <a:solidFill>
                  <a:srgbClr val="C42E1A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0" name="Google Shape;230;gb68a7aaad6_0_14"/>
            <p:cNvSpPr txBox="1"/>
            <p:nvPr/>
          </p:nvSpPr>
          <p:spPr>
            <a:xfrm>
              <a:off x="10225500" y="3188700"/>
              <a:ext cx="1043100" cy="21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674EA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May 2022</a:t>
              </a:r>
              <a:endParaRPr>
                <a:solidFill>
                  <a:srgbClr val="674EA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e8fa89384_0_17"/>
          <p:cNvSpPr txBox="1">
            <a:spLocks noGrp="1"/>
          </p:cNvSpPr>
          <p:nvPr>
            <p:ph type="title"/>
          </p:nvPr>
        </p:nvSpPr>
        <p:spPr>
          <a:xfrm>
            <a:off x="175050" y="687700"/>
            <a:ext cx="11841900" cy="1244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Dissertation Defense and Submission Deadlines: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Academic Year 2021-2022</a:t>
            </a:r>
            <a:endParaRPr sz="4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236" name="Google Shape;236;gde8fa89384_0_17"/>
          <p:cNvGraphicFramePr/>
          <p:nvPr/>
        </p:nvGraphicFramePr>
        <p:xfrm>
          <a:off x="266700" y="221772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{2BD80532-5E4A-4CFF-97EE-BD99B75F8377}</a:tableStyleId>
              </a:tblPr>
              <a:tblGrid>
                <a:gridCol w="139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73850">
                <a:tc>
                  <a:txBody>
                    <a:bodyPr/>
                    <a:lstStyle/>
                    <a:p>
                      <a:pPr marL="0" marR="54979" lvl="0" indent="0" algn="ctr" rtl="0">
                        <a:lnSpc>
                          <a:spcPct val="960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Requested  Degree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28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Conferral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2036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Application for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19988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Graduation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289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Request for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Dissertation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96996" lvl="0" indent="0" algn="ctr" rtl="0">
                        <a:lnSpc>
                          <a:spcPct val="956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Defense Date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Request for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Approval of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9537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Signature Page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04715" lvl="0" indent="0" algn="ctr" rtl="0">
                        <a:lnSpc>
                          <a:spcPct val="960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689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Dissertation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Defense Date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Approval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640" lvl="0" indent="0" algn="ctr" rtl="0">
                        <a:lnSpc>
                          <a:spcPct val="960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Submission of Completed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96145" lvl="0" indent="0" algn="ctr" rtl="0">
                        <a:spcBef>
                          <a:spcPts val="28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Signature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Page,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61673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Completed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Embargo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Form, and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Dissertation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Filing Fee to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TGS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Final Submission of  Dissertation to TGS via Email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Electronic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45816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Submission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of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APPROVED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2140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document to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ProQuest;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20133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Survey of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Earned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Doctorates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00"/>
                          </a:highlight>
                          <a:latin typeface="Lora"/>
                          <a:ea typeface="Lora"/>
                          <a:cs typeface="Lora"/>
                          <a:sym typeface="Lora"/>
                        </a:rPr>
                        <a:t>May</a:t>
                      </a:r>
                      <a:endParaRPr sz="1500">
                        <a:highlight>
                          <a:srgbClr val="FFFF00"/>
                        </a:highlight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00"/>
                          </a:highlight>
                          <a:latin typeface="Lora"/>
                          <a:ea typeface="Lora"/>
                          <a:cs typeface="Lora"/>
                          <a:sym typeface="Lora"/>
                        </a:rPr>
                        <a:t>2022</a:t>
                      </a:r>
                      <a:endParaRPr sz="1500">
                        <a:highlight>
                          <a:srgbClr val="FFFF00"/>
                        </a:highlight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February 15th,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March 31, 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Prior to  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Defense Date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Defense Date Approved by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April 8, 2022 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Prior to Final Submission of Dissertation via Email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May 6,  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May 12,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7" name="Google Shape;237;gde8fa89384_0_17"/>
          <p:cNvSpPr/>
          <p:nvPr/>
        </p:nvSpPr>
        <p:spPr>
          <a:xfrm>
            <a:off x="488325" y="5006500"/>
            <a:ext cx="933600" cy="793800"/>
          </a:xfrm>
          <a:prstGeom prst="ellipse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3044036d4_0_0"/>
          <p:cNvSpPr txBox="1">
            <a:spLocks noGrp="1"/>
          </p:cNvSpPr>
          <p:nvPr>
            <p:ph type="title"/>
          </p:nvPr>
        </p:nvSpPr>
        <p:spPr>
          <a:xfrm>
            <a:off x="175050" y="687700"/>
            <a:ext cx="11841900" cy="1244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Dissertation Defense and Submission Deadlines: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Academic Year 2021-2022</a:t>
            </a:r>
            <a:endParaRPr sz="4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243" name="Google Shape;243;g113044036d4_0_0"/>
          <p:cNvGraphicFramePr/>
          <p:nvPr/>
        </p:nvGraphicFramePr>
        <p:xfrm>
          <a:off x="266700" y="221772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{2BD80532-5E4A-4CFF-97EE-BD99B75F8377}</a:tableStyleId>
              </a:tblPr>
              <a:tblGrid>
                <a:gridCol w="139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73850">
                <a:tc>
                  <a:txBody>
                    <a:bodyPr/>
                    <a:lstStyle/>
                    <a:p>
                      <a:pPr marL="0" marR="54979" lvl="0" indent="0" algn="ctr" rtl="0">
                        <a:lnSpc>
                          <a:spcPct val="960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Requested  Degree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28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Conferral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2036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Application for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19988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Graduation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289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Request for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Dissertation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96996" lvl="0" indent="0" algn="ctr" rtl="0">
                        <a:lnSpc>
                          <a:spcPct val="956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Defense Date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Request for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Approval of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9537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Signature Page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04715" lvl="0" indent="0" algn="ctr" rtl="0">
                        <a:lnSpc>
                          <a:spcPct val="960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689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Dissertation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Defense Date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Approval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640" lvl="0" indent="0" algn="ctr" rtl="0">
                        <a:lnSpc>
                          <a:spcPct val="960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Submission of Completed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96145" lvl="0" indent="0" algn="ctr" rtl="0">
                        <a:spcBef>
                          <a:spcPts val="28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Signature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Page,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61673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Completed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Embargo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Form, and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Dissertation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Filing Fee to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TGS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Final Submission of  Dissertation to TGS via Email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Electronic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45816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Submission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of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APPROVED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2140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document to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ProQuest;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20133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Survey of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Earned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Doctorates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00"/>
                          </a:highlight>
                          <a:latin typeface="Lora"/>
                          <a:ea typeface="Lora"/>
                          <a:cs typeface="Lora"/>
                          <a:sym typeface="Lora"/>
                        </a:rPr>
                        <a:t>August</a:t>
                      </a:r>
                      <a:endParaRPr sz="1500">
                        <a:highlight>
                          <a:srgbClr val="FFFF00"/>
                        </a:highlight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00"/>
                          </a:highlight>
                          <a:latin typeface="Lora"/>
                          <a:ea typeface="Lora"/>
                          <a:cs typeface="Lora"/>
                          <a:sym typeface="Lora"/>
                        </a:rPr>
                        <a:t>2022</a:t>
                      </a:r>
                      <a:endParaRPr sz="1500">
                        <a:highlight>
                          <a:srgbClr val="FFFF00"/>
                        </a:highlight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August 15, 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June 20, 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Prior to  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Defense Date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Only by Approval of Dissertation Chair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Prior to Final Submission of Dissertation via Email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August 15,  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August 22,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4" name="Google Shape;244;g113044036d4_0_0"/>
          <p:cNvSpPr/>
          <p:nvPr/>
        </p:nvSpPr>
        <p:spPr>
          <a:xfrm>
            <a:off x="488325" y="5006500"/>
            <a:ext cx="933600" cy="793800"/>
          </a:xfrm>
          <a:prstGeom prst="ellipse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d65723417_0_139"/>
          <p:cNvSpPr txBox="1">
            <a:spLocks noGrp="1"/>
          </p:cNvSpPr>
          <p:nvPr>
            <p:ph type="title"/>
          </p:nvPr>
        </p:nvSpPr>
        <p:spPr>
          <a:xfrm>
            <a:off x="175050" y="687700"/>
            <a:ext cx="11841900" cy="1244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Dissertation Defense and Submission Deadlines: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Academic Year 2022-2023</a:t>
            </a:r>
            <a:endParaRPr sz="4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250" name="Google Shape;250;gdd65723417_0_139"/>
          <p:cNvGraphicFramePr/>
          <p:nvPr/>
        </p:nvGraphicFramePr>
        <p:xfrm>
          <a:off x="266700" y="221772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{2BD80532-5E4A-4CFF-97EE-BD99B75F8377}</a:tableStyleId>
              </a:tblPr>
              <a:tblGrid>
                <a:gridCol w="139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73850">
                <a:tc>
                  <a:txBody>
                    <a:bodyPr/>
                    <a:lstStyle/>
                    <a:p>
                      <a:pPr marL="0" marR="54979" lvl="0" indent="0" algn="ctr" rtl="0">
                        <a:lnSpc>
                          <a:spcPct val="960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Requested  Degree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28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Conferral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2036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Application for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19988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Graduation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289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Request for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Dissertation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96996" lvl="0" indent="0" algn="ctr" rtl="0">
                        <a:lnSpc>
                          <a:spcPct val="956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Defense Date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Request for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Approval of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9537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Signature Page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04715" lvl="0" indent="0" algn="ctr" rtl="0">
                        <a:lnSpc>
                          <a:spcPct val="960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689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Dissertation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Defense Date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Approval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640" lvl="0" indent="0" algn="ctr" rtl="0">
                        <a:lnSpc>
                          <a:spcPct val="960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Submission of Completed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96145" lvl="0" indent="0" algn="ctr" rtl="0">
                        <a:spcBef>
                          <a:spcPts val="28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Signature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Page,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61673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Completed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Embargo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Form, and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Dissertation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Filing Fee to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TGS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Final Submission of  Dissertation to TGS via Email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Electronic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45816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Submission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of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APPROVED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12140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document to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ProQuest;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201334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Survey of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Earned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Lora"/>
                          <a:ea typeface="Lora"/>
                          <a:cs typeface="Lora"/>
                          <a:sym typeface="Lora"/>
                        </a:rPr>
                        <a:t>Doctorates 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00"/>
                          </a:highlight>
                          <a:latin typeface="Lora"/>
                          <a:ea typeface="Lora"/>
                          <a:cs typeface="Lora"/>
                          <a:sym typeface="Lora"/>
                        </a:rPr>
                        <a:t>January</a:t>
                      </a:r>
                      <a:endParaRPr sz="1500">
                        <a:highlight>
                          <a:srgbClr val="FFFF00"/>
                        </a:highlight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00"/>
                          </a:highlight>
                          <a:latin typeface="Lora"/>
                          <a:ea typeface="Lora"/>
                          <a:cs typeface="Lora"/>
                          <a:sym typeface="Lora"/>
                        </a:rPr>
                        <a:t>2023</a:t>
                      </a:r>
                      <a:endParaRPr sz="1500">
                        <a:highlight>
                          <a:srgbClr val="FFFF00"/>
                        </a:highlight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September 15, 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November 1, 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Prior to  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Defense Date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Defense Date Approved by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December 5, 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Prior to Final Submission of Dissertation via Email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December 21, 2022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January 9, 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Lora"/>
                          <a:ea typeface="Lora"/>
                          <a:cs typeface="Lora"/>
                          <a:sym typeface="Lora"/>
                        </a:rPr>
                        <a:t>2023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3500" marR="63500" marT="63500" marB="635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1" name="Google Shape;251;gdd65723417_0_139"/>
          <p:cNvSpPr/>
          <p:nvPr/>
        </p:nvSpPr>
        <p:spPr>
          <a:xfrm>
            <a:off x="488325" y="5015450"/>
            <a:ext cx="933600" cy="793800"/>
          </a:xfrm>
          <a:prstGeom prst="ellipse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bec2b8fde_0_0"/>
          <p:cNvSpPr txBox="1">
            <a:spLocks noGrp="1"/>
          </p:cNvSpPr>
          <p:nvPr>
            <p:ph type="title"/>
          </p:nvPr>
        </p:nvSpPr>
        <p:spPr>
          <a:xfrm>
            <a:off x="756076" y="705100"/>
            <a:ext cx="10704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Are You Ready to Defend?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7" name="Google Shape;257;gdbec2b8fde_0_0"/>
          <p:cNvSpPr txBox="1">
            <a:spLocks noGrp="1"/>
          </p:cNvSpPr>
          <p:nvPr>
            <p:ph type="body" idx="1"/>
          </p:nvPr>
        </p:nvSpPr>
        <p:spPr>
          <a:xfrm>
            <a:off x="582300" y="1634750"/>
            <a:ext cx="11027400" cy="3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When your dissertation is defendable:</a:t>
            </a:r>
            <a:endParaRPr sz="3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 defendable dissertation is a complete draft that your committee members deem ready for you to defend.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20574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It is not the final, definitive draft but the formatting and all components must be in place, including the abstract and conclusions.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1524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It should likely be ready for final submission after relatively minor revisions.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319405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58" name="Google Shape;258;gdbec2b8fd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757800" y="400300"/>
            <a:ext cx="6256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Before the Defense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295250" y="1187125"/>
            <a:ext cx="7260300" cy="4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Confirm the date and time of your defense with your advisor and dissertation committee members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None/>
            </a:pPr>
            <a:endParaRPr sz="10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Fill out </a:t>
            </a:r>
            <a:r>
              <a:rPr lang="en-US" sz="2100" b="1">
                <a:latin typeface="Lora"/>
                <a:ea typeface="Lora"/>
                <a:cs typeface="Lora"/>
                <a:sym typeface="Lora"/>
              </a:rPr>
              <a:t>Form E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 and obtain all committee members’ signatures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None/>
            </a:pPr>
            <a:endParaRPr sz="10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1005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Send </a:t>
            </a:r>
            <a:r>
              <a:rPr lang="en-US" sz="21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docstudy@montclair.edu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 the following materials: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1371600" marR="0" lvl="0" indent="-3619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ora"/>
              <a:buAutoNum type="arabicPeriod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Completed </a:t>
            </a:r>
            <a:r>
              <a:rPr lang="en-US" sz="2100" b="1">
                <a:latin typeface="Lora"/>
                <a:ea typeface="Lora"/>
                <a:cs typeface="Lora"/>
                <a:sym typeface="Lora"/>
              </a:rPr>
              <a:t>Form E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 as a </a:t>
            </a:r>
            <a:r>
              <a:rPr lang="en-US" sz="2100" b="1">
                <a:latin typeface="Lora"/>
                <a:ea typeface="Lora"/>
                <a:cs typeface="Lora"/>
                <a:sym typeface="Lora"/>
              </a:rPr>
              <a:t>PDF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ora"/>
              <a:buAutoNum type="arabicPeriod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A draft of your dissertation as a </a:t>
            </a:r>
            <a:r>
              <a:rPr lang="en-US" sz="2100" b="1">
                <a:latin typeface="Lora"/>
                <a:ea typeface="Lora"/>
                <a:cs typeface="Lora"/>
                <a:sym typeface="Lora"/>
              </a:rPr>
              <a:t>Word document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 or </a:t>
            </a:r>
            <a:r>
              <a:rPr lang="en-US" sz="2100" b="1">
                <a:latin typeface="Lora"/>
                <a:ea typeface="Lora"/>
                <a:cs typeface="Lora"/>
                <a:sym typeface="Lora"/>
              </a:rPr>
              <a:t>PDF</a:t>
            </a:r>
            <a:endParaRPr sz="2100" b="1">
              <a:latin typeface="Lora"/>
              <a:ea typeface="Lora"/>
              <a:cs typeface="Lora"/>
              <a:sym typeface="Lor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 b="1">
              <a:latin typeface="Lora"/>
              <a:ea typeface="Lora"/>
              <a:cs typeface="Lora"/>
              <a:sym typeface="Lora"/>
            </a:endParaRPr>
          </a:p>
          <a:p>
            <a:pPr marL="1371600" marR="0" lvl="0" indent="-3619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ora"/>
              <a:buAutoNum type="arabicPeriod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Signature page required by TGS as a </a:t>
            </a:r>
            <a:r>
              <a:rPr lang="en-US" sz="2100" b="1">
                <a:latin typeface="Lora"/>
                <a:ea typeface="Lora"/>
                <a:cs typeface="Lora"/>
                <a:sym typeface="Lora"/>
              </a:rPr>
              <a:t>PDF</a:t>
            </a:r>
            <a:endParaRPr sz="2100" b="1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None/>
            </a:pPr>
            <a:endParaRPr sz="21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65" name="Google Shape;26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1095" y="400300"/>
            <a:ext cx="4359181" cy="56669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0"/>
          <p:cNvSpPr/>
          <p:nvPr/>
        </p:nvSpPr>
        <p:spPr>
          <a:xfrm>
            <a:off x="5264250" y="3803375"/>
            <a:ext cx="2291400" cy="4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de8fa89384_0_6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8255" r="28268"/>
          <a:stretch/>
        </p:blipFill>
        <p:spPr>
          <a:xfrm>
            <a:off x="5065450" y="165850"/>
            <a:ext cx="5030198" cy="650815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gde8fa89384_0_61"/>
          <p:cNvSpPr txBox="1"/>
          <p:nvPr/>
        </p:nvSpPr>
        <p:spPr>
          <a:xfrm>
            <a:off x="679475" y="1444100"/>
            <a:ext cx="4238100" cy="21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3.   Signature page required by TGS as a </a:t>
            </a: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PDF</a:t>
            </a:r>
            <a:endParaRPr sz="21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Note: TGS needs to approve this page </a:t>
            </a:r>
            <a:r>
              <a:rPr lang="en-US" sz="2100" b="1">
                <a:solidFill>
                  <a:schemeClr val="dk1"/>
                </a:solidFill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before</a:t>
            </a: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any signatures are obtained.</a:t>
            </a:r>
            <a:endParaRPr sz="21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4" name="Google Shape;274;gde8fa89384_0_61"/>
          <p:cNvSpPr/>
          <p:nvPr/>
        </p:nvSpPr>
        <p:spPr>
          <a:xfrm rot="5400000">
            <a:off x="3150375" y="2840850"/>
            <a:ext cx="1097400" cy="25173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de8fa89384_0_61"/>
          <p:cNvSpPr/>
          <p:nvPr/>
        </p:nvSpPr>
        <p:spPr>
          <a:xfrm>
            <a:off x="5608050" y="4167525"/>
            <a:ext cx="1231500" cy="269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lt1"/>
            </a:gs>
            <a:gs pos="100000">
              <a:srgbClr val="FF0000">
                <a:alpha val="52549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b68a7aaad6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b68a7aaad6_0_146"/>
          <p:cNvSpPr txBox="1">
            <a:spLocks noGrp="1"/>
          </p:cNvSpPr>
          <p:nvPr>
            <p:ph type="title"/>
          </p:nvPr>
        </p:nvSpPr>
        <p:spPr>
          <a:xfrm>
            <a:off x="2376450" y="350900"/>
            <a:ext cx="74391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Contacts at The Graduate School</a:t>
            </a:r>
            <a:endParaRPr sz="3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5" name="Google Shape;75;gb68a7aaad6_0_146"/>
          <p:cNvSpPr txBox="1"/>
          <p:nvPr/>
        </p:nvSpPr>
        <p:spPr>
          <a:xfrm>
            <a:off x="564750" y="1693500"/>
            <a:ext cx="5404500" cy="5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98120" marR="21666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Dr. Nelly Lejter</a:t>
            </a:r>
            <a:endParaRPr sz="2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98120" marR="21666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lejtern@Montclair.edu</a:t>
            </a:r>
            <a:endParaRPr sz="18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298450" marR="63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Oversee progress of all doctoral students from the point of reaching Candidacy to graduation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298450" marR="63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Sets the calendar of dissertation deadlines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298450" marR="63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Coordinates the outside observer for dissertation defenses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298450" marR="63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Works with Doctoral Program Directors (DPDs) to improve processes and procedures from Candidacy to dissertation submission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298450" marR="635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Reviews policies in doctoral programs and recommends revisions to DPDs and TGS Dean 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6" name="Google Shape;76;gb68a7aaad6_0_146"/>
          <p:cNvSpPr txBox="1"/>
          <p:nvPr/>
        </p:nvSpPr>
        <p:spPr>
          <a:xfrm>
            <a:off x="417175" y="889825"/>
            <a:ext cx="8075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98120" marR="21666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</a:rPr>
              <a:t>Associate Dean of</a:t>
            </a:r>
            <a:endParaRPr sz="2100" b="1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198120" marR="21666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</a:rPr>
              <a:t>The Graduate School</a:t>
            </a:r>
            <a:r>
              <a:rPr lang="en-US" sz="2100" b="1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endParaRPr sz="150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gb68a7aaad6_0_146"/>
          <p:cNvSpPr txBox="1"/>
          <p:nvPr/>
        </p:nvSpPr>
        <p:spPr>
          <a:xfrm>
            <a:off x="5827375" y="889825"/>
            <a:ext cx="6063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98120" marR="21666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</a:rPr>
              <a:t>Assistant to Dean Herness  </a:t>
            </a:r>
            <a:endParaRPr sz="2100" b="1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8" name="Google Shape;78;gb68a7aaad6_0_146"/>
          <p:cNvSpPr txBox="1"/>
          <p:nvPr/>
        </p:nvSpPr>
        <p:spPr>
          <a:xfrm>
            <a:off x="6121725" y="1388700"/>
            <a:ext cx="5038800" cy="5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0" marR="21666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Rebecca Shiffer-Newton</a:t>
            </a:r>
            <a:endParaRPr sz="2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135826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shifferr@montclair.edu</a:t>
            </a:r>
            <a:endParaRPr sz="18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1358265" lvl="0" indent="0" algn="l" rtl="0">
              <a:lnSpc>
                <a:spcPct val="115000"/>
              </a:lnSpc>
              <a:spcBef>
                <a:spcPts val="99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Office Phone: 973-655-4368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person!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Takes care of all the doctoral forms through </a:t>
            </a:r>
            <a:r>
              <a:rPr lang="en-US" sz="18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docstudy@montclair.edu</a:t>
            </a:r>
            <a:endParaRPr sz="18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Obtains the Dean’s signatures where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508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needed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Coordinates the publication of your defenses’ location and day/time: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508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○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Publishes it on TGS’ website.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635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1132b806e8b_1_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8235" r="28239"/>
          <a:stretch/>
        </p:blipFill>
        <p:spPr>
          <a:xfrm>
            <a:off x="8084375" y="1664875"/>
            <a:ext cx="3780326" cy="49015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1" name="Google Shape;281;g1132b806e8b_1_7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 l="28302" r="28315"/>
          <a:stretch/>
        </p:blipFill>
        <p:spPr>
          <a:xfrm>
            <a:off x="4182900" y="1664875"/>
            <a:ext cx="3780317" cy="49015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2" name="Google Shape;282;g1132b806e8b_1_7">
            <a:hlinkClick r:id="rId3"/>
          </p:cNvPr>
          <p:cNvPicPr preferRelativeResize="0"/>
          <p:nvPr/>
        </p:nvPicPr>
        <p:blipFill rotWithShape="1">
          <a:blip r:embed="rId6">
            <a:alphaModFix/>
          </a:blip>
          <a:srcRect l="28450" r="28238"/>
          <a:stretch/>
        </p:blipFill>
        <p:spPr>
          <a:xfrm>
            <a:off x="311975" y="1660075"/>
            <a:ext cx="3749774" cy="49015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3" name="Google Shape;283;g1132b806e8b_1_7"/>
          <p:cNvSpPr txBox="1">
            <a:spLocks noGrp="1"/>
          </p:cNvSpPr>
          <p:nvPr>
            <p:ph type="title"/>
          </p:nvPr>
        </p:nvSpPr>
        <p:spPr>
          <a:xfrm>
            <a:off x="2815350" y="324100"/>
            <a:ext cx="6561300" cy="1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Signature Page Update: Fillable Documents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e8fa89384_0_29"/>
          <p:cNvSpPr txBox="1">
            <a:spLocks noGrp="1"/>
          </p:cNvSpPr>
          <p:nvPr>
            <p:ph type="title"/>
          </p:nvPr>
        </p:nvSpPr>
        <p:spPr>
          <a:xfrm>
            <a:off x="1009950" y="235250"/>
            <a:ext cx="101721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Before the Defense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89" name="Google Shape;289;gde8fa89384_0_29"/>
          <p:cNvSpPr txBox="1"/>
          <p:nvPr/>
        </p:nvSpPr>
        <p:spPr>
          <a:xfrm>
            <a:off x="188350" y="958525"/>
            <a:ext cx="11787600" cy="55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AutoNum type="arabicPeriod"/>
            </a:pPr>
            <a:r>
              <a:rPr lang="en-US" sz="2100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Completed </a:t>
            </a:r>
            <a:r>
              <a:rPr lang="en-US" sz="2100" b="1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Form E</a:t>
            </a:r>
            <a:r>
              <a:rPr lang="en-US" sz="2100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 as a </a:t>
            </a:r>
            <a:r>
              <a:rPr lang="en-US" sz="2100" b="1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PDF</a:t>
            </a:r>
            <a:endParaRPr sz="2100" b="1">
              <a:highlight>
                <a:srgbClr val="FFFF00"/>
              </a:highlight>
              <a:latin typeface="Lora"/>
              <a:ea typeface="Lora"/>
              <a:cs typeface="Lora"/>
              <a:sym typeface="Lora"/>
            </a:endParaRPr>
          </a:p>
          <a:p>
            <a:pPr marL="137160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Your defense date will be approved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3716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Rebecca Shiffer-Newton will obtain Dr. Herness’ signature and send it back to you via email</a:t>
            </a:r>
            <a:endParaRPr sz="2100" b="1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ora"/>
              <a:buAutoNum type="arabicPeriod"/>
            </a:pPr>
            <a:r>
              <a:rPr lang="en-US" sz="2100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A draft of your dissertation as a </a:t>
            </a:r>
            <a:r>
              <a:rPr lang="en-US" sz="2100" b="1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Word document</a:t>
            </a:r>
            <a:r>
              <a:rPr lang="en-US" sz="2100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 or </a:t>
            </a:r>
            <a:r>
              <a:rPr lang="en-US" sz="2100" b="1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PDF</a:t>
            </a:r>
            <a:endParaRPr sz="2100" b="1">
              <a:highlight>
                <a:srgbClr val="FFFF00"/>
              </a:highlight>
              <a:latin typeface="Lora"/>
              <a:ea typeface="Lora"/>
              <a:cs typeface="Lora"/>
              <a:sym typeface="Lora"/>
            </a:endParaRPr>
          </a:p>
          <a:p>
            <a:pPr marL="137160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Your dissertation’s prefatory pages will be reviewed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3716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Jenny Haber will approve or approve them with conditions (may suggest a writing consultation to fix formatting issues)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ora"/>
              <a:buAutoNum type="arabicPeriod"/>
            </a:pPr>
            <a:r>
              <a:rPr lang="en-US" sz="2100">
                <a:solidFill>
                  <a:schemeClr val="dk1"/>
                </a:solidFill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Signature page required by TGS as a </a:t>
            </a:r>
            <a:r>
              <a:rPr lang="en-US" sz="2100" b="1">
                <a:solidFill>
                  <a:schemeClr val="dk1"/>
                </a:solidFill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PDF</a:t>
            </a:r>
            <a:endParaRPr sz="2100">
              <a:highlight>
                <a:srgbClr val="FFFF00"/>
              </a:highlight>
              <a:latin typeface="Lora"/>
              <a:ea typeface="Lora"/>
              <a:cs typeface="Lora"/>
              <a:sym typeface="Lora"/>
            </a:endParaRPr>
          </a:p>
          <a:p>
            <a:pPr marL="13716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Your signature page will be reviewed and must be approved </a:t>
            </a:r>
            <a:r>
              <a:rPr lang="en-US" sz="2100" b="1" u="sng">
                <a:latin typeface="Lora"/>
                <a:ea typeface="Lora"/>
                <a:cs typeface="Lora"/>
                <a:sym typeface="Lora"/>
              </a:rPr>
              <a:t>before</a:t>
            </a:r>
            <a:r>
              <a:rPr lang="en-US" sz="2100" b="1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the defense date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1371600" marR="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Jenny Haber will approve this page or edit the page for you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1371600" marR="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Once approved, it has to be signed by </a:t>
            </a:r>
            <a:r>
              <a:rPr lang="en-US" sz="2100" b="1" u="sng">
                <a:latin typeface="Lora"/>
                <a:ea typeface="Lora"/>
                <a:cs typeface="Lora"/>
                <a:sym typeface="Lora"/>
              </a:rPr>
              <a:t>all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 dissertation committee members after your defense</a:t>
            </a:r>
            <a:endParaRPr sz="21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90" name="Google Shape;290;gde8fa89384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de8fa89384_0_41"/>
          <p:cNvSpPr txBox="1">
            <a:spLocks noGrp="1"/>
          </p:cNvSpPr>
          <p:nvPr>
            <p:ph type="title"/>
          </p:nvPr>
        </p:nvSpPr>
        <p:spPr>
          <a:xfrm>
            <a:off x="1009950" y="387650"/>
            <a:ext cx="101721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Preparing for the Defense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6" name="Google Shape;296;gde8fa89384_0_41"/>
          <p:cNvSpPr txBox="1"/>
          <p:nvPr/>
        </p:nvSpPr>
        <p:spPr>
          <a:xfrm>
            <a:off x="271650" y="1187125"/>
            <a:ext cx="11648700" cy="4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Organize your materials for presentation (e.g., PowerPoint, Google Slides, Prezi, etc.)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Practice presenting and addressing questions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Time your presentation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Prepare to wear business formal attire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Seek advice from Dissertation Chair/committee members to anticipate the types of questions that will be asked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latin typeface="Lora"/>
                <a:ea typeface="Lora"/>
                <a:cs typeface="Lora"/>
                <a:sym typeface="Lora"/>
              </a:rPr>
              <a:t>If your Dissertation Defense is over Zoom:</a:t>
            </a:r>
            <a:endParaRPr sz="2100" b="1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Prepare Zoom link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Practice sharing your screen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Adjust Zoom settings to allow for breakout rooms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Consider adding a professional virtual background or find a room with a white backdrop</a:t>
            </a:r>
            <a:endParaRPr sz="21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97" name="Google Shape;297;gde8fa89384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e8fa89384_0_47"/>
          <p:cNvSpPr txBox="1">
            <a:spLocks noGrp="1"/>
          </p:cNvSpPr>
          <p:nvPr>
            <p:ph type="title"/>
          </p:nvPr>
        </p:nvSpPr>
        <p:spPr>
          <a:xfrm>
            <a:off x="1009950" y="616250"/>
            <a:ext cx="101721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During the Defense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03" name="Google Shape;303;gde8fa89384_0_47"/>
          <p:cNvSpPr txBox="1"/>
          <p:nvPr/>
        </p:nvSpPr>
        <p:spPr>
          <a:xfrm>
            <a:off x="836850" y="1491925"/>
            <a:ext cx="11083500" cy="4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The Dissertation Chair, committee members, and impartial doctoral faculty member or TGS representative will be in attendance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Take notes on any feedback you are given during/after your presentation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Lora"/>
                <a:ea typeface="Lora"/>
                <a:cs typeface="Lora"/>
                <a:sym typeface="Lora"/>
              </a:rPr>
              <a:t>The desired outcome:</a:t>
            </a:r>
            <a:endParaRPr sz="2100" b="1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The defense was successful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You passed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The Dissertation Chair says, “Congratulations, Dr. [insert name here]!”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●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The Dissertation Chair will coordinate the signing of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 F – Report of Dissertation Defense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by all committee members</a:t>
            </a:r>
            <a:endParaRPr sz="21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04" name="Google Shape;304;gde8fa89384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"/>
          <p:cNvSpPr txBox="1">
            <a:spLocks noGrp="1"/>
          </p:cNvSpPr>
          <p:nvPr>
            <p:ph type="title"/>
          </p:nvPr>
        </p:nvSpPr>
        <p:spPr>
          <a:xfrm>
            <a:off x="3400050" y="628900"/>
            <a:ext cx="5391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After the Defense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0" name="Google Shape;310;p13"/>
          <p:cNvSpPr txBox="1"/>
          <p:nvPr/>
        </p:nvSpPr>
        <p:spPr>
          <a:xfrm>
            <a:off x="509700" y="1510975"/>
            <a:ext cx="11172600" cy="4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508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Form F 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is completed by your committee at the end of the defense and includes three possible outcomes: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</a:rPr>
              <a:t>Pass</a:t>
            </a:r>
            <a:r>
              <a:rPr lang="en-US" sz="21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– no substantive revisions</a:t>
            </a:r>
            <a:endParaRPr sz="210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6D00B6"/>
                </a:solidFill>
                <a:latin typeface="Lora"/>
                <a:ea typeface="Lora"/>
                <a:cs typeface="Lora"/>
                <a:sym typeface="Lora"/>
              </a:rPr>
              <a:t>Pass with Conditions</a:t>
            </a:r>
            <a:r>
              <a:rPr lang="en-US" sz="21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– substantive revisions</a:t>
            </a:r>
            <a:endParaRPr sz="210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Fail</a:t>
            </a:r>
            <a:r>
              <a:rPr lang="en-US" sz="21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– second defense required</a:t>
            </a:r>
            <a:endParaRPr sz="210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9525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completed, signed Form F needs to reach TGS as soon as possible after the defense.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20066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Get to work on the suggested revisions your committee gave you and keep in touch with your Chair and committee as needed.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11" name="Google Shape;31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de8fa89384_0_73"/>
          <p:cNvSpPr txBox="1"/>
          <p:nvPr/>
        </p:nvSpPr>
        <p:spPr>
          <a:xfrm>
            <a:off x="1285850" y="1040950"/>
            <a:ext cx="18819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508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Form F: TGS needs this form back 24 hours after the defense 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17" name="Google Shape;317;gde8fa89384_0_7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9438" y="215625"/>
            <a:ext cx="4933124" cy="642674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de8fa89384_0_73"/>
          <p:cNvSpPr/>
          <p:nvPr/>
        </p:nvSpPr>
        <p:spPr>
          <a:xfrm rot="5400000">
            <a:off x="2634000" y="2770500"/>
            <a:ext cx="806700" cy="1097400"/>
          </a:xfrm>
          <a:prstGeom prst="bentUpArrow">
            <a:avLst>
              <a:gd name="adj1" fmla="val 25000"/>
              <a:gd name="adj2" fmla="val 23835"/>
              <a:gd name="adj3" fmla="val 25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e8fa89384_0_53"/>
          <p:cNvSpPr txBox="1">
            <a:spLocks noGrp="1"/>
          </p:cNvSpPr>
          <p:nvPr>
            <p:ph type="title"/>
          </p:nvPr>
        </p:nvSpPr>
        <p:spPr>
          <a:xfrm>
            <a:off x="3400050" y="628900"/>
            <a:ext cx="5391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After the Defense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4" name="Google Shape;324;gde8fa89384_0_53"/>
          <p:cNvSpPr txBox="1"/>
          <p:nvPr/>
        </p:nvSpPr>
        <p:spPr>
          <a:xfrm>
            <a:off x="297750" y="1510975"/>
            <a:ext cx="11596500" cy="4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270510" lvl="0" indent="0" algn="l" rtl="0">
              <a:lnSpc>
                <a:spcPct val="150000"/>
              </a:lnSpc>
              <a:spcBef>
                <a:spcPts val="1005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When revising your dissertation:</a:t>
            </a:r>
            <a:endParaRPr sz="24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270510" lvl="0" indent="-361950" algn="l" rtl="0">
              <a:lnSpc>
                <a:spcPct val="15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Use the </a:t>
            </a: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Final Manuscript Submission and Post-Submission Instructions</a:t>
            </a:r>
            <a:r>
              <a:rPr lang="en-US" sz="21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100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review your wor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k and final steps. </a:t>
            </a:r>
            <a:r>
              <a:rPr lang="en-US" sz="2100" b="1">
                <a:latin typeface="Lora"/>
                <a:ea typeface="Lora"/>
                <a:cs typeface="Lora"/>
                <a:sym typeface="Lora"/>
              </a:rPr>
              <a:t>→ a.k.a. the “Final Steps Document”</a:t>
            </a:r>
            <a:endParaRPr sz="2100" b="1">
              <a:latin typeface="Lora"/>
              <a:ea typeface="Lora"/>
              <a:cs typeface="Lora"/>
              <a:sym typeface="Lora"/>
            </a:endParaRPr>
          </a:p>
          <a:p>
            <a:pPr marL="914400" marR="270510" lvl="1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Lora"/>
              <a:buChar char="○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Located on pg.</a:t>
            </a:r>
            <a:r>
              <a:rPr lang="en-US" sz="2100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27 of the </a:t>
            </a:r>
            <a:r>
              <a:rPr lang="en-US" sz="2100" b="1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Doctoral Procedures Manual.</a:t>
            </a:r>
            <a:endParaRPr sz="2100" b="1" u="sng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5080" lvl="0" indent="0" algn="l" rtl="0">
              <a:lnSpc>
                <a:spcPct val="107857"/>
              </a:lnSpc>
              <a:spcBef>
                <a:spcPts val="1015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Don’t forget to celebrate this major milestone in your career!</a:t>
            </a:r>
            <a:endParaRPr sz="2800" b="1">
              <a:solidFill>
                <a:schemeClr val="dk1"/>
              </a:solidFill>
              <a:highlight>
                <a:srgbClr val="FFFF00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25" name="Google Shape;325;gde8fa89384_0_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de8fa89384_0_8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6043" t="16160" r="41479" b="10250"/>
          <a:stretch/>
        </p:blipFill>
        <p:spPr>
          <a:xfrm>
            <a:off x="3569475" y="152400"/>
            <a:ext cx="5141971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de8fa89384_0_81"/>
          <p:cNvSpPr txBox="1"/>
          <p:nvPr/>
        </p:nvSpPr>
        <p:spPr>
          <a:xfrm>
            <a:off x="1423425" y="1367900"/>
            <a:ext cx="21930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508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First Page</a:t>
            </a:r>
            <a:endParaRPr sz="21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508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of the</a:t>
            </a:r>
            <a:endParaRPr sz="21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508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Final Steps Document 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2" name="Google Shape;332;gde8fa89384_0_81"/>
          <p:cNvSpPr/>
          <p:nvPr/>
        </p:nvSpPr>
        <p:spPr>
          <a:xfrm rot="5400000">
            <a:off x="2557800" y="2770500"/>
            <a:ext cx="806700" cy="1097400"/>
          </a:xfrm>
          <a:prstGeom prst="bentUpArrow">
            <a:avLst>
              <a:gd name="adj1" fmla="val 25000"/>
              <a:gd name="adj2" fmla="val 23835"/>
              <a:gd name="adj3" fmla="val 25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f5a8a13bf_0_173"/>
          <p:cNvSpPr txBox="1">
            <a:spLocks noGrp="1"/>
          </p:cNvSpPr>
          <p:nvPr>
            <p:ph type="title"/>
          </p:nvPr>
        </p:nvSpPr>
        <p:spPr>
          <a:xfrm>
            <a:off x="3286950" y="212350"/>
            <a:ext cx="56181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Final Submission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8" name="Google Shape;338;gdf5a8a13bf_0_173"/>
          <p:cNvSpPr txBox="1"/>
          <p:nvPr/>
        </p:nvSpPr>
        <p:spPr>
          <a:xfrm>
            <a:off x="593250" y="914400"/>
            <a:ext cx="11005500" cy="53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150" rIns="0" bIns="0" anchor="t" anchorCtr="0">
            <a:noAutofit/>
          </a:bodyPr>
          <a:lstStyle/>
          <a:p>
            <a:pPr marL="457200" marR="508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Once all final dissertation revisions are complete and your committee approves:</a:t>
            </a:r>
            <a:endParaRPr sz="21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508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required TGS signature page must be signed and submitted to </a:t>
            </a:r>
            <a:r>
              <a:rPr lang="en-US" sz="21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docstudy@montclair.edu</a:t>
            </a:r>
            <a:r>
              <a:rPr lang="en-US" sz="2100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 a </a:t>
            </a: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PDF</a:t>
            </a:r>
            <a:endParaRPr sz="21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2540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final manuscript must be submitted as a </a:t>
            </a: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Word document 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or</a:t>
            </a: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PDF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 </a:t>
            </a:r>
            <a:r>
              <a:rPr lang="en-US" sz="21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docstudy@montclair.edu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889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Jenny Haber from TGS will then:</a:t>
            </a:r>
            <a:endParaRPr sz="21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889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Review your final manuscript with Dr. Lejter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889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Alert you to any formatting issues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889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Approve the document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889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Re-insert the completed signature page into your dissertation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889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Send the finalized, approved manuscript back to you for publication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39" name="Google Shape;339;gdf5a8a13bf_0_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f5a8a13bf_0_179"/>
          <p:cNvSpPr txBox="1">
            <a:spLocks noGrp="1"/>
          </p:cNvSpPr>
          <p:nvPr>
            <p:ph type="title"/>
          </p:nvPr>
        </p:nvSpPr>
        <p:spPr>
          <a:xfrm>
            <a:off x="3790650" y="280550"/>
            <a:ext cx="46107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Final Steps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5" name="Google Shape;345;gdf5a8a13bf_0_179"/>
          <p:cNvSpPr txBox="1"/>
          <p:nvPr/>
        </p:nvSpPr>
        <p:spPr>
          <a:xfrm>
            <a:off x="523850" y="1127025"/>
            <a:ext cx="11146500" cy="51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57200" marR="508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Once the final dissertation is ready for publication, an email will be sent out with instructions for completing the following:</a:t>
            </a:r>
            <a:endParaRPr sz="21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Send a $100 check for the dissertation filing fee</a:t>
            </a:r>
            <a:endParaRPr sz="210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Fill out the Survey of Earned Doctorates</a:t>
            </a:r>
            <a:endParaRPr sz="210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Submit the dissertation to UMI/ProQuest</a:t>
            </a:r>
            <a:endParaRPr sz="210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Fill out and submit the </a:t>
            </a:r>
            <a:r>
              <a:rPr lang="en-US" sz="2100" i="0" u="sng" strike="noStrike" cap="none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lang="en-US" sz="21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 F</a:t>
            </a:r>
            <a:r>
              <a:rPr lang="en-US" sz="2100" i="0" u="sng" strike="noStrike" cap="none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orm</a:t>
            </a:r>
            <a:endParaRPr sz="2100" i="0" u="none" strike="noStrike" cap="none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161925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○"/>
            </a:pPr>
            <a:r>
              <a:rPr lang="en-US" sz="21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Check your email for instructions about regalia, hooding,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1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and all other matters 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related</a:t>
            </a:r>
            <a:r>
              <a:rPr lang="en-US" sz="21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 Commencement!</a:t>
            </a:r>
            <a:endParaRPr sz="210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161925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15113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will also ask you to confirm your name and dissertation title for the Commencement booklet.</a:t>
            </a:r>
            <a:endParaRPr sz="21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46" name="Google Shape;346;gdf5a8a13bf_0_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lt1"/>
            </a:gs>
            <a:gs pos="100000">
              <a:srgbClr val="FF0000">
                <a:alpha val="52549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dd6572341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dd65723417_0_0"/>
          <p:cNvSpPr txBox="1">
            <a:spLocks noGrp="1"/>
          </p:cNvSpPr>
          <p:nvPr>
            <p:ph type="title"/>
          </p:nvPr>
        </p:nvSpPr>
        <p:spPr>
          <a:xfrm>
            <a:off x="2376450" y="122300"/>
            <a:ext cx="74391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Contacts at The Graduate School</a:t>
            </a:r>
            <a:endParaRPr sz="3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5" name="Google Shape;85;gdd65723417_0_0"/>
          <p:cNvSpPr txBox="1"/>
          <p:nvPr/>
        </p:nvSpPr>
        <p:spPr>
          <a:xfrm>
            <a:off x="482650" y="689300"/>
            <a:ext cx="5929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45846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</a:rPr>
              <a:t>Graduate Assistant for Doctoral Students</a:t>
            </a:r>
            <a:endParaRPr sz="1100" b="1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gdd65723417_0_0"/>
          <p:cNvSpPr txBox="1"/>
          <p:nvPr/>
        </p:nvSpPr>
        <p:spPr>
          <a:xfrm>
            <a:off x="577875" y="1119300"/>
            <a:ext cx="5409000" cy="59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9370" marR="6419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Jennifer Haber  </a:t>
            </a:r>
            <a:endParaRPr sz="2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39370" marR="6419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haberj2@montclair.edu </a:t>
            </a:r>
            <a:endParaRPr sz="18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39370" marR="6419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Works through The Graduate School to support doctoral students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Provides one-on-one writing consultations to doctoral students working on their dissertations: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○"/>
            </a:pPr>
            <a:r>
              <a:rPr lang="en-US" sz="1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25 and 50-minute sessions</a:t>
            </a:r>
            <a:endParaRPr sz="18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Helps to review and approve dissertation formatting and all prefatory pages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Tracks doctoral students’ progress towards final dissertation submission and graduation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Improves and/or creates writing resources for doctoral students 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7" name="Google Shape;87;gdd65723417_0_0"/>
          <p:cNvSpPr txBox="1"/>
          <p:nvPr/>
        </p:nvSpPr>
        <p:spPr>
          <a:xfrm>
            <a:off x="6233975" y="772500"/>
            <a:ext cx="5409000" cy="5880900"/>
          </a:xfrm>
          <a:prstGeom prst="rect">
            <a:avLst/>
          </a:prstGeom>
          <a:solidFill>
            <a:srgbClr val="FFFFFF">
              <a:alpha val="0"/>
            </a:srgb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</a:rPr>
              <a:t>TGS Requirement:</a:t>
            </a:r>
            <a:endParaRPr sz="2100" b="1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➢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Students need to visit Jenny at least </a:t>
            </a:r>
            <a:r>
              <a:rPr lang="en-US" sz="1800" b="1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once</a:t>
            </a:r>
            <a:r>
              <a:rPr lang="en-US" sz="1800">
                <a:latin typeface="Lora"/>
                <a:ea typeface="Lora"/>
                <a:cs typeface="Lora"/>
                <a:sym typeface="Lora"/>
              </a:rPr>
              <a:t> during their final semester to review their dissertation formatting with her.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➢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The sooner you meet with her, the better!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➢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She can help you with: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Your signature page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Your prefatory pages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Formatting your references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Filling out your ETD Form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APA Style 7th Edition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Grammar and content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Organization and flow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Analyzing and synthesizing your ideas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The Literature Review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Lora"/>
              <a:buChar char="○"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Preparing your defense presentation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df5a8a13bf_0_18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2869" y="152400"/>
            <a:ext cx="4986261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df5a8a13bf_0_185"/>
          <p:cNvSpPr txBox="1"/>
          <p:nvPr/>
        </p:nvSpPr>
        <p:spPr>
          <a:xfrm>
            <a:off x="1971850" y="2567025"/>
            <a:ext cx="13809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508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ETD Form 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3" name="Google Shape;353;gdf5a8a13bf_0_185"/>
          <p:cNvSpPr/>
          <p:nvPr/>
        </p:nvSpPr>
        <p:spPr>
          <a:xfrm rot="5400000">
            <a:off x="2634000" y="2770500"/>
            <a:ext cx="806700" cy="1097400"/>
          </a:xfrm>
          <a:prstGeom prst="bentUpArrow">
            <a:avLst>
              <a:gd name="adj1" fmla="val 25000"/>
              <a:gd name="adj2" fmla="val 23835"/>
              <a:gd name="adj3" fmla="val 25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df5a8a13bf_0_185"/>
          <p:cNvSpPr txBox="1"/>
          <p:nvPr/>
        </p:nvSpPr>
        <p:spPr>
          <a:xfrm>
            <a:off x="8677475" y="1789125"/>
            <a:ext cx="3362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Please Note: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Reach out to Jenny for assistance when completing this form.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1435608" y="508254"/>
            <a:ext cx="2081783" cy="1817369"/>
            <a:chOff x="1054608" y="508254"/>
            <a:chExt cx="2081783" cy="1817369"/>
          </a:xfrm>
        </p:grpSpPr>
        <p:pic>
          <p:nvPicPr>
            <p:cNvPr id="360" name="Google Shape;360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96745" y="806958"/>
              <a:ext cx="203453" cy="1518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4608" y="508254"/>
              <a:ext cx="2081783" cy="1280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2" name="Google Shape;362;p18"/>
          <p:cNvSpPr txBox="1"/>
          <p:nvPr/>
        </p:nvSpPr>
        <p:spPr>
          <a:xfrm>
            <a:off x="1941413" y="893230"/>
            <a:ext cx="1070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67945" marR="5080" lvl="0" indent="-55880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1. Write your  dissertation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63" name="Google Shape;363;p18"/>
          <p:cNvGrpSpPr/>
          <p:nvPr/>
        </p:nvGrpSpPr>
        <p:grpSpPr>
          <a:xfrm>
            <a:off x="1435608" y="2009394"/>
            <a:ext cx="2081783" cy="1816607"/>
            <a:chOff x="1054608" y="2009394"/>
            <a:chExt cx="2081783" cy="1816607"/>
          </a:xfrm>
        </p:grpSpPr>
        <p:pic>
          <p:nvPicPr>
            <p:cNvPr id="364" name="Google Shape;364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96745" y="2308098"/>
              <a:ext cx="203453" cy="1517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4608" y="2009394"/>
              <a:ext cx="2081783" cy="1280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18"/>
          <p:cNvSpPr txBox="1"/>
          <p:nvPr/>
        </p:nvSpPr>
        <p:spPr>
          <a:xfrm>
            <a:off x="1609965" y="2318095"/>
            <a:ext cx="17328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12700" marR="5080" lvl="0" indent="389255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2. Apply for  Graduation (via Nest)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67" name="Google Shape;367;p18"/>
          <p:cNvGrpSpPr/>
          <p:nvPr/>
        </p:nvGrpSpPr>
        <p:grpSpPr>
          <a:xfrm>
            <a:off x="1435608" y="3510534"/>
            <a:ext cx="2081783" cy="1816607"/>
            <a:chOff x="1054608" y="3510534"/>
            <a:chExt cx="2081783" cy="1816607"/>
          </a:xfrm>
        </p:grpSpPr>
        <p:pic>
          <p:nvPicPr>
            <p:cNvPr id="368" name="Google Shape;368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96745" y="3809238"/>
              <a:ext cx="203453" cy="1517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54608" y="3510534"/>
              <a:ext cx="2081783" cy="12801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0" name="Google Shape;370;p18"/>
          <p:cNvSpPr txBox="1"/>
          <p:nvPr/>
        </p:nvSpPr>
        <p:spPr>
          <a:xfrm>
            <a:off x="1799648" y="3895359"/>
            <a:ext cx="13533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360045" marR="5080" lvl="0" indent="-347980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3. Schedule your  Defense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71" name="Google Shape;371;p18"/>
          <p:cNvGrpSpPr/>
          <p:nvPr/>
        </p:nvGrpSpPr>
        <p:grpSpPr>
          <a:xfrm>
            <a:off x="1429511" y="5010911"/>
            <a:ext cx="3120389" cy="1280921"/>
            <a:chOff x="1048511" y="5010911"/>
            <a:chExt cx="3120389" cy="1280921"/>
          </a:xfrm>
        </p:grpSpPr>
        <p:pic>
          <p:nvPicPr>
            <p:cNvPr id="372" name="Google Shape;372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89709" y="5217413"/>
              <a:ext cx="2679191" cy="202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1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48511" y="5010911"/>
              <a:ext cx="2147315" cy="1280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4" name="Google Shape;374;p18"/>
          <p:cNvSpPr txBox="1"/>
          <p:nvPr/>
        </p:nvSpPr>
        <p:spPr>
          <a:xfrm>
            <a:off x="1636575" y="5151125"/>
            <a:ext cx="17544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43180" marR="5080" lvl="0" indent="-31115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4. Send Form E, signature page, and dissertation draft to TGS</a:t>
            </a:r>
            <a:r>
              <a:rPr lang="en-US" sz="13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for approval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75" name="Google Shape;375;p18"/>
          <p:cNvGrpSpPr/>
          <p:nvPr/>
        </p:nvGrpSpPr>
        <p:grpSpPr>
          <a:xfrm>
            <a:off x="4098798" y="3809238"/>
            <a:ext cx="2080259" cy="2482595"/>
            <a:chOff x="3717798" y="3809238"/>
            <a:chExt cx="2080259" cy="2482595"/>
          </a:xfrm>
        </p:grpSpPr>
        <p:pic>
          <p:nvPicPr>
            <p:cNvPr id="376" name="Google Shape;376;p1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059174" y="3809238"/>
              <a:ext cx="202691" cy="1517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717798" y="5010912"/>
              <a:ext cx="2080259" cy="1280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8" name="Google Shape;378;p18"/>
          <p:cNvSpPr txBox="1"/>
          <p:nvPr/>
        </p:nvSpPr>
        <p:spPr>
          <a:xfrm>
            <a:off x="4710741" y="5489324"/>
            <a:ext cx="8553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5. Defend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79" name="Google Shape;379;p18"/>
          <p:cNvGrpSpPr/>
          <p:nvPr/>
        </p:nvGrpSpPr>
        <p:grpSpPr>
          <a:xfrm>
            <a:off x="4098798" y="2308098"/>
            <a:ext cx="2101595" cy="2482595"/>
            <a:chOff x="3717798" y="2308098"/>
            <a:chExt cx="2101595" cy="2482595"/>
          </a:xfrm>
        </p:grpSpPr>
        <p:pic>
          <p:nvPicPr>
            <p:cNvPr id="380" name="Google Shape;380;p1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59174" y="2308098"/>
              <a:ext cx="202691" cy="1517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717798" y="3510534"/>
              <a:ext cx="2101595" cy="12801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2" name="Google Shape;382;p18"/>
          <p:cNvSpPr txBox="1"/>
          <p:nvPr/>
        </p:nvSpPr>
        <p:spPr>
          <a:xfrm>
            <a:off x="4261129" y="3726258"/>
            <a:ext cx="17544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53975" marR="5080" lvl="0" indent="-41910" algn="ctr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6. Circulate approved  signature page to all  committee members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83" name="Google Shape;383;p18"/>
          <p:cNvGrpSpPr/>
          <p:nvPr/>
        </p:nvGrpSpPr>
        <p:grpSpPr>
          <a:xfrm>
            <a:off x="4098798" y="806958"/>
            <a:ext cx="2080259" cy="2483357"/>
            <a:chOff x="3717798" y="806958"/>
            <a:chExt cx="2080259" cy="2483357"/>
          </a:xfrm>
        </p:grpSpPr>
        <p:pic>
          <p:nvPicPr>
            <p:cNvPr id="384" name="Google Shape;384;p1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059174" y="806958"/>
              <a:ext cx="202691" cy="1518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8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717798" y="2009394"/>
              <a:ext cx="2080259" cy="1280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6" name="Google Shape;386;p18"/>
          <p:cNvSpPr txBox="1"/>
          <p:nvPr/>
        </p:nvSpPr>
        <p:spPr>
          <a:xfrm>
            <a:off x="4445566" y="2487196"/>
            <a:ext cx="13869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7. Make revisions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87" name="Google Shape;387;p18"/>
          <p:cNvGrpSpPr/>
          <p:nvPr/>
        </p:nvGrpSpPr>
        <p:grpSpPr>
          <a:xfrm>
            <a:off x="4098797" y="508254"/>
            <a:ext cx="3112770" cy="1280921"/>
            <a:chOff x="3717797" y="508254"/>
            <a:chExt cx="3112770" cy="1280921"/>
          </a:xfrm>
        </p:grpSpPr>
        <p:pic>
          <p:nvPicPr>
            <p:cNvPr id="388" name="Google Shape;388;p1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152138" y="713994"/>
              <a:ext cx="2678429" cy="2034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1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717797" y="508254"/>
              <a:ext cx="2130551" cy="1280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0" name="Google Shape;390;p18"/>
          <p:cNvSpPr txBox="1"/>
          <p:nvPr/>
        </p:nvSpPr>
        <p:spPr>
          <a:xfrm>
            <a:off x="4235089" y="631229"/>
            <a:ext cx="18072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12700" marR="5080" lvl="0" indent="151765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8. Have your Chair  approve revisions and  finalize your signature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marL="678180" marR="0" lvl="0" indent="0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page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91" name="Google Shape;391;p18"/>
          <p:cNvGrpSpPr/>
          <p:nvPr/>
        </p:nvGrpSpPr>
        <p:grpSpPr>
          <a:xfrm>
            <a:off x="6760464" y="508254"/>
            <a:ext cx="2135885" cy="1817369"/>
            <a:chOff x="6379464" y="508254"/>
            <a:chExt cx="2135885" cy="1817369"/>
          </a:xfrm>
        </p:grpSpPr>
        <p:pic>
          <p:nvPicPr>
            <p:cNvPr id="392" name="Google Shape;392;p18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720840" y="806958"/>
              <a:ext cx="202691" cy="1518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1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379464" y="508254"/>
              <a:ext cx="2135885" cy="1280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p18"/>
          <p:cNvSpPr txBox="1"/>
          <p:nvPr/>
        </p:nvSpPr>
        <p:spPr>
          <a:xfrm>
            <a:off x="6891850" y="647925"/>
            <a:ext cx="18294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12700" marR="5080" lvl="0" indent="120650" algn="ctr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9. Submit signed signature page and Dissertation</a:t>
            </a:r>
            <a:r>
              <a:rPr lang="en-US" sz="13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Filing Fee to TGS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95" name="Google Shape;395;p18"/>
          <p:cNvGrpSpPr/>
          <p:nvPr/>
        </p:nvGrpSpPr>
        <p:grpSpPr>
          <a:xfrm>
            <a:off x="6755130" y="2009394"/>
            <a:ext cx="2090165" cy="1816607"/>
            <a:chOff x="6374130" y="2009394"/>
            <a:chExt cx="2090165" cy="1816607"/>
          </a:xfrm>
        </p:grpSpPr>
        <p:pic>
          <p:nvPicPr>
            <p:cNvPr id="396" name="Google Shape;396;p18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720840" y="2308098"/>
              <a:ext cx="202691" cy="1517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18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374130" y="2009394"/>
              <a:ext cx="2090165" cy="1280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8" name="Google Shape;398;p18"/>
          <p:cNvSpPr txBox="1"/>
          <p:nvPr/>
        </p:nvSpPr>
        <p:spPr>
          <a:xfrm>
            <a:off x="6885798" y="2301394"/>
            <a:ext cx="18294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349885" marR="135255" lvl="0" indent="-206375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10. Send electronic  file to TGS for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3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approval of formatting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99" name="Google Shape;399;p18"/>
          <p:cNvGrpSpPr/>
          <p:nvPr/>
        </p:nvGrpSpPr>
        <p:grpSpPr>
          <a:xfrm>
            <a:off x="6760464" y="3510534"/>
            <a:ext cx="2080259" cy="1816607"/>
            <a:chOff x="6379464" y="3510534"/>
            <a:chExt cx="2080259" cy="1816607"/>
          </a:xfrm>
        </p:grpSpPr>
        <p:pic>
          <p:nvPicPr>
            <p:cNvPr id="400" name="Google Shape;400;p18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720840" y="3809238"/>
              <a:ext cx="202691" cy="1517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18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379464" y="3510534"/>
              <a:ext cx="2080259" cy="12801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2" name="Google Shape;402;p18"/>
          <p:cNvSpPr txBox="1"/>
          <p:nvPr/>
        </p:nvSpPr>
        <p:spPr>
          <a:xfrm>
            <a:off x="6945115" y="3895359"/>
            <a:ext cx="17112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109220" marR="5080" lvl="0" indent="-97155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11. Work with TGS to  finalize formatting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03" name="Google Shape;403;p18"/>
          <p:cNvGrpSpPr/>
          <p:nvPr/>
        </p:nvGrpSpPr>
        <p:grpSpPr>
          <a:xfrm>
            <a:off x="6760464" y="5010911"/>
            <a:ext cx="3112768" cy="1280921"/>
            <a:chOff x="6379464" y="5010911"/>
            <a:chExt cx="3112768" cy="1280921"/>
          </a:xfrm>
        </p:grpSpPr>
        <p:pic>
          <p:nvPicPr>
            <p:cNvPr id="404" name="Google Shape;404;p18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813804" y="5217413"/>
              <a:ext cx="2678428" cy="202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18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6379464" y="5010911"/>
              <a:ext cx="2080259" cy="1280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6" name="Google Shape;406;p18"/>
          <p:cNvSpPr txBox="1"/>
          <p:nvPr/>
        </p:nvSpPr>
        <p:spPr>
          <a:xfrm>
            <a:off x="6948923" y="5210623"/>
            <a:ext cx="1702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12700" marR="5080" lvl="0" indent="140970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12. Receive final,  approved copy (.pdf)  of dissertation from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TGS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07" name="Google Shape;407;p18"/>
          <p:cNvGrpSpPr/>
          <p:nvPr/>
        </p:nvGrpSpPr>
        <p:grpSpPr>
          <a:xfrm>
            <a:off x="9421368" y="3809238"/>
            <a:ext cx="2081783" cy="2482594"/>
            <a:chOff x="9040368" y="3809238"/>
            <a:chExt cx="2081783" cy="2482594"/>
          </a:xfrm>
        </p:grpSpPr>
        <p:pic>
          <p:nvPicPr>
            <p:cNvPr id="408" name="Google Shape;408;p18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382506" y="3809238"/>
              <a:ext cx="203453" cy="1517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18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040368" y="5010911"/>
              <a:ext cx="2081783" cy="1280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" name="Google Shape;410;p18"/>
          <p:cNvSpPr txBox="1"/>
          <p:nvPr/>
        </p:nvSpPr>
        <p:spPr>
          <a:xfrm>
            <a:off x="9722860" y="5303523"/>
            <a:ext cx="14796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191770" marR="5080" lvl="0" indent="-179705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13. Submit .pdf of  final copy to  UMI/ProQuest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1" name="Google Shape;411;p18"/>
          <p:cNvGrpSpPr/>
          <p:nvPr/>
        </p:nvGrpSpPr>
        <p:grpSpPr>
          <a:xfrm>
            <a:off x="9421368" y="2308098"/>
            <a:ext cx="2081783" cy="2482595"/>
            <a:chOff x="9040368" y="2308098"/>
            <a:chExt cx="2081783" cy="2482595"/>
          </a:xfrm>
        </p:grpSpPr>
        <p:pic>
          <p:nvPicPr>
            <p:cNvPr id="412" name="Google Shape;412;p18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9382506" y="2308098"/>
              <a:ext cx="203453" cy="1517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18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9040368" y="3510534"/>
              <a:ext cx="2081783" cy="12801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18"/>
          <p:cNvSpPr txBox="1"/>
          <p:nvPr/>
        </p:nvSpPr>
        <p:spPr>
          <a:xfrm>
            <a:off x="9610816" y="3895359"/>
            <a:ext cx="17031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12700" marR="5080" lvl="0" indent="15240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14. Complete Survey  of Earned Doctorates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5" name="Google Shape;415;p18"/>
          <p:cNvGrpSpPr/>
          <p:nvPr/>
        </p:nvGrpSpPr>
        <p:grpSpPr>
          <a:xfrm>
            <a:off x="9421368" y="806958"/>
            <a:ext cx="2081783" cy="2483357"/>
            <a:chOff x="9040368" y="806958"/>
            <a:chExt cx="2081783" cy="2483357"/>
          </a:xfrm>
        </p:grpSpPr>
        <p:pic>
          <p:nvPicPr>
            <p:cNvPr id="416" name="Google Shape;416;p18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9382506" y="806958"/>
              <a:ext cx="203453" cy="1518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8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9040368" y="2009394"/>
              <a:ext cx="2081783" cy="1280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8" name="Google Shape;418;p18"/>
          <p:cNvSpPr txBox="1"/>
          <p:nvPr/>
        </p:nvSpPr>
        <p:spPr>
          <a:xfrm>
            <a:off x="9748767" y="2208494"/>
            <a:ext cx="14268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327660" marR="5080" lvl="0" indent="-315594" algn="l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15. Complete any  necessary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marL="160020" marR="62230" lvl="0" indent="-89535" algn="l" rtl="0">
              <a:lnSpc>
                <a:spcPct val="10428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Commencement  forms/actions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9" name="Google Shape;419;p18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9421368" y="561594"/>
            <a:ext cx="2081782" cy="128092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8"/>
          <p:cNvSpPr txBox="1"/>
          <p:nvPr/>
        </p:nvSpPr>
        <p:spPr>
          <a:xfrm>
            <a:off x="9572875" y="817025"/>
            <a:ext cx="18072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12700" marR="5080" lvl="0" indent="0" algn="ctr" rtl="0">
              <a:lnSpc>
                <a:spcPct val="10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16. Go to Commencement and</a:t>
            </a:r>
            <a:r>
              <a:rPr lang="en-US" sz="13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get hooded!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21" name="Google Shape;421;p18"/>
          <p:cNvGrpSpPr/>
          <p:nvPr/>
        </p:nvGrpSpPr>
        <p:grpSpPr>
          <a:xfrm>
            <a:off x="379825" y="1344100"/>
            <a:ext cx="635700" cy="3772325"/>
            <a:chOff x="11352625" y="1039300"/>
            <a:chExt cx="635700" cy="3772325"/>
          </a:xfrm>
        </p:grpSpPr>
        <p:sp>
          <p:nvSpPr>
            <p:cNvPr id="422" name="Google Shape;422;p18"/>
            <p:cNvSpPr txBox="1"/>
            <p:nvPr/>
          </p:nvSpPr>
          <p:spPr>
            <a:xfrm>
              <a:off x="11410425" y="1039300"/>
              <a:ext cx="5778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latin typeface="Lora"/>
                  <a:ea typeface="Lora"/>
                  <a:cs typeface="Lora"/>
                  <a:sym typeface="Lora"/>
                </a:rPr>
                <a:t>R</a:t>
              </a:r>
              <a:endParaRPr sz="4000" b="1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1410425" y="1801300"/>
              <a:ext cx="5778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latin typeface="Lora"/>
                  <a:ea typeface="Lora"/>
                  <a:cs typeface="Lora"/>
                  <a:sym typeface="Lora"/>
                </a:rPr>
                <a:t>E</a:t>
              </a:r>
              <a:endParaRPr sz="4000" b="1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24" name="Google Shape;424;p18"/>
            <p:cNvSpPr txBox="1"/>
            <p:nvPr/>
          </p:nvSpPr>
          <p:spPr>
            <a:xfrm>
              <a:off x="11410425" y="2563300"/>
              <a:ext cx="5778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latin typeface="Lora"/>
                  <a:ea typeface="Lora"/>
                  <a:cs typeface="Lora"/>
                  <a:sym typeface="Lora"/>
                </a:rPr>
                <a:t>C</a:t>
              </a:r>
              <a:endParaRPr sz="4000" b="1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25" name="Google Shape;425;p18"/>
            <p:cNvSpPr txBox="1"/>
            <p:nvPr/>
          </p:nvSpPr>
          <p:spPr>
            <a:xfrm>
              <a:off x="11410425" y="3249100"/>
              <a:ext cx="5778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latin typeface="Lora"/>
                  <a:ea typeface="Lora"/>
                  <a:cs typeface="Lora"/>
                  <a:sym typeface="Lora"/>
                </a:rPr>
                <a:t>A</a:t>
              </a:r>
              <a:endParaRPr sz="4000" b="1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11410425" y="4011100"/>
              <a:ext cx="5778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latin typeface="Lora"/>
                  <a:ea typeface="Lora"/>
                  <a:cs typeface="Lora"/>
                  <a:sym typeface="Lora"/>
                </a:rPr>
                <a:t>P</a:t>
              </a:r>
              <a:endParaRPr sz="4000" b="1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1352625" y="1077825"/>
              <a:ext cx="635700" cy="37338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d65723417_0_146"/>
          <p:cNvSpPr txBox="1">
            <a:spLocks noGrp="1"/>
          </p:cNvSpPr>
          <p:nvPr>
            <p:ph type="title"/>
          </p:nvPr>
        </p:nvSpPr>
        <p:spPr>
          <a:xfrm>
            <a:off x="1218900" y="581200"/>
            <a:ext cx="97542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Formatting Your Dissertation</a:t>
            </a:r>
            <a:endParaRPr sz="40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33" name="Google Shape;433;gdd65723417_0_146"/>
          <p:cNvSpPr txBox="1"/>
          <p:nvPr/>
        </p:nvSpPr>
        <p:spPr>
          <a:xfrm>
            <a:off x="348600" y="1495700"/>
            <a:ext cx="11494800" cy="4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00" rIns="0" bIns="0" anchor="t" anchorCtr="0">
            <a:noAutofit/>
          </a:bodyPr>
          <a:lstStyle/>
          <a:p>
            <a:pPr marL="457200" marR="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Style Manual/Citing Sources: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American Psychological Association (APA) - 7th edition</a:t>
            </a:r>
            <a:endParaRPr sz="210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Typeface: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12 point font, Times New Roman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Spacing: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double-spaced, left aligned, ragged right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973455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Margins: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1” top, bottom, left, and right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973455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Tables and Figures: 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stay within the margins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973455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Review the </a:t>
            </a:r>
            <a:r>
              <a:rPr lang="en-US" sz="2100" b="1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APA Style Dissertation Guidelines: Formatting Your Dissertation</a:t>
            </a:r>
            <a:r>
              <a:rPr lang="en-US" sz="2100">
                <a:solidFill>
                  <a:schemeClr val="hlink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3"/>
              </a:rPr>
              <a:t> 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 more information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34" name="Google Shape;434;gdd65723417_0_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5"/>
          <p:cNvSpPr txBox="1">
            <a:spLocks noGrp="1"/>
          </p:cNvSpPr>
          <p:nvPr>
            <p:ph type="title"/>
          </p:nvPr>
        </p:nvSpPr>
        <p:spPr>
          <a:xfrm>
            <a:off x="785098" y="650675"/>
            <a:ext cx="9965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Potential Life-Saving Formatting Tips!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0" name="Google Shape;440;p15"/>
          <p:cNvSpPr txBox="1"/>
          <p:nvPr/>
        </p:nvSpPr>
        <p:spPr>
          <a:xfrm>
            <a:off x="686700" y="1478675"/>
            <a:ext cx="10818600" cy="4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00" rIns="0" bIns="0" anchor="t" anchorCtr="0">
            <a:noAutofit/>
          </a:bodyPr>
          <a:lstStyle/>
          <a:p>
            <a:pPr marL="457200" lvl="0" indent="-3619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Format your signature page and have TGS approve it </a:t>
            </a: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before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your defense.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Automate, Automate, Automate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– your table of contents, list of tables, list of figures, references, and page numbers</a:t>
            </a:r>
            <a:endParaRPr sz="210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-36195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Tables and Figures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– use the “insert caption” function in Word to name and number them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354965" lvl="0" indent="-36195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Margins 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– set your margins and spacing from the start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ora"/>
              <a:buChar char="●"/>
            </a:pP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Landscape Pages 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– use the “section break” function in Word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41" name="Google Shape;4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df5a8a13bf_0_240"/>
          <p:cNvSpPr txBox="1">
            <a:spLocks noGrp="1"/>
          </p:cNvSpPr>
          <p:nvPr>
            <p:ph type="title"/>
          </p:nvPr>
        </p:nvSpPr>
        <p:spPr>
          <a:xfrm>
            <a:off x="1218900" y="2584650"/>
            <a:ext cx="97542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Sample Dissertation Templates</a:t>
            </a:r>
            <a:endParaRPr sz="44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7" name="Google Shape;447;gdf5a8a13bf_0_240"/>
          <p:cNvSpPr txBox="1"/>
          <p:nvPr/>
        </p:nvSpPr>
        <p:spPr>
          <a:xfrm>
            <a:off x="1438950" y="3304500"/>
            <a:ext cx="103809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00" rIns="0" bIns="0" anchor="ctr" anchorCtr="0">
            <a:noAutofit/>
          </a:bodyPr>
          <a:lstStyle/>
          <a:p>
            <a:pPr marL="0" marR="973455" lvl="0" indent="0" algn="ctr" rtl="0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Note: Available on the </a:t>
            </a:r>
            <a:r>
              <a:rPr lang="en-US" sz="3000" b="1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Doctoral Students Web Page</a:t>
            </a:r>
            <a:endParaRPr sz="30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48" name="Google Shape;448;gdf5a8a13bf_0_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54ac76ca0_2_1"/>
          <p:cNvSpPr txBox="1">
            <a:spLocks noGrp="1"/>
          </p:cNvSpPr>
          <p:nvPr>
            <p:ph type="title"/>
          </p:nvPr>
        </p:nvSpPr>
        <p:spPr>
          <a:xfrm>
            <a:off x="243900" y="321825"/>
            <a:ext cx="117042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223135" marR="5080" lvl="0" indent="-22110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IMPORTANT: Doctoral Students Web Page</a:t>
            </a:r>
            <a:endParaRPr sz="4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54" name="Google Shape;454;g1154ac76ca0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g1154ac76ca0_2_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4124" r="1058" b="5032"/>
          <a:stretch/>
        </p:blipFill>
        <p:spPr>
          <a:xfrm>
            <a:off x="1142275" y="1048575"/>
            <a:ext cx="9907450" cy="511672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1154ac76ca0_2_1"/>
          <p:cNvSpPr/>
          <p:nvPr/>
        </p:nvSpPr>
        <p:spPr>
          <a:xfrm>
            <a:off x="1902025" y="1044775"/>
            <a:ext cx="2786100" cy="267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59130deec_0_0"/>
          <p:cNvSpPr txBox="1">
            <a:spLocks noGrp="1"/>
          </p:cNvSpPr>
          <p:nvPr>
            <p:ph type="title"/>
          </p:nvPr>
        </p:nvSpPr>
        <p:spPr>
          <a:xfrm>
            <a:off x="243900" y="321825"/>
            <a:ext cx="117042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223135" marR="5080" lvl="0" indent="-22110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IMPORTANT: Doctoral Students Web Page</a:t>
            </a:r>
            <a:endParaRPr sz="4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62" name="Google Shape;462;g1159130dee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1159130deec_0_0"/>
          <p:cNvPicPr preferRelativeResize="0"/>
          <p:nvPr/>
        </p:nvPicPr>
        <p:blipFill rotWithShape="1">
          <a:blip r:embed="rId4">
            <a:alphaModFix/>
          </a:blip>
          <a:srcRect t="4009" b="4448"/>
          <a:stretch/>
        </p:blipFill>
        <p:spPr>
          <a:xfrm>
            <a:off x="1201598" y="1037438"/>
            <a:ext cx="9788803" cy="504014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1159130deec_0_0">
            <a:hlinkClick r:id="rId5"/>
          </p:cNvPr>
          <p:cNvSpPr/>
          <p:nvPr/>
        </p:nvSpPr>
        <p:spPr>
          <a:xfrm rot="-1647363">
            <a:off x="6688522" y="1439048"/>
            <a:ext cx="1527106" cy="47392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1159130deec_0_0">
            <a:hlinkClick r:id="rId5"/>
          </p:cNvPr>
          <p:cNvSpPr/>
          <p:nvPr/>
        </p:nvSpPr>
        <p:spPr>
          <a:xfrm rot="-2263792">
            <a:off x="7900072" y="1574533"/>
            <a:ext cx="1527112" cy="4741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1159130deec_0_0">
            <a:hlinkClick r:id="rId5"/>
          </p:cNvPr>
          <p:cNvSpPr/>
          <p:nvPr/>
        </p:nvSpPr>
        <p:spPr>
          <a:xfrm>
            <a:off x="8114338" y="2453927"/>
            <a:ext cx="1527000" cy="474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1159130deec_0_0">
            <a:hlinkClick r:id="rId5"/>
          </p:cNvPr>
          <p:cNvSpPr/>
          <p:nvPr/>
        </p:nvSpPr>
        <p:spPr>
          <a:xfrm rot="10221823">
            <a:off x="3230496" y="2937550"/>
            <a:ext cx="1526945" cy="47376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1159130deec_0_0">
            <a:hlinkClick r:id="rId5"/>
          </p:cNvPr>
          <p:cNvSpPr/>
          <p:nvPr/>
        </p:nvSpPr>
        <p:spPr>
          <a:xfrm>
            <a:off x="6954063" y="3143502"/>
            <a:ext cx="1527000" cy="474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159130deec_0_0">
            <a:hlinkClick r:id="rId5"/>
          </p:cNvPr>
          <p:cNvSpPr/>
          <p:nvPr/>
        </p:nvSpPr>
        <p:spPr>
          <a:xfrm>
            <a:off x="7012713" y="4432127"/>
            <a:ext cx="1527000" cy="474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159130deec_0_18"/>
          <p:cNvSpPr txBox="1">
            <a:spLocks noGrp="1"/>
          </p:cNvSpPr>
          <p:nvPr>
            <p:ph type="title"/>
          </p:nvPr>
        </p:nvSpPr>
        <p:spPr>
          <a:xfrm>
            <a:off x="269400" y="186125"/>
            <a:ext cx="116532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Digital Commons: Example Dissertations</a:t>
            </a:r>
            <a:endParaRPr sz="44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75" name="Google Shape;475;g1159130deec_0_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6573" t="4492" r="1226" b="4746"/>
          <a:stretch/>
        </p:blipFill>
        <p:spPr>
          <a:xfrm>
            <a:off x="967800" y="960250"/>
            <a:ext cx="10256400" cy="5679274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1159130deec_0_18">
            <a:hlinkClick r:id="rId3"/>
          </p:cNvPr>
          <p:cNvSpPr/>
          <p:nvPr/>
        </p:nvSpPr>
        <p:spPr>
          <a:xfrm rot="-1647363">
            <a:off x="5332441" y="4795185"/>
            <a:ext cx="1527106" cy="62809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1159130deec_0_18">
            <a:hlinkClick r:id="rId3"/>
          </p:cNvPr>
          <p:cNvSpPr/>
          <p:nvPr/>
        </p:nvSpPr>
        <p:spPr>
          <a:xfrm rot="-1647363">
            <a:off x="7480641" y="5215460"/>
            <a:ext cx="1527106" cy="62809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1159130deec_0_18"/>
          <p:cNvSpPr/>
          <p:nvPr/>
        </p:nvSpPr>
        <p:spPr>
          <a:xfrm>
            <a:off x="1125125" y="960250"/>
            <a:ext cx="2786100" cy="191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"/>
          <p:cNvSpPr txBox="1">
            <a:spLocks noGrp="1"/>
          </p:cNvSpPr>
          <p:nvPr>
            <p:ph type="title"/>
          </p:nvPr>
        </p:nvSpPr>
        <p:spPr>
          <a:xfrm>
            <a:off x="243900" y="702825"/>
            <a:ext cx="117042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223135" marR="5080" lvl="0" indent="-22110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Helpful Links for Doctoral Students from TGS</a:t>
            </a:r>
            <a:endParaRPr sz="4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84" name="Google Shape;484;p20"/>
          <p:cNvSpPr txBox="1"/>
          <p:nvPr/>
        </p:nvSpPr>
        <p:spPr>
          <a:xfrm>
            <a:off x="605250" y="1816775"/>
            <a:ext cx="11242800" cy="3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57200" marR="0" lvl="0" indent="-387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Font typeface="Lora"/>
              <a:buChar char="●"/>
            </a:pPr>
            <a:r>
              <a:rPr lang="en-US" sz="25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Policy Manual</a:t>
            </a:r>
            <a:endParaRPr sz="25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Font typeface="Lora"/>
              <a:buChar char="●"/>
            </a:pPr>
            <a:r>
              <a:rPr lang="en-US" sz="25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Doctoral Procedures Manual 2021-2022</a:t>
            </a:r>
            <a:endParaRPr sz="25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87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Font typeface="Lora"/>
              <a:buChar char="●"/>
            </a:pPr>
            <a:r>
              <a:rPr lang="en-US" sz="2500" u="sng">
                <a:solidFill>
                  <a:srgbClr val="0000FF"/>
                </a:solidFill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Doctoral Students web page for The Graduate School</a:t>
            </a:r>
            <a:endParaRPr sz="2500">
              <a:solidFill>
                <a:srgbClr val="0000FF"/>
              </a:solidFill>
              <a:highlight>
                <a:srgbClr val="FFFF00"/>
              </a:highlight>
              <a:latin typeface="Lora"/>
              <a:ea typeface="Lora"/>
              <a:cs typeface="Lora"/>
              <a:sym typeface="Lora"/>
            </a:endParaRPr>
          </a:p>
          <a:p>
            <a:pPr marL="457200" marR="973455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Font typeface="Lora"/>
              <a:buChar char="●"/>
            </a:pPr>
            <a:r>
              <a:rPr lang="en-US" sz="25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APA Style Dissertation Guidelines: Formatting Your Dissertation</a:t>
            </a:r>
            <a:endParaRPr/>
          </a:p>
          <a:p>
            <a:pPr marL="457200" marR="973455" lvl="0" indent="-3873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FF"/>
              </a:buClr>
              <a:buSzPts val="2500"/>
              <a:buFont typeface="Lora"/>
              <a:buChar char="●"/>
            </a:pPr>
            <a:r>
              <a:rPr lang="en-US" sz="25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Montclair State University Digital Commons </a:t>
            </a:r>
            <a:endParaRPr sz="25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85" name="Google Shape;48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0">
            <a:hlinkClick r:id="rId5"/>
          </p:cNvPr>
          <p:cNvSpPr/>
          <p:nvPr/>
        </p:nvSpPr>
        <p:spPr>
          <a:xfrm rot="-1647363">
            <a:off x="8853791" y="2839585"/>
            <a:ext cx="1527106" cy="62809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159130deec_0_24"/>
          <p:cNvSpPr txBox="1">
            <a:spLocks noGrp="1"/>
          </p:cNvSpPr>
          <p:nvPr>
            <p:ph type="ctrTitle"/>
          </p:nvPr>
        </p:nvSpPr>
        <p:spPr>
          <a:xfrm>
            <a:off x="415600" y="424767"/>
            <a:ext cx="11360700" cy="96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4700" b="1">
                <a:latin typeface="Lora"/>
                <a:ea typeface="Lora"/>
                <a:cs typeface="Lora"/>
                <a:sym typeface="Lora"/>
              </a:rPr>
              <a:t>APA 7th Edition Resources</a:t>
            </a:r>
            <a:endParaRPr sz="47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2" name="Google Shape;492;g1159130deec_0_24"/>
          <p:cNvSpPr txBox="1"/>
          <p:nvPr/>
        </p:nvSpPr>
        <p:spPr>
          <a:xfrm>
            <a:off x="305550" y="1485475"/>
            <a:ext cx="11580900" cy="5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Lora"/>
                <a:ea typeface="Lora"/>
                <a:cs typeface="Lora"/>
                <a:sym typeface="Lora"/>
              </a:rPr>
              <a:t>APA Editing Services - Scribbr:</a:t>
            </a:r>
            <a:endParaRPr sz="2400" b="1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ra"/>
              <a:buChar char="●"/>
            </a:pPr>
            <a:r>
              <a:rPr lang="en-US" sz="24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https://www.scribbr.com/proofreading-editing/apa-editing-services/</a:t>
            </a:r>
            <a:endParaRPr sz="24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latin typeface="Lora"/>
                <a:ea typeface="Lora"/>
                <a:cs typeface="Lora"/>
                <a:sym typeface="Lora"/>
              </a:rPr>
              <a:t>Free APA Citation Generator - Scribbr:</a:t>
            </a:r>
            <a:endParaRPr sz="2400" b="1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ra"/>
              <a:buChar char="●"/>
            </a:pPr>
            <a:r>
              <a:rPr lang="en-US" sz="24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https://www.scribbr.com/apa-citation-generator/</a:t>
            </a:r>
            <a:endParaRPr sz="24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PERRLA - Automatically Translates Papers into APA 7th edition:</a:t>
            </a:r>
            <a:endParaRPr sz="24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ra"/>
              <a:buChar char="●"/>
            </a:pPr>
            <a:r>
              <a:rPr lang="en-US" sz="24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https://www.perrla.com/#/how-it-works</a:t>
            </a:r>
            <a:endParaRPr sz="24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00" b="1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latin typeface="Lora"/>
                <a:ea typeface="Lora"/>
                <a:cs typeface="Lora"/>
                <a:sym typeface="Lora"/>
              </a:rPr>
              <a:t>CWE Digital Dashboard - APA 7th Edition Resources:</a:t>
            </a:r>
            <a:endParaRPr sz="2400" b="1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ra"/>
              <a:buChar char="●"/>
            </a:pPr>
            <a:r>
              <a:rPr lang="en-US" sz="24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https://www.montclair.edu/center-for-writing-excellence/digitaldashboard/resources-for-writers/citing-sources/#APA</a:t>
            </a:r>
            <a:endParaRPr sz="24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None/>
            </a:pP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93" name="Google Shape;493;g1159130deec_0_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lt1"/>
            </a:gs>
            <a:gs pos="100000">
              <a:srgbClr val="FF0000">
                <a:alpha val="52549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59130deec_0_64"/>
          <p:cNvSpPr txBox="1">
            <a:spLocks noGrp="1"/>
          </p:cNvSpPr>
          <p:nvPr>
            <p:ph type="title"/>
          </p:nvPr>
        </p:nvSpPr>
        <p:spPr>
          <a:xfrm>
            <a:off x="1220400" y="1189100"/>
            <a:ext cx="9751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“You Can Book Me!”</a:t>
            </a:r>
            <a:endParaRPr sz="4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To schedule an appointment with Jenny, visit: </a:t>
            </a:r>
            <a:r>
              <a:rPr lang="en-US" sz="36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https://writingwithjenny.youcanbook.me/</a:t>
            </a:r>
            <a:endParaRPr sz="36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3" name="Google Shape;93;g1159130deec_0_64"/>
          <p:cNvSpPr txBox="1"/>
          <p:nvPr/>
        </p:nvSpPr>
        <p:spPr>
          <a:xfrm>
            <a:off x="2044950" y="4621125"/>
            <a:ext cx="8102100" cy="1108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Lora"/>
                <a:ea typeface="Lora"/>
                <a:cs typeface="Lora"/>
                <a:sym typeface="Lora"/>
              </a:rPr>
              <a:t>Important Note:</a:t>
            </a:r>
            <a:endParaRPr sz="2000" b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ora Medium"/>
                <a:ea typeface="Lora Medium"/>
                <a:cs typeface="Lora Medium"/>
                <a:sym typeface="Lora Medium"/>
              </a:rPr>
              <a:t>You can start booking appointments with Jenny through</a:t>
            </a:r>
            <a:endParaRPr sz="20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ora Medium"/>
                <a:ea typeface="Lora Medium"/>
                <a:cs typeface="Lora Medium"/>
                <a:sym typeface="Lora Medium"/>
              </a:rPr>
              <a:t>“You Can Book Me” starting </a:t>
            </a:r>
            <a:r>
              <a:rPr lang="en-US" sz="2000" b="1">
                <a:latin typeface="Lora"/>
                <a:ea typeface="Lora"/>
                <a:cs typeface="Lora"/>
                <a:sym typeface="Lora"/>
              </a:rPr>
              <a:t>the week of Monday, February 21st! </a:t>
            </a:r>
            <a:endParaRPr sz="2000" b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e8fa89384_0_151"/>
          <p:cNvSpPr txBox="1">
            <a:spLocks noGrp="1"/>
          </p:cNvSpPr>
          <p:nvPr>
            <p:ph type="ctrTitle"/>
          </p:nvPr>
        </p:nvSpPr>
        <p:spPr>
          <a:xfrm>
            <a:off x="415600" y="43767"/>
            <a:ext cx="11360700" cy="96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4700" b="1">
                <a:latin typeface="Lora"/>
                <a:ea typeface="Lora"/>
                <a:cs typeface="Lora"/>
                <a:sym typeface="Lora"/>
              </a:rPr>
              <a:t>CWE Appointments</a:t>
            </a:r>
            <a:endParaRPr sz="4700" b="1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99" name="Google Shape;499;gde8fa89384_0_151"/>
          <p:cNvPicPr preferRelativeResize="0"/>
          <p:nvPr/>
        </p:nvPicPr>
        <p:blipFill rotWithShape="1">
          <a:blip r:embed="rId3">
            <a:alphaModFix/>
          </a:blip>
          <a:srcRect l="701" t="6566" r="503" b="13060"/>
          <a:stretch/>
        </p:blipFill>
        <p:spPr>
          <a:xfrm>
            <a:off x="0" y="5793900"/>
            <a:ext cx="12191998" cy="106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gde8fa89384_0_15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4086" r="1468" b="4296"/>
          <a:stretch/>
        </p:blipFill>
        <p:spPr>
          <a:xfrm>
            <a:off x="1392175" y="949750"/>
            <a:ext cx="9042926" cy="4729301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gde8fa89384_0_151"/>
          <p:cNvSpPr/>
          <p:nvPr/>
        </p:nvSpPr>
        <p:spPr>
          <a:xfrm>
            <a:off x="2067075" y="940775"/>
            <a:ext cx="1330200" cy="206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de8fa89384_0_151"/>
          <p:cNvSpPr/>
          <p:nvPr/>
        </p:nvSpPr>
        <p:spPr>
          <a:xfrm>
            <a:off x="4637725" y="3412525"/>
            <a:ext cx="440400" cy="161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de8fa89384_0_151"/>
          <p:cNvSpPr/>
          <p:nvPr/>
        </p:nvSpPr>
        <p:spPr>
          <a:xfrm>
            <a:off x="7998900" y="3574225"/>
            <a:ext cx="440400" cy="161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de8fa89384_0_151"/>
          <p:cNvSpPr txBox="1"/>
          <p:nvPr/>
        </p:nvSpPr>
        <p:spPr>
          <a:xfrm>
            <a:off x="10506200" y="1210400"/>
            <a:ext cx="1497300" cy="167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Lora"/>
                <a:ea typeface="Lora"/>
                <a:cs typeface="Lora"/>
                <a:sym typeface="Lora"/>
              </a:rPr>
              <a:t>Appointment</a:t>
            </a:r>
            <a:endParaRPr sz="1500" b="1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Lora"/>
                <a:ea typeface="Lora"/>
                <a:cs typeface="Lora"/>
                <a:sym typeface="Lora"/>
              </a:rPr>
              <a:t>Modalities:</a:t>
            </a:r>
            <a:endParaRPr sz="1500" b="1">
              <a:latin typeface="Lora"/>
              <a:ea typeface="Lora"/>
              <a:cs typeface="Lora"/>
              <a:sym typeface="Lora"/>
            </a:endParaRPr>
          </a:p>
          <a:p>
            <a:pPr marL="171450" lvl="0" indent="-146050" algn="l" rtl="0">
              <a:spcBef>
                <a:spcPts val="100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US" b="1">
                <a:latin typeface="Lora"/>
                <a:ea typeface="Lora"/>
                <a:cs typeface="Lora"/>
                <a:sym typeface="Lora"/>
              </a:rPr>
              <a:t>Face-to-Face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marL="171450" lvl="0" indent="-146050" algn="l" rtl="0">
              <a:spcBef>
                <a:spcPts val="100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US" b="1">
                <a:latin typeface="Lora"/>
                <a:ea typeface="Lora"/>
                <a:cs typeface="Lora"/>
                <a:sym typeface="Lora"/>
              </a:rPr>
              <a:t>Zoom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marL="171450" lvl="0" indent="-146050" algn="l" rtl="0">
              <a:spcBef>
                <a:spcPts val="100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US" b="1">
                <a:latin typeface="Lora"/>
                <a:ea typeface="Lora"/>
                <a:cs typeface="Lora"/>
                <a:sym typeface="Lora"/>
              </a:rPr>
              <a:t>Chat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df5a8a13bf_0_192"/>
          <p:cNvSpPr txBox="1">
            <a:spLocks noGrp="1"/>
          </p:cNvSpPr>
          <p:nvPr>
            <p:ph type="ctrTitle"/>
          </p:nvPr>
        </p:nvSpPr>
        <p:spPr>
          <a:xfrm>
            <a:off x="415600" y="348567"/>
            <a:ext cx="11360700" cy="96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4700" b="1">
                <a:latin typeface="Lora"/>
                <a:ea typeface="Lora"/>
                <a:cs typeface="Lora"/>
                <a:sym typeface="Lora"/>
              </a:rPr>
              <a:t>CWE Writing Resources</a:t>
            </a:r>
            <a:endParaRPr sz="4700" b="1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10" name="Google Shape;510;gdf5a8a13bf_0_192"/>
          <p:cNvPicPr preferRelativeResize="0"/>
          <p:nvPr/>
        </p:nvPicPr>
        <p:blipFill rotWithShape="1">
          <a:blip r:embed="rId3">
            <a:alphaModFix/>
          </a:blip>
          <a:srcRect l="701" t="6566" r="503" b="13060"/>
          <a:stretch/>
        </p:blipFill>
        <p:spPr>
          <a:xfrm>
            <a:off x="0" y="5793900"/>
            <a:ext cx="12191998" cy="10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gdf5a8a13bf_0_192"/>
          <p:cNvSpPr txBox="1"/>
          <p:nvPr/>
        </p:nvSpPr>
        <p:spPr>
          <a:xfrm>
            <a:off x="305600" y="1256867"/>
            <a:ext cx="11580900" cy="4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Dissertation Writing Tips:</a:t>
            </a:r>
            <a:endParaRPr sz="24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ra"/>
              <a:buChar char="●"/>
            </a:pPr>
            <a:r>
              <a:rPr lang="en-US" sz="24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https://www.montclair.edu/center-for-writing-excellence/digitaldashboard/resources-for-writers/writing-at-the-graduate-level/#d.en.44641</a:t>
            </a:r>
            <a:endParaRPr sz="2400" b="1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Lora"/>
                <a:ea typeface="Lora"/>
                <a:cs typeface="Lora"/>
                <a:sym typeface="Lora"/>
              </a:rPr>
              <a:t>Guidelines for Writing a Literature Review:</a:t>
            </a:r>
            <a:endParaRPr sz="2400" b="1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ra"/>
              <a:buChar char="●"/>
            </a:pPr>
            <a:r>
              <a:rPr lang="en-US" sz="24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http://www.duluth.umn.edu/~hrallis/guides/researching/litreview.html</a:t>
            </a:r>
            <a:endParaRPr sz="24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Literature Reviews:</a:t>
            </a:r>
            <a:endParaRPr sz="24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ra"/>
              <a:buChar char="●"/>
            </a:pPr>
            <a:r>
              <a:rPr lang="en-US" sz="24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http://writingcenter.unc.edu/handouts/literature-reviews/</a:t>
            </a:r>
            <a:endParaRPr sz="2400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Sample Literature Review:</a:t>
            </a:r>
            <a:endParaRPr sz="24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ra"/>
              <a:buChar char="●"/>
            </a:pPr>
            <a:r>
              <a:rPr lang="en-US" sz="1700" u="sng">
                <a:solidFill>
                  <a:srgbClr val="0000FF"/>
                </a:solidFill>
                <a:latin typeface="Lora"/>
                <a:ea typeface="Lora"/>
                <a:cs typeface="Lora"/>
                <a:sym typeface="Lor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t&amp;rct=j&amp;q=&amp;esrc=s&amp;source=web&amp;cd=&amp;ved=2ahUKEwjFtequ84rxAhXgF1kFHVQjACYQFjABegQIAxAD&amp;url=https%3A%2F%2Fwestoahu.hawaii.edu%2Fnoeaucenter%2Fwp-content%2Fuploads%2F2019%2F10%2FSample-Literature-Review.pdf&amp;usg=AOvVaw3SKcvmCV4AI7IxxNwduUFC</a:t>
            </a:r>
            <a:endParaRPr sz="1700" b="1">
              <a:solidFill>
                <a:srgbClr val="0000FF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</a:pPr>
            <a:endParaRPr sz="1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1"/>
          <p:cNvSpPr txBox="1"/>
          <p:nvPr/>
        </p:nvSpPr>
        <p:spPr>
          <a:xfrm>
            <a:off x="3538800" y="2450450"/>
            <a:ext cx="51714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>
                <a:latin typeface="Lora"/>
                <a:ea typeface="Lora"/>
                <a:cs typeface="Lora"/>
                <a:sym typeface="Lora"/>
              </a:rPr>
              <a:t>Questions?</a:t>
            </a:r>
            <a:endParaRPr sz="75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17" name="Google Shape;5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625" y="6165300"/>
            <a:ext cx="528504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lt1"/>
            </a:gs>
            <a:gs pos="100000">
              <a:srgbClr val="FF0000">
                <a:alpha val="52549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59130deec_0_10"/>
          <p:cNvSpPr txBox="1">
            <a:spLocks noGrp="1"/>
          </p:cNvSpPr>
          <p:nvPr>
            <p:ph type="title"/>
          </p:nvPr>
        </p:nvSpPr>
        <p:spPr>
          <a:xfrm>
            <a:off x="1220400" y="503300"/>
            <a:ext cx="975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How to Schedule Appointments with Jenny</a:t>
            </a:r>
            <a:endParaRPr sz="3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99" name="Google Shape;99;g1159130deec_0_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4289" b="15838"/>
          <a:stretch/>
        </p:blipFill>
        <p:spPr>
          <a:xfrm>
            <a:off x="541450" y="1224850"/>
            <a:ext cx="11109101" cy="49911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" name="Google Shape;100;g1159130deec_0_10">
            <a:hlinkClick r:id="rId3"/>
          </p:cNvPr>
          <p:cNvSpPr/>
          <p:nvPr/>
        </p:nvSpPr>
        <p:spPr>
          <a:xfrm rot="-1647363">
            <a:off x="8414321" y="4000712"/>
            <a:ext cx="1527106" cy="46479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159130deec_0_10">
            <a:hlinkClick r:id="rId3"/>
          </p:cNvPr>
          <p:cNvSpPr/>
          <p:nvPr/>
        </p:nvSpPr>
        <p:spPr>
          <a:xfrm rot="-1647363">
            <a:off x="8499746" y="4554937"/>
            <a:ext cx="1527106" cy="46479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lt1"/>
            </a:gs>
            <a:gs pos="100000">
              <a:srgbClr val="FF0000">
                <a:alpha val="52549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59130deec_0_31"/>
          <p:cNvSpPr txBox="1">
            <a:spLocks noGrp="1"/>
          </p:cNvSpPr>
          <p:nvPr>
            <p:ph type="title"/>
          </p:nvPr>
        </p:nvSpPr>
        <p:spPr>
          <a:xfrm>
            <a:off x="1220400" y="503300"/>
            <a:ext cx="975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How to Schedule Appointments with Jenny</a:t>
            </a:r>
            <a:endParaRPr sz="3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7" name="Google Shape;107;g1159130deec_0_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321" t="4087" r="1525" b="13830"/>
          <a:stretch/>
        </p:blipFill>
        <p:spPr>
          <a:xfrm>
            <a:off x="839614" y="1245675"/>
            <a:ext cx="10512773" cy="49961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g1159130deec_0_31">
            <a:hlinkClick r:id="rId3"/>
          </p:cNvPr>
          <p:cNvSpPr/>
          <p:nvPr/>
        </p:nvSpPr>
        <p:spPr>
          <a:xfrm rot="-1647363">
            <a:off x="8865546" y="2607662"/>
            <a:ext cx="1527106" cy="46479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159130deec_0_31">
            <a:hlinkClick r:id="rId3"/>
          </p:cNvPr>
          <p:cNvSpPr/>
          <p:nvPr/>
        </p:nvSpPr>
        <p:spPr>
          <a:xfrm rot="-1647363">
            <a:off x="7669296" y="3724250"/>
            <a:ext cx="1527106" cy="46479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lt1"/>
            </a:gs>
            <a:gs pos="100000">
              <a:srgbClr val="FF0000">
                <a:alpha val="52549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59130deec_0_37"/>
          <p:cNvSpPr txBox="1">
            <a:spLocks noGrp="1"/>
          </p:cNvSpPr>
          <p:nvPr>
            <p:ph type="title"/>
          </p:nvPr>
        </p:nvSpPr>
        <p:spPr>
          <a:xfrm>
            <a:off x="1220400" y="274700"/>
            <a:ext cx="975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How to Schedule Appointments with Jenny</a:t>
            </a:r>
            <a:endParaRPr sz="3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5" name="Google Shape;115;g1159130deec_0_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53226" t="20450" r="1936" b="6015"/>
          <a:stretch/>
        </p:blipFill>
        <p:spPr>
          <a:xfrm>
            <a:off x="1327550" y="893700"/>
            <a:ext cx="6382848" cy="57005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g1159130deec_0_37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 l="33430" t="39039" r="34667" b="39427"/>
          <a:stretch/>
        </p:blipFill>
        <p:spPr>
          <a:xfrm>
            <a:off x="6469575" y="2887050"/>
            <a:ext cx="4341274" cy="16482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" name="Google Shape;117;g1159130deec_0_37">
            <a:hlinkClick r:id="rId3"/>
          </p:cNvPr>
          <p:cNvPicPr preferRelativeResize="0"/>
          <p:nvPr/>
        </p:nvPicPr>
        <p:blipFill rotWithShape="1">
          <a:blip r:embed="rId6">
            <a:alphaModFix/>
          </a:blip>
          <a:srcRect l="33680" t="34130" r="34935" b="51054"/>
          <a:stretch/>
        </p:blipFill>
        <p:spPr>
          <a:xfrm>
            <a:off x="6469575" y="1486800"/>
            <a:ext cx="4272850" cy="111174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8" name="Google Shape;118;g1159130deec_0_37">
            <a:hlinkClick r:id="rId3"/>
          </p:cNvPr>
          <p:cNvSpPr/>
          <p:nvPr/>
        </p:nvSpPr>
        <p:spPr>
          <a:xfrm rot="9275567">
            <a:off x="5119340" y="2045063"/>
            <a:ext cx="1527099" cy="46484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159130deec_0_37">
            <a:hlinkClick r:id="rId3"/>
          </p:cNvPr>
          <p:cNvSpPr/>
          <p:nvPr/>
        </p:nvSpPr>
        <p:spPr>
          <a:xfrm rot="-9638805">
            <a:off x="4990325" y="3196550"/>
            <a:ext cx="1527197" cy="46491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2740525" y="1226426"/>
            <a:ext cx="916304" cy="874252"/>
          </a:xfrm>
          <a:custGeom>
            <a:avLst/>
            <a:gdLst/>
            <a:ahLst/>
            <a:cxnLst/>
            <a:rect l="l" t="t" r="r" b="b"/>
            <a:pathLst>
              <a:path w="916304" h="803910" extrusionOk="0">
                <a:moveTo>
                  <a:pt x="264007" y="0"/>
                </a:moveTo>
                <a:lnTo>
                  <a:pt x="0" y="0"/>
                </a:lnTo>
                <a:lnTo>
                  <a:pt x="0" y="734936"/>
                </a:lnTo>
                <a:lnTo>
                  <a:pt x="628294" y="734936"/>
                </a:lnTo>
                <a:lnTo>
                  <a:pt x="628294" y="803910"/>
                </a:lnTo>
                <a:lnTo>
                  <a:pt x="915924" y="602932"/>
                </a:lnTo>
                <a:lnTo>
                  <a:pt x="628294" y="401955"/>
                </a:lnTo>
                <a:lnTo>
                  <a:pt x="628294" y="470928"/>
                </a:lnTo>
                <a:lnTo>
                  <a:pt x="264007" y="470928"/>
                </a:lnTo>
                <a:lnTo>
                  <a:pt x="264007" y="0"/>
                </a:lnTo>
                <a:close/>
              </a:path>
            </a:pathLst>
          </a:custGeom>
          <a:solidFill>
            <a:srgbClr val="98000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25;p3"/>
          <p:cNvSpPr/>
          <p:nvPr/>
        </p:nvSpPr>
        <p:spPr>
          <a:xfrm>
            <a:off x="2302382" y="277755"/>
            <a:ext cx="1354455" cy="947419"/>
          </a:xfrm>
          <a:custGeom>
            <a:avLst/>
            <a:gdLst/>
            <a:ahLst/>
            <a:cxnLst/>
            <a:rect l="l" t="t" r="r" b="b"/>
            <a:pathLst>
              <a:path w="1354454" h="947419" extrusionOk="0">
                <a:moveTo>
                  <a:pt x="1196187" y="0"/>
                </a:moveTo>
                <a:lnTo>
                  <a:pt x="157886" y="0"/>
                </a:lnTo>
                <a:lnTo>
                  <a:pt x="107982" y="8049"/>
                </a:lnTo>
                <a:lnTo>
                  <a:pt x="64640" y="30462"/>
                </a:lnTo>
                <a:lnTo>
                  <a:pt x="30462" y="64640"/>
                </a:lnTo>
                <a:lnTo>
                  <a:pt x="8049" y="107982"/>
                </a:lnTo>
                <a:lnTo>
                  <a:pt x="0" y="157886"/>
                </a:lnTo>
                <a:lnTo>
                  <a:pt x="0" y="789266"/>
                </a:lnTo>
                <a:lnTo>
                  <a:pt x="8049" y="839171"/>
                </a:lnTo>
                <a:lnTo>
                  <a:pt x="30462" y="882512"/>
                </a:lnTo>
                <a:lnTo>
                  <a:pt x="64640" y="916690"/>
                </a:lnTo>
                <a:lnTo>
                  <a:pt x="107982" y="939104"/>
                </a:lnTo>
                <a:lnTo>
                  <a:pt x="157886" y="947153"/>
                </a:lnTo>
                <a:lnTo>
                  <a:pt x="1196187" y="947153"/>
                </a:lnTo>
                <a:lnTo>
                  <a:pt x="1246091" y="939104"/>
                </a:lnTo>
                <a:lnTo>
                  <a:pt x="1289433" y="916690"/>
                </a:lnTo>
                <a:lnTo>
                  <a:pt x="1323611" y="882512"/>
                </a:lnTo>
                <a:lnTo>
                  <a:pt x="1346024" y="839171"/>
                </a:lnTo>
                <a:lnTo>
                  <a:pt x="1354074" y="789266"/>
                </a:lnTo>
                <a:lnTo>
                  <a:pt x="1354074" y="157886"/>
                </a:lnTo>
                <a:lnTo>
                  <a:pt x="1346024" y="107982"/>
                </a:lnTo>
                <a:lnTo>
                  <a:pt x="1323611" y="64640"/>
                </a:lnTo>
                <a:lnTo>
                  <a:pt x="1289433" y="30462"/>
                </a:lnTo>
                <a:lnTo>
                  <a:pt x="1246091" y="8049"/>
                </a:lnTo>
                <a:lnTo>
                  <a:pt x="1196187" y="0"/>
                </a:lnTo>
                <a:close/>
              </a:path>
            </a:pathLst>
          </a:custGeom>
          <a:solidFill>
            <a:srgbClr val="539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2437010" y="383029"/>
            <a:ext cx="10827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spAutoFit/>
          </a:bodyPr>
          <a:lstStyle/>
          <a:p>
            <a:pPr marL="12700" marR="5080" lvl="0" indent="634" algn="ctr" rtl="0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Enrollment  and  Coursework</a:t>
            </a:r>
            <a:endParaRPr sz="1600"/>
          </a:p>
        </p:txBody>
      </p:sp>
      <p:grpSp>
        <p:nvGrpSpPr>
          <p:cNvPr id="127" name="Google Shape;127;p3"/>
          <p:cNvGrpSpPr/>
          <p:nvPr/>
        </p:nvGrpSpPr>
        <p:grpSpPr>
          <a:xfrm>
            <a:off x="3563492" y="1384941"/>
            <a:ext cx="1353820" cy="1690871"/>
            <a:chOff x="3563492" y="1384941"/>
            <a:chExt cx="1353820" cy="1690871"/>
          </a:xfrm>
        </p:grpSpPr>
        <p:sp>
          <p:nvSpPr>
            <p:cNvPr id="128" name="Google Shape;128;p3"/>
            <p:cNvSpPr/>
            <p:nvPr/>
          </p:nvSpPr>
          <p:spPr>
            <a:xfrm>
              <a:off x="4000877" y="2271902"/>
              <a:ext cx="915669" cy="803910"/>
            </a:xfrm>
            <a:custGeom>
              <a:avLst/>
              <a:gdLst/>
              <a:ahLst/>
              <a:cxnLst/>
              <a:rect l="l" t="t" r="r" b="b"/>
              <a:pathLst>
                <a:path w="915670" h="803910" extrusionOk="0">
                  <a:moveTo>
                    <a:pt x="264007" y="0"/>
                  </a:moveTo>
                  <a:lnTo>
                    <a:pt x="0" y="0"/>
                  </a:lnTo>
                  <a:lnTo>
                    <a:pt x="0" y="734936"/>
                  </a:lnTo>
                  <a:lnTo>
                    <a:pt x="627532" y="734936"/>
                  </a:lnTo>
                  <a:lnTo>
                    <a:pt x="627532" y="803910"/>
                  </a:lnTo>
                  <a:lnTo>
                    <a:pt x="915162" y="602932"/>
                  </a:lnTo>
                  <a:lnTo>
                    <a:pt x="627532" y="401955"/>
                  </a:lnTo>
                  <a:lnTo>
                    <a:pt x="627532" y="470928"/>
                  </a:lnTo>
                  <a:lnTo>
                    <a:pt x="264007" y="470928"/>
                  </a:lnTo>
                  <a:lnTo>
                    <a:pt x="264007" y="0"/>
                  </a:lnTo>
                  <a:close/>
                </a:path>
              </a:pathLst>
            </a:custGeom>
            <a:solidFill>
              <a:srgbClr val="9800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563492" y="1384941"/>
              <a:ext cx="1353820" cy="947419"/>
            </a:xfrm>
            <a:custGeom>
              <a:avLst/>
              <a:gdLst/>
              <a:ahLst/>
              <a:cxnLst/>
              <a:rect l="l" t="t" r="r" b="b"/>
              <a:pathLst>
                <a:path w="1353820" h="947419" extrusionOk="0">
                  <a:moveTo>
                    <a:pt x="1195425" y="0"/>
                  </a:moveTo>
                  <a:lnTo>
                    <a:pt x="157886" y="0"/>
                  </a:lnTo>
                  <a:lnTo>
                    <a:pt x="107982" y="8049"/>
                  </a:lnTo>
                  <a:lnTo>
                    <a:pt x="64640" y="30462"/>
                  </a:lnTo>
                  <a:lnTo>
                    <a:pt x="30462" y="64640"/>
                  </a:lnTo>
                  <a:lnTo>
                    <a:pt x="8049" y="107982"/>
                  </a:lnTo>
                  <a:lnTo>
                    <a:pt x="0" y="157886"/>
                  </a:lnTo>
                  <a:lnTo>
                    <a:pt x="0" y="789266"/>
                  </a:lnTo>
                  <a:lnTo>
                    <a:pt x="8049" y="839172"/>
                  </a:lnTo>
                  <a:lnTo>
                    <a:pt x="30462" y="882517"/>
                  </a:lnTo>
                  <a:lnTo>
                    <a:pt x="64640" y="916698"/>
                  </a:lnTo>
                  <a:lnTo>
                    <a:pt x="107982" y="939115"/>
                  </a:lnTo>
                  <a:lnTo>
                    <a:pt x="157886" y="947166"/>
                  </a:lnTo>
                  <a:lnTo>
                    <a:pt x="1195425" y="947166"/>
                  </a:lnTo>
                  <a:lnTo>
                    <a:pt x="1245329" y="939115"/>
                  </a:lnTo>
                  <a:lnTo>
                    <a:pt x="1288671" y="916698"/>
                  </a:lnTo>
                  <a:lnTo>
                    <a:pt x="1322849" y="882517"/>
                  </a:lnTo>
                  <a:lnTo>
                    <a:pt x="1345262" y="839172"/>
                  </a:lnTo>
                  <a:lnTo>
                    <a:pt x="1353312" y="789266"/>
                  </a:lnTo>
                  <a:lnTo>
                    <a:pt x="1353312" y="157886"/>
                  </a:lnTo>
                  <a:lnTo>
                    <a:pt x="1345262" y="107982"/>
                  </a:lnTo>
                  <a:lnTo>
                    <a:pt x="1322849" y="64640"/>
                  </a:lnTo>
                  <a:lnTo>
                    <a:pt x="1288671" y="30462"/>
                  </a:lnTo>
                  <a:lnTo>
                    <a:pt x="1245329" y="8049"/>
                  </a:lnTo>
                  <a:lnTo>
                    <a:pt x="1195425" y="0"/>
                  </a:lnTo>
                  <a:close/>
                </a:path>
              </a:pathLst>
            </a:custGeom>
            <a:solidFill>
              <a:srgbClr val="E6B8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563492" y="1384941"/>
              <a:ext cx="1353820" cy="947419"/>
            </a:xfrm>
            <a:custGeom>
              <a:avLst/>
              <a:gdLst/>
              <a:ahLst/>
              <a:cxnLst/>
              <a:rect l="l" t="t" r="r" b="b"/>
              <a:pathLst>
                <a:path w="1353820" h="947419" extrusionOk="0">
                  <a:moveTo>
                    <a:pt x="0" y="157886"/>
                  </a:moveTo>
                  <a:lnTo>
                    <a:pt x="8049" y="107982"/>
                  </a:lnTo>
                  <a:lnTo>
                    <a:pt x="30462" y="64640"/>
                  </a:lnTo>
                  <a:lnTo>
                    <a:pt x="64640" y="30462"/>
                  </a:lnTo>
                  <a:lnTo>
                    <a:pt x="107982" y="8049"/>
                  </a:lnTo>
                  <a:lnTo>
                    <a:pt x="157886" y="0"/>
                  </a:lnTo>
                  <a:lnTo>
                    <a:pt x="1195425" y="0"/>
                  </a:lnTo>
                  <a:lnTo>
                    <a:pt x="1245329" y="8049"/>
                  </a:lnTo>
                  <a:lnTo>
                    <a:pt x="1288671" y="30462"/>
                  </a:lnTo>
                  <a:lnTo>
                    <a:pt x="1322849" y="64640"/>
                  </a:lnTo>
                  <a:lnTo>
                    <a:pt x="1345262" y="107982"/>
                  </a:lnTo>
                  <a:lnTo>
                    <a:pt x="1353312" y="157886"/>
                  </a:lnTo>
                  <a:lnTo>
                    <a:pt x="1353312" y="789266"/>
                  </a:lnTo>
                  <a:lnTo>
                    <a:pt x="1345262" y="839172"/>
                  </a:lnTo>
                  <a:lnTo>
                    <a:pt x="1322849" y="882517"/>
                  </a:lnTo>
                  <a:lnTo>
                    <a:pt x="1288671" y="916698"/>
                  </a:lnTo>
                  <a:lnTo>
                    <a:pt x="1245329" y="939115"/>
                  </a:lnTo>
                  <a:lnTo>
                    <a:pt x="1195425" y="947166"/>
                  </a:lnTo>
                  <a:lnTo>
                    <a:pt x="157886" y="947166"/>
                  </a:lnTo>
                  <a:lnTo>
                    <a:pt x="107982" y="939115"/>
                  </a:lnTo>
                  <a:lnTo>
                    <a:pt x="64640" y="916698"/>
                  </a:lnTo>
                  <a:lnTo>
                    <a:pt x="30462" y="882517"/>
                  </a:lnTo>
                  <a:lnTo>
                    <a:pt x="8049" y="839172"/>
                  </a:lnTo>
                  <a:lnTo>
                    <a:pt x="0" y="789266"/>
                  </a:lnTo>
                  <a:lnTo>
                    <a:pt x="0" y="157886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1" name="Google Shape;131;p3"/>
          <p:cNvSpPr txBox="1"/>
          <p:nvPr/>
        </p:nvSpPr>
        <p:spPr>
          <a:xfrm>
            <a:off x="3682037" y="1596308"/>
            <a:ext cx="111633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spAutoFit/>
          </a:bodyPr>
          <a:lstStyle/>
          <a:p>
            <a:pPr marL="208279" marR="5080" lvl="0" indent="-196215" algn="l" rtl="0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Culminating  Activity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4986625" y="1534100"/>
            <a:ext cx="2302200" cy="227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0" marR="0" lvl="0" indent="-114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>
                <a:latin typeface="Lora"/>
                <a:ea typeface="Lora"/>
                <a:cs typeface="Lora"/>
                <a:sym typeface="Lora"/>
              </a:rPr>
              <a:t>Once completed: </a:t>
            </a: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A</a:t>
            </a:r>
            <a:endParaRPr sz="1400" b="1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33" name="Google Shape;133;p3"/>
          <p:cNvGrpSpPr/>
          <p:nvPr/>
        </p:nvGrpSpPr>
        <p:grpSpPr>
          <a:xfrm>
            <a:off x="4893183" y="2242952"/>
            <a:ext cx="1353820" cy="1708398"/>
            <a:chOff x="4893183" y="2242952"/>
            <a:chExt cx="1353820" cy="1708398"/>
          </a:xfrm>
        </p:grpSpPr>
        <p:sp>
          <p:nvSpPr>
            <p:cNvPr id="134" name="Google Shape;134;p3"/>
            <p:cNvSpPr/>
            <p:nvPr/>
          </p:nvSpPr>
          <p:spPr>
            <a:xfrm>
              <a:off x="5187311" y="3147440"/>
              <a:ext cx="915669" cy="803910"/>
            </a:xfrm>
            <a:custGeom>
              <a:avLst/>
              <a:gdLst/>
              <a:ahLst/>
              <a:cxnLst/>
              <a:rect l="l" t="t" r="r" b="b"/>
              <a:pathLst>
                <a:path w="915670" h="803910" extrusionOk="0">
                  <a:moveTo>
                    <a:pt x="264007" y="0"/>
                  </a:moveTo>
                  <a:lnTo>
                    <a:pt x="0" y="0"/>
                  </a:lnTo>
                  <a:lnTo>
                    <a:pt x="0" y="734936"/>
                  </a:lnTo>
                  <a:lnTo>
                    <a:pt x="627532" y="734936"/>
                  </a:lnTo>
                  <a:lnTo>
                    <a:pt x="627532" y="803910"/>
                  </a:lnTo>
                  <a:lnTo>
                    <a:pt x="915162" y="602932"/>
                  </a:lnTo>
                  <a:lnTo>
                    <a:pt x="627532" y="401955"/>
                  </a:lnTo>
                  <a:lnTo>
                    <a:pt x="627532" y="470928"/>
                  </a:lnTo>
                  <a:lnTo>
                    <a:pt x="264007" y="470928"/>
                  </a:lnTo>
                  <a:lnTo>
                    <a:pt x="264007" y="0"/>
                  </a:lnTo>
                  <a:close/>
                </a:path>
              </a:pathLst>
            </a:custGeom>
            <a:solidFill>
              <a:srgbClr val="9800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93183" y="2242952"/>
              <a:ext cx="1353820" cy="947419"/>
            </a:xfrm>
            <a:custGeom>
              <a:avLst/>
              <a:gdLst/>
              <a:ahLst/>
              <a:cxnLst/>
              <a:rect l="l" t="t" r="r" b="b"/>
              <a:pathLst>
                <a:path w="1353820" h="947419" extrusionOk="0">
                  <a:moveTo>
                    <a:pt x="1195425" y="0"/>
                  </a:moveTo>
                  <a:lnTo>
                    <a:pt x="157886" y="0"/>
                  </a:lnTo>
                  <a:lnTo>
                    <a:pt x="107982" y="8049"/>
                  </a:lnTo>
                  <a:lnTo>
                    <a:pt x="64640" y="30462"/>
                  </a:lnTo>
                  <a:lnTo>
                    <a:pt x="30462" y="64640"/>
                  </a:lnTo>
                  <a:lnTo>
                    <a:pt x="8049" y="107982"/>
                  </a:lnTo>
                  <a:lnTo>
                    <a:pt x="0" y="157886"/>
                  </a:lnTo>
                  <a:lnTo>
                    <a:pt x="0" y="789266"/>
                  </a:lnTo>
                  <a:lnTo>
                    <a:pt x="8049" y="839172"/>
                  </a:lnTo>
                  <a:lnTo>
                    <a:pt x="30462" y="882517"/>
                  </a:lnTo>
                  <a:lnTo>
                    <a:pt x="64640" y="916698"/>
                  </a:lnTo>
                  <a:lnTo>
                    <a:pt x="107982" y="939115"/>
                  </a:lnTo>
                  <a:lnTo>
                    <a:pt x="157886" y="947166"/>
                  </a:lnTo>
                  <a:lnTo>
                    <a:pt x="1195425" y="947166"/>
                  </a:lnTo>
                  <a:lnTo>
                    <a:pt x="1245329" y="939115"/>
                  </a:lnTo>
                  <a:lnTo>
                    <a:pt x="1288671" y="916698"/>
                  </a:lnTo>
                  <a:lnTo>
                    <a:pt x="1322849" y="882517"/>
                  </a:lnTo>
                  <a:lnTo>
                    <a:pt x="1345262" y="839172"/>
                  </a:lnTo>
                  <a:lnTo>
                    <a:pt x="1353312" y="789266"/>
                  </a:lnTo>
                  <a:lnTo>
                    <a:pt x="1353312" y="157886"/>
                  </a:lnTo>
                  <a:lnTo>
                    <a:pt x="1345262" y="107982"/>
                  </a:lnTo>
                  <a:lnTo>
                    <a:pt x="1322849" y="64640"/>
                  </a:lnTo>
                  <a:lnTo>
                    <a:pt x="1288671" y="30462"/>
                  </a:lnTo>
                  <a:lnTo>
                    <a:pt x="1245329" y="8049"/>
                  </a:lnTo>
                  <a:lnTo>
                    <a:pt x="1195425" y="0"/>
                  </a:lnTo>
                  <a:close/>
                </a:path>
              </a:pathLst>
            </a:custGeom>
            <a:solidFill>
              <a:srgbClr val="E766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893183" y="2242952"/>
              <a:ext cx="1353820" cy="947419"/>
            </a:xfrm>
            <a:custGeom>
              <a:avLst/>
              <a:gdLst/>
              <a:ahLst/>
              <a:cxnLst/>
              <a:rect l="l" t="t" r="r" b="b"/>
              <a:pathLst>
                <a:path w="1353820" h="947419" extrusionOk="0">
                  <a:moveTo>
                    <a:pt x="0" y="157886"/>
                  </a:moveTo>
                  <a:lnTo>
                    <a:pt x="8049" y="107982"/>
                  </a:lnTo>
                  <a:lnTo>
                    <a:pt x="30462" y="64640"/>
                  </a:lnTo>
                  <a:lnTo>
                    <a:pt x="64640" y="30462"/>
                  </a:lnTo>
                  <a:lnTo>
                    <a:pt x="107982" y="8049"/>
                  </a:lnTo>
                  <a:lnTo>
                    <a:pt x="157886" y="0"/>
                  </a:lnTo>
                  <a:lnTo>
                    <a:pt x="1195425" y="0"/>
                  </a:lnTo>
                  <a:lnTo>
                    <a:pt x="1245329" y="8049"/>
                  </a:lnTo>
                  <a:lnTo>
                    <a:pt x="1288671" y="30462"/>
                  </a:lnTo>
                  <a:lnTo>
                    <a:pt x="1322849" y="64640"/>
                  </a:lnTo>
                  <a:lnTo>
                    <a:pt x="1345262" y="107982"/>
                  </a:lnTo>
                  <a:lnTo>
                    <a:pt x="1353312" y="157886"/>
                  </a:lnTo>
                  <a:lnTo>
                    <a:pt x="1353312" y="789266"/>
                  </a:lnTo>
                  <a:lnTo>
                    <a:pt x="1345262" y="839172"/>
                  </a:lnTo>
                  <a:lnTo>
                    <a:pt x="1322849" y="882517"/>
                  </a:lnTo>
                  <a:lnTo>
                    <a:pt x="1288671" y="916698"/>
                  </a:lnTo>
                  <a:lnTo>
                    <a:pt x="1245329" y="939115"/>
                  </a:lnTo>
                  <a:lnTo>
                    <a:pt x="1195425" y="947166"/>
                  </a:lnTo>
                  <a:lnTo>
                    <a:pt x="157886" y="947166"/>
                  </a:lnTo>
                  <a:lnTo>
                    <a:pt x="107982" y="939115"/>
                  </a:lnTo>
                  <a:lnTo>
                    <a:pt x="64640" y="916698"/>
                  </a:lnTo>
                  <a:lnTo>
                    <a:pt x="30462" y="882517"/>
                  </a:lnTo>
                  <a:lnTo>
                    <a:pt x="8049" y="839172"/>
                  </a:lnTo>
                  <a:lnTo>
                    <a:pt x="0" y="789266"/>
                  </a:lnTo>
                  <a:lnTo>
                    <a:pt x="0" y="157886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" name="Google Shape;137;p3"/>
          <p:cNvSpPr txBox="1"/>
          <p:nvPr/>
        </p:nvSpPr>
        <p:spPr>
          <a:xfrm>
            <a:off x="5062825" y="2183800"/>
            <a:ext cx="5883900" cy="701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37160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A approved: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student becomes doctoral candidate</a:t>
            </a:r>
            <a:endParaRPr sz="1400">
              <a:latin typeface="Lora"/>
              <a:ea typeface="Lora"/>
              <a:cs typeface="Lora"/>
              <a:sym typeface="Lor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Candidacy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38" name="Google Shape;138;p3"/>
          <p:cNvGrpSpPr/>
          <p:nvPr/>
        </p:nvGrpSpPr>
        <p:grpSpPr>
          <a:xfrm>
            <a:off x="5712333" y="3269354"/>
            <a:ext cx="1353820" cy="1745749"/>
            <a:chOff x="5712333" y="3269354"/>
            <a:chExt cx="1353820" cy="1745749"/>
          </a:xfrm>
        </p:grpSpPr>
        <p:sp>
          <p:nvSpPr>
            <p:cNvPr id="139" name="Google Shape;139;p3"/>
            <p:cNvSpPr/>
            <p:nvPr/>
          </p:nvSpPr>
          <p:spPr>
            <a:xfrm>
              <a:off x="6004175" y="4211193"/>
              <a:ext cx="915669" cy="803910"/>
            </a:xfrm>
            <a:custGeom>
              <a:avLst/>
              <a:gdLst/>
              <a:ahLst/>
              <a:cxnLst/>
              <a:rect l="l" t="t" r="r" b="b"/>
              <a:pathLst>
                <a:path w="915670" h="803910" extrusionOk="0">
                  <a:moveTo>
                    <a:pt x="264007" y="0"/>
                  </a:moveTo>
                  <a:lnTo>
                    <a:pt x="0" y="0"/>
                  </a:lnTo>
                  <a:lnTo>
                    <a:pt x="0" y="734936"/>
                  </a:lnTo>
                  <a:lnTo>
                    <a:pt x="627532" y="734936"/>
                  </a:lnTo>
                  <a:lnTo>
                    <a:pt x="627532" y="803909"/>
                  </a:lnTo>
                  <a:lnTo>
                    <a:pt x="915162" y="602932"/>
                  </a:lnTo>
                  <a:lnTo>
                    <a:pt x="627532" y="401954"/>
                  </a:lnTo>
                  <a:lnTo>
                    <a:pt x="627532" y="470928"/>
                  </a:lnTo>
                  <a:lnTo>
                    <a:pt x="264007" y="470928"/>
                  </a:lnTo>
                  <a:lnTo>
                    <a:pt x="264007" y="0"/>
                  </a:lnTo>
                  <a:close/>
                </a:path>
              </a:pathLst>
            </a:custGeom>
            <a:solidFill>
              <a:srgbClr val="9800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712333" y="3269354"/>
              <a:ext cx="1353820" cy="948055"/>
            </a:xfrm>
            <a:custGeom>
              <a:avLst/>
              <a:gdLst/>
              <a:ahLst/>
              <a:cxnLst/>
              <a:rect l="l" t="t" r="r" b="b"/>
              <a:pathLst>
                <a:path w="1353820" h="948054" extrusionOk="0">
                  <a:moveTo>
                    <a:pt x="1195285" y="0"/>
                  </a:moveTo>
                  <a:lnTo>
                    <a:pt x="158013" y="0"/>
                  </a:lnTo>
                  <a:lnTo>
                    <a:pt x="108071" y="8056"/>
                  </a:lnTo>
                  <a:lnTo>
                    <a:pt x="64695" y="30490"/>
                  </a:lnTo>
                  <a:lnTo>
                    <a:pt x="30489" y="64698"/>
                  </a:lnTo>
                  <a:lnTo>
                    <a:pt x="8056" y="108078"/>
                  </a:lnTo>
                  <a:lnTo>
                    <a:pt x="0" y="158026"/>
                  </a:lnTo>
                  <a:lnTo>
                    <a:pt x="0" y="789914"/>
                  </a:lnTo>
                  <a:lnTo>
                    <a:pt x="8056" y="839861"/>
                  </a:lnTo>
                  <a:lnTo>
                    <a:pt x="30489" y="883237"/>
                  </a:lnTo>
                  <a:lnTo>
                    <a:pt x="64695" y="917442"/>
                  </a:lnTo>
                  <a:lnTo>
                    <a:pt x="108071" y="939872"/>
                  </a:lnTo>
                  <a:lnTo>
                    <a:pt x="158013" y="947927"/>
                  </a:lnTo>
                  <a:lnTo>
                    <a:pt x="1195285" y="947927"/>
                  </a:lnTo>
                  <a:lnTo>
                    <a:pt x="1245233" y="939872"/>
                  </a:lnTo>
                  <a:lnTo>
                    <a:pt x="1288613" y="917442"/>
                  </a:lnTo>
                  <a:lnTo>
                    <a:pt x="1322821" y="883237"/>
                  </a:lnTo>
                  <a:lnTo>
                    <a:pt x="1345255" y="839861"/>
                  </a:lnTo>
                  <a:lnTo>
                    <a:pt x="1353312" y="789914"/>
                  </a:lnTo>
                  <a:lnTo>
                    <a:pt x="1353312" y="158026"/>
                  </a:lnTo>
                  <a:lnTo>
                    <a:pt x="1345255" y="108078"/>
                  </a:lnTo>
                  <a:lnTo>
                    <a:pt x="1322821" y="64698"/>
                  </a:lnTo>
                  <a:lnTo>
                    <a:pt x="1288613" y="30490"/>
                  </a:lnTo>
                  <a:lnTo>
                    <a:pt x="1245233" y="8056"/>
                  </a:lnTo>
                  <a:lnTo>
                    <a:pt x="1195285" y="0"/>
                  </a:lnTo>
                  <a:close/>
                </a:path>
              </a:pathLst>
            </a:custGeom>
            <a:solidFill>
              <a:srgbClr val="C42E1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12333" y="3269354"/>
              <a:ext cx="1353820" cy="948055"/>
            </a:xfrm>
            <a:custGeom>
              <a:avLst/>
              <a:gdLst/>
              <a:ahLst/>
              <a:cxnLst/>
              <a:rect l="l" t="t" r="r" b="b"/>
              <a:pathLst>
                <a:path w="1353820" h="948054" extrusionOk="0">
                  <a:moveTo>
                    <a:pt x="0" y="158026"/>
                  </a:moveTo>
                  <a:lnTo>
                    <a:pt x="8056" y="108078"/>
                  </a:lnTo>
                  <a:lnTo>
                    <a:pt x="30489" y="64698"/>
                  </a:lnTo>
                  <a:lnTo>
                    <a:pt x="64695" y="30490"/>
                  </a:lnTo>
                  <a:lnTo>
                    <a:pt x="108071" y="8056"/>
                  </a:lnTo>
                  <a:lnTo>
                    <a:pt x="158013" y="0"/>
                  </a:lnTo>
                  <a:lnTo>
                    <a:pt x="1195285" y="0"/>
                  </a:lnTo>
                  <a:lnTo>
                    <a:pt x="1245233" y="8056"/>
                  </a:lnTo>
                  <a:lnTo>
                    <a:pt x="1288613" y="30490"/>
                  </a:lnTo>
                  <a:lnTo>
                    <a:pt x="1322821" y="64698"/>
                  </a:lnTo>
                  <a:lnTo>
                    <a:pt x="1345255" y="108078"/>
                  </a:lnTo>
                  <a:lnTo>
                    <a:pt x="1353312" y="158026"/>
                  </a:lnTo>
                  <a:lnTo>
                    <a:pt x="1353312" y="789914"/>
                  </a:lnTo>
                  <a:lnTo>
                    <a:pt x="1345255" y="839861"/>
                  </a:lnTo>
                  <a:lnTo>
                    <a:pt x="1322821" y="883237"/>
                  </a:lnTo>
                  <a:lnTo>
                    <a:pt x="1288613" y="917442"/>
                  </a:lnTo>
                  <a:lnTo>
                    <a:pt x="1245233" y="939872"/>
                  </a:lnTo>
                  <a:lnTo>
                    <a:pt x="1195285" y="947927"/>
                  </a:lnTo>
                  <a:lnTo>
                    <a:pt x="158013" y="947927"/>
                  </a:lnTo>
                  <a:lnTo>
                    <a:pt x="108071" y="939872"/>
                  </a:lnTo>
                  <a:lnTo>
                    <a:pt x="64695" y="917442"/>
                  </a:lnTo>
                  <a:lnTo>
                    <a:pt x="30489" y="883237"/>
                  </a:lnTo>
                  <a:lnTo>
                    <a:pt x="8056" y="839861"/>
                  </a:lnTo>
                  <a:lnTo>
                    <a:pt x="0" y="789914"/>
                  </a:lnTo>
                  <a:lnTo>
                    <a:pt x="0" y="158026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2" name="Google Shape;142;p3"/>
          <p:cNvSpPr txBox="1"/>
          <p:nvPr/>
        </p:nvSpPr>
        <p:spPr>
          <a:xfrm>
            <a:off x="5833939" y="3481362"/>
            <a:ext cx="110998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spAutoFit/>
          </a:bodyPr>
          <a:lstStyle/>
          <a:p>
            <a:pPr marL="48895" marR="5080" lvl="0" indent="-36830" algn="l" rtl="0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Dissertation  Committee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43" name="Google Shape;143;p3"/>
          <p:cNvGrpSpPr/>
          <p:nvPr/>
        </p:nvGrpSpPr>
        <p:grpSpPr>
          <a:xfrm>
            <a:off x="6892670" y="4353693"/>
            <a:ext cx="1354455" cy="1669281"/>
            <a:chOff x="6892670" y="4353693"/>
            <a:chExt cx="1354455" cy="1669281"/>
          </a:xfrm>
        </p:grpSpPr>
        <p:sp>
          <p:nvSpPr>
            <p:cNvPr id="144" name="Google Shape;144;p3"/>
            <p:cNvSpPr/>
            <p:nvPr/>
          </p:nvSpPr>
          <p:spPr>
            <a:xfrm>
              <a:off x="7225669" y="5217794"/>
              <a:ext cx="916305" cy="805180"/>
            </a:xfrm>
            <a:custGeom>
              <a:avLst/>
              <a:gdLst/>
              <a:ahLst/>
              <a:cxnLst/>
              <a:rect l="l" t="t" r="r" b="b"/>
              <a:pathLst>
                <a:path w="916304" h="805179" extrusionOk="0">
                  <a:moveTo>
                    <a:pt x="264248" y="0"/>
                  </a:moveTo>
                  <a:lnTo>
                    <a:pt x="0" y="0"/>
                  </a:lnTo>
                  <a:lnTo>
                    <a:pt x="0" y="735634"/>
                  </a:lnTo>
                  <a:lnTo>
                    <a:pt x="628002" y="735634"/>
                  </a:lnTo>
                  <a:lnTo>
                    <a:pt x="628002" y="804671"/>
                  </a:lnTo>
                  <a:lnTo>
                    <a:pt x="915924" y="603503"/>
                  </a:lnTo>
                  <a:lnTo>
                    <a:pt x="628002" y="402335"/>
                  </a:lnTo>
                  <a:lnTo>
                    <a:pt x="628002" y="471373"/>
                  </a:lnTo>
                  <a:lnTo>
                    <a:pt x="264248" y="471373"/>
                  </a:lnTo>
                  <a:lnTo>
                    <a:pt x="264248" y="0"/>
                  </a:lnTo>
                  <a:close/>
                </a:path>
              </a:pathLst>
            </a:custGeom>
            <a:solidFill>
              <a:srgbClr val="E9EF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5669" y="5217794"/>
              <a:ext cx="916305" cy="805180"/>
            </a:xfrm>
            <a:custGeom>
              <a:avLst/>
              <a:gdLst/>
              <a:ahLst/>
              <a:cxnLst/>
              <a:rect l="l" t="t" r="r" b="b"/>
              <a:pathLst>
                <a:path w="916304" h="805179" extrusionOk="0">
                  <a:moveTo>
                    <a:pt x="264248" y="0"/>
                  </a:moveTo>
                  <a:lnTo>
                    <a:pt x="264248" y="471373"/>
                  </a:lnTo>
                  <a:lnTo>
                    <a:pt x="628002" y="471373"/>
                  </a:lnTo>
                  <a:lnTo>
                    <a:pt x="628002" y="402335"/>
                  </a:lnTo>
                  <a:lnTo>
                    <a:pt x="915924" y="603503"/>
                  </a:lnTo>
                  <a:lnTo>
                    <a:pt x="628002" y="804671"/>
                  </a:lnTo>
                  <a:lnTo>
                    <a:pt x="628002" y="735634"/>
                  </a:lnTo>
                  <a:lnTo>
                    <a:pt x="0" y="735634"/>
                  </a:lnTo>
                  <a:lnTo>
                    <a:pt x="0" y="0"/>
                  </a:lnTo>
                  <a:lnTo>
                    <a:pt x="264248" y="0"/>
                  </a:lnTo>
                  <a:close/>
                </a:path>
              </a:pathLst>
            </a:custGeom>
            <a:solidFill>
              <a:srgbClr val="9800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892670" y="4353693"/>
              <a:ext cx="1354455" cy="947419"/>
            </a:xfrm>
            <a:custGeom>
              <a:avLst/>
              <a:gdLst/>
              <a:ahLst/>
              <a:cxnLst/>
              <a:rect l="l" t="t" r="r" b="b"/>
              <a:pathLst>
                <a:path w="1354454" h="947420" extrusionOk="0">
                  <a:moveTo>
                    <a:pt x="1196187" y="0"/>
                  </a:moveTo>
                  <a:lnTo>
                    <a:pt x="157886" y="0"/>
                  </a:lnTo>
                  <a:lnTo>
                    <a:pt x="107982" y="8049"/>
                  </a:lnTo>
                  <a:lnTo>
                    <a:pt x="64640" y="30462"/>
                  </a:lnTo>
                  <a:lnTo>
                    <a:pt x="30462" y="64640"/>
                  </a:lnTo>
                  <a:lnTo>
                    <a:pt x="8049" y="107982"/>
                  </a:lnTo>
                  <a:lnTo>
                    <a:pt x="0" y="157886"/>
                  </a:lnTo>
                  <a:lnTo>
                    <a:pt x="0" y="789266"/>
                  </a:lnTo>
                  <a:lnTo>
                    <a:pt x="8049" y="839172"/>
                  </a:lnTo>
                  <a:lnTo>
                    <a:pt x="30462" y="882517"/>
                  </a:lnTo>
                  <a:lnTo>
                    <a:pt x="64640" y="916698"/>
                  </a:lnTo>
                  <a:lnTo>
                    <a:pt x="107982" y="939115"/>
                  </a:lnTo>
                  <a:lnTo>
                    <a:pt x="157886" y="947165"/>
                  </a:lnTo>
                  <a:lnTo>
                    <a:pt x="1196187" y="947165"/>
                  </a:lnTo>
                  <a:lnTo>
                    <a:pt x="1246091" y="939115"/>
                  </a:lnTo>
                  <a:lnTo>
                    <a:pt x="1289433" y="916698"/>
                  </a:lnTo>
                  <a:lnTo>
                    <a:pt x="1323611" y="882517"/>
                  </a:lnTo>
                  <a:lnTo>
                    <a:pt x="1346024" y="839172"/>
                  </a:lnTo>
                  <a:lnTo>
                    <a:pt x="1354074" y="789266"/>
                  </a:lnTo>
                  <a:lnTo>
                    <a:pt x="1354074" y="157886"/>
                  </a:lnTo>
                  <a:lnTo>
                    <a:pt x="1346024" y="107982"/>
                  </a:lnTo>
                  <a:lnTo>
                    <a:pt x="1323611" y="64640"/>
                  </a:lnTo>
                  <a:lnTo>
                    <a:pt x="1289433" y="30462"/>
                  </a:lnTo>
                  <a:lnTo>
                    <a:pt x="1246091" y="8049"/>
                  </a:lnTo>
                  <a:lnTo>
                    <a:pt x="1196187" y="0"/>
                  </a:lnTo>
                  <a:close/>
                </a:path>
              </a:pathLst>
            </a:custGeom>
            <a:solidFill>
              <a:srgbClr val="9185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892670" y="4353693"/>
              <a:ext cx="1354455" cy="947419"/>
            </a:xfrm>
            <a:custGeom>
              <a:avLst/>
              <a:gdLst/>
              <a:ahLst/>
              <a:cxnLst/>
              <a:rect l="l" t="t" r="r" b="b"/>
              <a:pathLst>
                <a:path w="1354454" h="947420" extrusionOk="0">
                  <a:moveTo>
                    <a:pt x="0" y="157886"/>
                  </a:moveTo>
                  <a:lnTo>
                    <a:pt x="8049" y="107982"/>
                  </a:lnTo>
                  <a:lnTo>
                    <a:pt x="30462" y="64640"/>
                  </a:lnTo>
                  <a:lnTo>
                    <a:pt x="64640" y="30462"/>
                  </a:lnTo>
                  <a:lnTo>
                    <a:pt x="107982" y="8049"/>
                  </a:lnTo>
                  <a:lnTo>
                    <a:pt x="157886" y="0"/>
                  </a:lnTo>
                  <a:lnTo>
                    <a:pt x="1196187" y="0"/>
                  </a:lnTo>
                  <a:lnTo>
                    <a:pt x="1246091" y="8049"/>
                  </a:lnTo>
                  <a:lnTo>
                    <a:pt x="1289433" y="30462"/>
                  </a:lnTo>
                  <a:lnTo>
                    <a:pt x="1323611" y="64640"/>
                  </a:lnTo>
                  <a:lnTo>
                    <a:pt x="1346024" y="107982"/>
                  </a:lnTo>
                  <a:lnTo>
                    <a:pt x="1354074" y="157886"/>
                  </a:lnTo>
                  <a:lnTo>
                    <a:pt x="1354074" y="789266"/>
                  </a:lnTo>
                  <a:lnTo>
                    <a:pt x="1346024" y="839172"/>
                  </a:lnTo>
                  <a:lnTo>
                    <a:pt x="1323611" y="882517"/>
                  </a:lnTo>
                  <a:lnTo>
                    <a:pt x="1289433" y="916698"/>
                  </a:lnTo>
                  <a:lnTo>
                    <a:pt x="1246091" y="939115"/>
                  </a:lnTo>
                  <a:lnTo>
                    <a:pt x="1196187" y="947165"/>
                  </a:lnTo>
                  <a:lnTo>
                    <a:pt x="157886" y="947165"/>
                  </a:lnTo>
                  <a:lnTo>
                    <a:pt x="107982" y="939115"/>
                  </a:lnTo>
                  <a:lnTo>
                    <a:pt x="64640" y="916698"/>
                  </a:lnTo>
                  <a:lnTo>
                    <a:pt x="30462" y="882517"/>
                  </a:lnTo>
                  <a:lnTo>
                    <a:pt x="8049" y="839172"/>
                  </a:lnTo>
                  <a:lnTo>
                    <a:pt x="0" y="789266"/>
                  </a:lnTo>
                  <a:lnTo>
                    <a:pt x="0" y="157886"/>
                  </a:lnTo>
                  <a:close/>
                </a:path>
              </a:pathLst>
            </a:custGeom>
            <a:noFill/>
            <a:ln w="19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8" name="Google Shape;148;p3"/>
          <p:cNvSpPr txBox="1"/>
          <p:nvPr/>
        </p:nvSpPr>
        <p:spPr>
          <a:xfrm>
            <a:off x="7014649" y="4565411"/>
            <a:ext cx="111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spAutoFit/>
          </a:bodyPr>
          <a:lstStyle/>
          <a:p>
            <a:pPr marL="167640" marR="5080" lvl="0" indent="-155575" algn="l" rtl="0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Dissertation  Proposal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49" name="Google Shape;149;p3"/>
          <p:cNvGrpSpPr/>
          <p:nvPr/>
        </p:nvGrpSpPr>
        <p:grpSpPr>
          <a:xfrm>
            <a:off x="8143875" y="5320671"/>
            <a:ext cx="1354455" cy="947419"/>
            <a:chOff x="8143875" y="5320671"/>
            <a:chExt cx="1354455" cy="947419"/>
          </a:xfrm>
        </p:grpSpPr>
        <p:sp>
          <p:nvSpPr>
            <p:cNvPr id="150" name="Google Shape;150;p3"/>
            <p:cNvSpPr/>
            <p:nvPr/>
          </p:nvSpPr>
          <p:spPr>
            <a:xfrm>
              <a:off x="8143875" y="5320671"/>
              <a:ext cx="1354455" cy="947419"/>
            </a:xfrm>
            <a:custGeom>
              <a:avLst/>
              <a:gdLst/>
              <a:ahLst/>
              <a:cxnLst/>
              <a:rect l="l" t="t" r="r" b="b"/>
              <a:pathLst>
                <a:path w="1354454" h="947420" extrusionOk="0">
                  <a:moveTo>
                    <a:pt x="1196187" y="0"/>
                  </a:moveTo>
                  <a:lnTo>
                    <a:pt x="157886" y="0"/>
                  </a:lnTo>
                  <a:lnTo>
                    <a:pt x="107982" y="8049"/>
                  </a:lnTo>
                  <a:lnTo>
                    <a:pt x="64640" y="30462"/>
                  </a:lnTo>
                  <a:lnTo>
                    <a:pt x="30462" y="64640"/>
                  </a:lnTo>
                  <a:lnTo>
                    <a:pt x="8049" y="107982"/>
                  </a:lnTo>
                  <a:lnTo>
                    <a:pt x="0" y="157886"/>
                  </a:lnTo>
                  <a:lnTo>
                    <a:pt x="0" y="789266"/>
                  </a:lnTo>
                  <a:lnTo>
                    <a:pt x="8049" y="839172"/>
                  </a:lnTo>
                  <a:lnTo>
                    <a:pt x="30462" y="882517"/>
                  </a:lnTo>
                  <a:lnTo>
                    <a:pt x="64640" y="916698"/>
                  </a:lnTo>
                  <a:lnTo>
                    <a:pt x="107982" y="939115"/>
                  </a:lnTo>
                  <a:lnTo>
                    <a:pt x="157886" y="947166"/>
                  </a:lnTo>
                  <a:lnTo>
                    <a:pt x="1196187" y="947166"/>
                  </a:lnTo>
                  <a:lnTo>
                    <a:pt x="1246091" y="939115"/>
                  </a:lnTo>
                  <a:lnTo>
                    <a:pt x="1289433" y="916698"/>
                  </a:lnTo>
                  <a:lnTo>
                    <a:pt x="1323611" y="882517"/>
                  </a:lnTo>
                  <a:lnTo>
                    <a:pt x="1346024" y="839172"/>
                  </a:lnTo>
                  <a:lnTo>
                    <a:pt x="1354074" y="789266"/>
                  </a:lnTo>
                  <a:lnTo>
                    <a:pt x="1354074" y="157886"/>
                  </a:lnTo>
                  <a:lnTo>
                    <a:pt x="1346024" y="107982"/>
                  </a:lnTo>
                  <a:lnTo>
                    <a:pt x="1323611" y="64640"/>
                  </a:lnTo>
                  <a:lnTo>
                    <a:pt x="1289433" y="30462"/>
                  </a:lnTo>
                  <a:lnTo>
                    <a:pt x="1246091" y="8049"/>
                  </a:lnTo>
                  <a:lnTo>
                    <a:pt x="1196187" y="0"/>
                  </a:lnTo>
                  <a:close/>
                </a:path>
              </a:pathLst>
            </a:custGeom>
            <a:solidFill>
              <a:srgbClr val="539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143875" y="5320671"/>
              <a:ext cx="1354455" cy="947419"/>
            </a:xfrm>
            <a:custGeom>
              <a:avLst/>
              <a:gdLst/>
              <a:ahLst/>
              <a:cxnLst/>
              <a:rect l="l" t="t" r="r" b="b"/>
              <a:pathLst>
                <a:path w="1354454" h="947420" extrusionOk="0">
                  <a:moveTo>
                    <a:pt x="0" y="157886"/>
                  </a:moveTo>
                  <a:lnTo>
                    <a:pt x="8049" y="107982"/>
                  </a:lnTo>
                  <a:lnTo>
                    <a:pt x="30462" y="64640"/>
                  </a:lnTo>
                  <a:lnTo>
                    <a:pt x="64640" y="30462"/>
                  </a:lnTo>
                  <a:lnTo>
                    <a:pt x="107982" y="8049"/>
                  </a:lnTo>
                  <a:lnTo>
                    <a:pt x="157886" y="0"/>
                  </a:lnTo>
                  <a:lnTo>
                    <a:pt x="1196187" y="0"/>
                  </a:lnTo>
                  <a:lnTo>
                    <a:pt x="1246091" y="8049"/>
                  </a:lnTo>
                  <a:lnTo>
                    <a:pt x="1289433" y="30462"/>
                  </a:lnTo>
                  <a:lnTo>
                    <a:pt x="1323611" y="64640"/>
                  </a:lnTo>
                  <a:lnTo>
                    <a:pt x="1346024" y="107982"/>
                  </a:lnTo>
                  <a:lnTo>
                    <a:pt x="1354074" y="157886"/>
                  </a:lnTo>
                  <a:lnTo>
                    <a:pt x="1354074" y="789266"/>
                  </a:lnTo>
                  <a:lnTo>
                    <a:pt x="1346024" y="839172"/>
                  </a:lnTo>
                  <a:lnTo>
                    <a:pt x="1323611" y="882517"/>
                  </a:lnTo>
                  <a:lnTo>
                    <a:pt x="1289433" y="916698"/>
                  </a:lnTo>
                  <a:lnTo>
                    <a:pt x="1246091" y="939115"/>
                  </a:lnTo>
                  <a:lnTo>
                    <a:pt x="1196187" y="947166"/>
                  </a:lnTo>
                  <a:lnTo>
                    <a:pt x="157886" y="947166"/>
                  </a:lnTo>
                  <a:lnTo>
                    <a:pt x="107982" y="939115"/>
                  </a:lnTo>
                  <a:lnTo>
                    <a:pt x="64640" y="916698"/>
                  </a:lnTo>
                  <a:lnTo>
                    <a:pt x="30462" y="882517"/>
                  </a:lnTo>
                  <a:lnTo>
                    <a:pt x="8049" y="839172"/>
                  </a:lnTo>
                  <a:lnTo>
                    <a:pt x="0" y="789266"/>
                  </a:lnTo>
                  <a:lnTo>
                    <a:pt x="0" y="157886"/>
                  </a:lnTo>
                  <a:close/>
                </a:path>
              </a:pathLst>
            </a:custGeom>
            <a:noFill/>
            <a:ln w="19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2" name="Google Shape;152;p3"/>
          <p:cNvSpPr txBox="1"/>
          <p:nvPr/>
        </p:nvSpPr>
        <p:spPr>
          <a:xfrm>
            <a:off x="8265623" y="5532041"/>
            <a:ext cx="1110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spAutoFit/>
          </a:bodyPr>
          <a:lstStyle/>
          <a:p>
            <a:pPr marL="190500" marR="5080" lvl="0" indent="-178435" algn="l" rtl="0">
              <a:lnSpc>
                <a:spcPct val="10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Dissertation  Defense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547475" y="5217700"/>
            <a:ext cx="60279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Lora"/>
                <a:ea typeface="Lora"/>
                <a:cs typeface="Lora"/>
                <a:sym typeface="Lora"/>
              </a:rPr>
              <a:t>Time limit to complete doctoral degree:</a:t>
            </a:r>
            <a:endParaRPr sz="1600" b="1"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Char char="➢"/>
            </a:pPr>
            <a:r>
              <a:rPr lang="en-US" sz="1600">
                <a:latin typeface="Lora"/>
                <a:ea typeface="Lora"/>
                <a:cs typeface="Lora"/>
                <a:sym typeface="Lora"/>
              </a:rPr>
              <a:t>10 years for students who started with a Bachelor’s degree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marL="457200" marR="508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Char char="➢"/>
            </a:pPr>
            <a:r>
              <a:rPr lang="en-US" sz="1600">
                <a:latin typeface="Lora"/>
                <a:ea typeface="Lora"/>
                <a:cs typeface="Lora"/>
                <a:sym typeface="Lora"/>
              </a:rPr>
              <a:t>7 years for students who started with a Master’s degree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3715975" y="320550"/>
            <a:ext cx="2754300" cy="80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36825" rIns="0" bIns="0" anchor="t" anchorCtr="0">
            <a:noAutofit/>
          </a:bodyPr>
          <a:lstStyle/>
          <a:p>
            <a:pPr marL="127000" marR="5715" lvl="0" indent="-11430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-US" sz="1400">
                <a:latin typeface="Lora"/>
                <a:ea typeface="Lora"/>
                <a:cs typeface="Lora"/>
                <a:sym typeface="Lora"/>
              </a:rPr>
              <a:t>It is n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ever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 too early to start  thinking about and planning for  your dissertation!</a:t>
            </a:r>
            <a:endParaRPr sz="1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7116255" y="2866753"/>
            <a:ext cx="4540200" cy="14043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23475" rIns="0" bIns="0" anchor="t" anchorCtr="0">
            <a:spAutoFit/>
          </a:bodyPr>
          <a:lstStyle/>
          <a:p>
            <a:pPr marL="1270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-US" sz="1400">
                <a:latin typeface="Lora"/>
                <a:ea typeface="Lora"/>
                <a:cs typeface="Lora"/>
                <a:sym typeface="Lora"/>
              </a:rPr>
              <a:t>Select your Dissertation Chair</a:t>
            </a:r>
            <a:endParaRPr sz="1400">
              <a:latin typeface="Lora"/>
              <a:ea typeface="Lora"/>
              <a:cs typeface="Lora"/>
              <a:sym typeface="Lora"/>
            </a:endParaRPr>
          </a:p>
          <a:p>
            <a:pPr marL="127000" marR="160655" lvl="0" indent="-114300" algn="l" rtl="0">
              <a:lnSpc>
                <a:spcPct val="107857"/>
              </a:lnSpc>
              <a:spcBef>
                <a:spcPts val="275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-US" sz="1400">
                <a:latin typeface="Lora"/>
                <a:ea typeface="Lora"/>
                <a:cs typeface="Lora"/>
                <a:sym typeface="Lora"/>
              </a:rPr>
              <a:t>Coordinate with Chair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to determine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the faculty in your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Committee</a:t>
            </a:r>
            <a:endParaRPr sz="1400">
              <a:latin typeface="Lora"/>
              <a:ea typeface="Lora"/>
              <a:cs typeface="Lora"/>
              <a:sym typeface="Lora"/>
            </a:endParaRPr>
          </a:p>
          <a:p>
            <a:pPr marL="127000" marR="0" lvl="0" indent="-11430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B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(and </a:t>
            </a: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C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for external committe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e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members outside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of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MSU)</a:t>
            </a:r>
            <a:endParaRPr sz="1400">
              <a:latin typeface="Lora"/>
              <a:ea typeface="Lora"/>
              <a:cs typeface="Lora"/>
              <a:sym typeface="Lora"/>
            </a:endParaRPr>
          </a:p>
          <a:p>
            <a:pPr marL="127000" marR="0" lvl="0" indent="-11430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G</a:t>
            </a:r>
            <a:r>
              <a:rPr lang="en-US" b="1"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registe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r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for Dissertation Advisement</a:t>
            </a:r>
            <a:endParaRPr sz="1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8285050" y="4613450"/>
            <a:ext cx="2302200" cy="227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>
                <a:latin typeface="Lora"/>
                <a:ea typeface="Lora"/>
                <a:cs typeface="Lora"/>
                <a:sym typeface="Lora"/>
              </a:rPr>
              <a:t>Once completed: </a:t>
            </a: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D</a:t>
            </a:r>
            <a:endParaRPr sz="14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9574525" y="5303150"/>
            <a:ext cx="2466900" cy="9825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0" marR="5080" lvl="0" indent="-11430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E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– Approval of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Defense Date</a:t>
            </a:r>
            <a:endParaRPr sz="1400">
              <a:latin typeface="Lora"/>
              <a:ea typeface="Lora"/>
              <a:cs typeface="Lora"/>
              <a:sym typeface="Lora"/>
            </a:endParaRPr>
          </a:p>
          <a:p>
            <a:pPr marL="127000" marR="332740" lvl="0" indent="-114300" algn="l" rtl="0">
              <a:lnSpc>
                <a:spcPct val="107857"/>
              </a:lnSpc>
              <a:spcBef>
                <a:spcPts val="254"/>
              </a:spcBef>
              <a:spcAft>
                <a:spcPts val="0"/>
              </a:spcAft>
              <a:buSzPts val="1400"/>
              <a:buFont typeface="Trebuchet MS"/>
              <a:buChar char="•"/>
            </a:pPr>
            <a:r>
              <a:rPr lang="en-US" sz="1400" b="1">
                <a:latin typeface="Lora"/>
                <a:ea typeface="Lora"/>
                <a:cs typeface="Lora"/>
                <a:sym typeface="Lora"/>
              </a:rPr>
              <a:t>Form </a:t>
            </a:r>
            <a:r>
              <a:rPr lang="en-US" b="1">
                <a:latin typeface="Lora"/>
                <a:ea typeface="Lora"/>
                <a:cs typeface="Lora"/>
                <a:sym typeface="Lora"/>
              </a:rPr>
              <a:t>F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400">
                <a:latin typeface="Lora"/>
                <a:ea typeface="Lora"/>
                <a:cs typeface="Lora"/>
                <a:sym typeface="Lora"/>
              </a:rPr>
              <a:t>- Report of  Defense</a:t>
            </a:r>
            <a:endParaRPr sz="1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380675" y="3307625"/>
            <a:ext cx="4395000" cy="1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Lora"/>
                <a:ea typeface="Lora"/>
                <a:cs typeface="Lora"/>
                <a:sym typeface="Lora"/>
              </a:rPr>
              <a:t>The Life Cycle</a:t>
            </a:r>
            <a:endParaRPr sz="4000" b="1">
              <a:latin typeface="Lora"/>
              <a:ea typeface="Lora"/>
              <a:cs typeface="Lora"/>
              <a:sym typeface="Lor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Lora"/>
                <a:ea typeface="Lora"/>
                <a:cs typeface="Lora"/>
                <a:sym typeface="Lora"/>
              </a:rPr>
              <a:t>of a PhD Student</a:t>
            </a:r>
            <a:endParaRPr sz="4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7742400" y="341250"/>
            <a:ext cx="40482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NOTE: PhD in Environmental Science &amp; Management students: Submit Forms B+C </a:t>
            </a:r>
            <a:r>
              <a:rPr lang="en-US" sz="1050" b="1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before</a:t>
            </a:r>
            <a:r>
              <a:rPr lang="en-US" sz="105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the Qualifying Experience Examinations, </a:t>
            </a:r>
            <a:r>
              <a:rPr lang="en-US" sz="1050" b="1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then</a:t>
            </a:r>
            <a:r>
              <a:rPr lang="en-US" sz="105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Form A. </a:t>
            </a:r>
            <a:endParaRPr sz="105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d65723417_0_83"/>
          <p:cNvSpPr txBox="1"/>
          <p:nvPr/>
        </p:nvSpPr>
        <p:spPr>
          <a:xfrm>
            <a:off x="894750" y="367150"/>
            <a:ext cx="10065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Lora"/>
                <a:ea typeface="Lora"/>
                <a:cs typeface="Lora"/>
                <a:sym typeface="Lora"/>
              </a:rPr>
              <a:t>Order of Doctoral Forms</a:t>
            </a:r>
            <a:endParaRPr sz="40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5" name="Google Shape;165;gdd65723417_0_83"/>
          <p:cNvSpPr txBox="1"/>
          <p:nvPr/>
        </p:nvSpPr>
        <p:spPr>
          <a:xfrm>
            <a:off x="435750" y="1161350"/>
            <a:ext cx="11320500" cy="4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ora"/>
              <a:buAutoNum type="arabicPeriod"/>
            </a:pPr>
            <a:r>
              <a:rPr lang="en-US" sz="2400" b="1">
                <a:latin typeface="Lora"/>
                <a:ea typeface="Lora"/>
                <a:cs typeface="Lora"/>
                <a:sym typeface="Lora"/>
              </a:rPr>
              <a:t>Form A -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Admission to Doctoral Candidacy (</a:t>
            </a:r>
            <a:r>
              <a:rPr lang="en-US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Note: Students in the PhD in Environmental Science &amp; Management program: </a:t>
            </a: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Submit Forms B+C </a:t>
            </a:r>
            <a:r>
              <a:rPr lang="en-US" sz="2100" b="1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before</a:t>
            </a: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the Qualifying Experience Examinations, </a:t>
            </a:r>
            <a:r>
              <a:rPr lang="en-US" sz="2100" b="1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then</a:t>
            </a:r>
            <a:r>
              <a:rPr lang="en-US" sz="21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Form A)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ora"/>
              <a:buAutoNum type="arabicPeriod"/>
            </a:pPr>
            <a:r>
              <a:rPr lang="en-US" sz="2400" b="1">
                <a:latin typeface="Lora"/>
                <a:ea typeface="Lora"/>
                <a:cs typeface="Lora"/>
                <a:sym typeface="Lora"/>
              </a:rPr>
              <a:t>Form B and Form C -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Approval of Dissertation Committee and Outside Members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ora"/>
              <a:buAutoNum type="arabicPeriod"/>
            </a:pPr>
            <a:r>
              <a:rPr lang="en-US" sz="2400" b="1">
                <a:latin typeface="Lora"/>
                <a:ea typeface="Lora"/>
                <a:cs typeface="Lora"/>
                <a:sym typeface="Lora"/>
              </a:rPr>
              <a:t>Form G -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Dissertation Advisement/Dissertation Extension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ora"/>
              <a:buAutoNum type="arabicPeriod"/>
            </a:pPr>
            <a:r>
              <a:rPr lang="en-US" sz="2400" b="1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Form D</a:t>
            </a:r>
            <a:r>
              <a:rPr lang="en-US" sz="2400" b="1">
                <a:latin typeface="Lora"/>
                <a:ea typeface="Lora"/>
                <a:cs typeface="Lora"/>
                <a:sym typeface="Lora"/>
              </a:rPr>
              <a:t> -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Dissertation Proposal Approval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Lora"/>
              <a:buAutoNum type="arabicPeriod"/>
            </a:pPr>
            <a:r>
              <a:rPr lang="en-US" sz="2400" b="1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Form E</a:t>
            </a:r>
            <a:r>
              <a:rPr lang="en-US" sz="2400" b="1">
                <a:latin typeface="Lora"/>
                <a:ea typeface="Lora"/>
                <a:cs typeface="Lora"/>
                <a:sym typeface="Lora"/>
              </a:rPr>
              <a:t> -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Dissertation Defense Date Approval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ra"/>
              <a:buChar char="○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Send a draft of your dissertation with your signature page for formatting approval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Lora"/>
              <a:buAutoNum type="arabicPeriod"/>
            </a:pPr>
            <a:r>
              <a:rPr lang="en-US" sz="2400" b="1">
                <a:highlight>
                  <a:srgbClr val="FFFF00"/>
                </a:highlight>
                <a:latin typeface="Lora"/>
                <a:ea typeface="Lora"/>
                <a:cs typeface="Lora"/>
                <a:sym typeface="Lora"/>
              </a:rPr>
              <a:t>Form F</a:t>
            </a:r>
            <a:r>
              <a:rPr lang="en-US" sz="2400" b="1">
                <a:latin typeface="Lora"/>
                <a:ea typeface="Lora"/>
                <a:cs typeface="Lora"/>
                <a:sym typeface="Lora"/>
              </a:rPr>
              <a:t> - </a:t>
            </a:r>
            <a:r>
              <a:rPr lang="en-US" sz="2200">
                <a:latin typeface="Lora"/>
                <a:ea typeface="Lora"/>
                <a:cs typeface="Lora"/>
                <a:sym typeface="Lora"/>
              </a:rPr>
              <a:t>Report of Dissertation Defense</a:t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2764</Words>
  <Application>Microsoft Office PowerPoint</Application>
  <PresentationFormat>Widescreen</PresentationFormat>
  <Paragraphs>489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Georgia</vt:lpstr>
      <vt:lpstr>Lora Medium</vt:lpstr>
      <vt:lpstr>Lora</vt:lpstr>
      <vt:lpstr>Trebuchet MS</vt:lpstr>
      <vt:lpstr>Arial</vt:lpstr>
      <vt:lpstr>Simple Light</vt:lpstr>
      <vt:lpstr>Dissertation Webinar: The Final Stretch</vt:lpstr>
      <vt:lpstr>Contacts at The Graduate School</vt:lpstr>
      <vt:lpstr>Contacts at The Graduate School</vt:lpstr>
      <vt:lpstr>“You Can Book Me!”  To schedule an appointment with Jenny, visit: https://writingwithjenny.youcanbook.me/ </vt:lpstr>
      <vt:lpstr>How to Schedule Appointments with Jenny</vt:lpstr>
      <vt:lpstr>How to Schedule Appointments with Jenny</vt:lpstr>
      <vt:lpstr>How to Schedule Appointments with Jenny</vt:lpstr>
      <vt:lpstr>Enrollment  and  Coursework</vt:lpstr>
      <vt:lpstr>PowerPoint Presentation</vt:lpstr>
      <vt:lpstr>Enrollment  and  Coursework</vt:lpstr>
      <vt:lpstr>PowerPoint Presentation</vt:lpstr>
      <vt:lpstr>PowerPoint Presentation</vt:lpstr>
      <vt:lpstr>PowerPoint Presentation</vt:lpstr>
      <vt:lpstr>Dissertation Defense and Submission Deadlines: Academic Year 2021-2022</vt:lpstr>
      <vt:lpstr>Dissertation Defense and Submission Deadlines: Academic Year 2021-2022</vt:lpstr>
      <vt:lpstr>Dissertation Defense and Submission Deadlines: Academic Year 2022-2023</vt:lpstr>
      <vt:lpstr>Are You Ready to Defend?</vt:lpstr>
      <vt:lpstr>Before the Defense</vt:lpstr>
      <vt:lpstr>PowerPoint Presentation</vt:lpstr>
      <vt:lpstr>Signature Page Update: Fillable Documents</vt:lpstr>
      <vt:lpstr>Before the Defense</vt:lpstr>
      <vt:lpstr>Preparing for the Defense</vt:lpstr>
      <vt:lpstr>During the Defense</vt:lpstr>
      <vt:lpstr>After the Defense</vt:lpstr>
      <vt:lpstr>PowerPoint Presentation</vt:lpstr>
      <vt:lpstr>After the Defense</vt:lpstr>
      <vt:lpstr>PowerPoint Presentation</vt:lpstr>
      <vt:lpstr>The Final Submission</vt:lpstr>
      <vt:lpstr>The Final Steps</vt:lpstr>
      <vt:lpstr>PowerPoint Presentation</vt:lpstr>
      <vt:lpstr>PowerPoint Presentation</vt:lpstr>
      <vt:lpstr>Formatting Your Dissertation</vt:lpstr>
      <vt:lpstr>Potential Life-Saving Formatting Tips!</vt:lpstr>
      <vt:lpstr>Sample Dissertation Templates</vt:lpstr>
      <vt:lpstr>IMPORTANT: Doctoral Students Web Page</vt:lpstr>
      <vt:lpstr>IMPORTANT: Doctoral Students Web Page</vt:lpstr>
      <vt:lpstr>Digital Commons: Example Dissertations</vt:lpstr>
      <vt:lpstr>Helpful Links for Doctoral Students from TGS</vt:lpstr>
      <vt:lpstr>APA 7th Edition Resources</vt:lpstr>
      <vt:lpstr>CWE Appointments</vt:lpstr>
      <vt:lpstr>CWE Writing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Dissertation Webinar: The Final Stretch</dc:title>
  <dc:creator>Nelly Carolina Lejter</dc:creator>
  <cp:lastModifiedBy>Jennifer Haber</cp:lastModifiedBy>
  <cp:revision>1</cp:revision>
  <dcterms:created xsi:type="dcterms:W3CDTF">2021-05-25T21:34:51Z</dcterms:created>
  <dcterms:modified xsi:type="dcterms:W3CDTF">2022-02-17T16:01:34Z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2020-09-21T00:00:00Z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2021-05-25T00:00:00Z</vt:filetime>
  </property>
</Properties>
</file>