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2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65" r:id="rId13"/>
    <p:sldId id="266" r:id="rId14"/>
    <p:sldId id="267" r:id="rId15"/>
    <p:sldId id="273" r:id="rId16"/>
    <p:sldId id="268" r:id="rId17"/>
    <p:sldId id="269" r:id="rId18"/>
    <p:sldId id="274" r:id="rId19"/>
    <p:sldId id="270" r:id="rId20"/>
    <p:sldId id="271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348CDAF-BB7F-4603-9774-B418AD97952B}">
  <a:tblStyle styleId="{8348CDAF-BB7F-4603-9774-B418AD9795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9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Orden, Alison" userId="cfa101d0-9c3a-46ae-a52e-50299042f5db" providerId="ADAL" clId="{588CCD54-4899-455D-B136-9ABDF53CFB4B}"/>
    <pc:docChg chg="addSld modSld">
      <pc:chgData name="VanOrden, Alison" userId="cfa101d0-9c3a-46ae-a52e-50299042f5db" providerId="ADAL" clId="{588CCD54-4899-455D-B136-9ABDF53CFB4B}" dt="2023-10-04T19:05:35.005" v="15" actId="1076"/>
      <pc:docMkLst>
        <pc:docMk/>
      </pc:docMkLst>
      <pc:sldChg chg="modNotes">
        <pc:chgData name="VanOrden, Alison" userId="cfa101d0-9c3a-46ae-a52e-50299042f5db" providerId="ADAL" clId="{588CCD54-4899-455D-B136-9ABDF53CFB4B}" dt="2023-10-04T19:04:36.488" v="7"/>
        <pc:sldMkLst>
          <pc:docMk/>
          <pc:sldMk cId="0" sldId="267"/>
        </pc:sldMkLst>
      </pc:sldChg>
      <pc:sldChg chg="addSp modSp new mod">
        <pc:chgData name="VanOrden, Alison" userId="cfa101d0-9c3a-46ae-a52e-50299042f5db" providerId="ADAL" clId="{588CCD54-4899-455D-B136-9ABDF53CFB4B}" dt="2023-10-04T19:03:02.935" v="6" actId="1076"/>
        <pc:sldMkLst>
          <pc:docMk/>
          <pc:sldMk cId="3217863719" sldId="272"/>
        </pc:sldMkLst>
        <pc:picChg chg="add mod">
          <ac:chgData name="VanOrden, Alison" userId="cfa101d0-9c3a-46ae-a52e-50299042f5db" providerId="ADAL" clId="{588CCD54-4899-455D-B136-9ABDF53CFB4B}" dt="2023-10-04T19:02:33.050" v="3" actId="1076"/>
          <ac:picMkLst>
            <pc:docMk/>
            <pc:sldMk cId="3217863719" sldId="272"/>
            <ac:picMk id="3" creationId="{56E492D6-4BF6-795E-9751-543186173B0F}"/>
          </ac:picMkLst>
        </pc:picChg>
        <pc:picChg chg="add mod">
          <ac:chgData name="VanOrden, Alison" userId="cfa101d0-9c3a-46ae-a52e-50299042f5db" providerId="ADAL" clId="{588CCD54-4899-455D-B136-9ABDF53CFB4B}" dt="2023-10-04T19:03:02.935" v="6" actId="1076"/>
          <ac:picMkLst>
            <pc:docMk/>
            <pc:sldMk cId="3217863719" sldId="272"/>
            <ac:picMk id="5" creationId="{ACEBD664-5073-50A3-C3F6-CA01B1BAC8E6}"/>
          </ac:picMkLst>
        </pc:picChg>
      </pc:sldChg>
      <pc:sldChg chg="addSp modSp new mod">
        <pc:chgData name="VanOrden, Alison" userId="cfa101d0-9c3a-46ae-a52e-50299042f5db" providerId="ADAL" clId="{588CCD54-4899-455D-B136-9ABDF53CFB4B}" dt="2023-10-04T19:05:01.990" v="11" actId="1076"/>
        <pc:sldMkLst>
          <pc:docMk/>
          <pc:sldMk cId="2615595784" sldId="273"/>
        </pc:sldMkLst>
        <pc:picChg chg="add mod">
          <ac:chgData name="VanOrden, Alison" userId="cfa101d0-9c3a-46ae-a52e-50299042f5db" providerId="ADAL" clId="{588CCD54-4899-455D-B136-9ABDF53CFB4B}" dt="2023-10-04T19:05:01.990" v="11" actId="1076"/>
          <ac:picMkLst>
            <pc:docMk/>
            <pc:sldMk cId="2615595784" sldId="273"/>
            <ac:picMk id="3" creationId="{7F98D555-FAD4-9A1C-EE2B-D172025216DC}"/>
          </ac:picMkLst>
        </pc:picChg>
      </pc:sldChg>
      <pc:sldChg chg="addSp modSp new mod">
        <pc:chgData name="VanOrden, Alison" userId="cfa101d0-9c3a-46ae-a52e-50299042f5db" providerId="ADAL" clId="{588CCD54-4899-455D-B136-9ABDF53CFB4B}" dt="2023-10-04T19:05:35.005" v="15" actId="1076"/>
        <pc:sldMkLst>
          <pc:docMk/>
          <pc:sldMk cId="1330286311" sldId="274"/>
        </pc:sldMkLst>
        <pc:picChg chg="add mod">
          <ac:chgData name="VanOrden, Alison" userId="cfa101d0-9c3a-46ae-a52e-50299042f5db" providerId="ADAL" clId="{588CCD54-4899-455D-B136-9ABDF53CFB4B}" dt="2023-10-04T19:05:35.005" v="15" actId="1076"/>
          <ac:picMkLst>
            <pc:docMk/>
            <pc:sldMk cId="1330286311" sldId="274"/>
            <ac:picMk id="3" creationId="{DA218D52-C8D2-4DED-4F23-92A092008B5A}"/>
          </ac:picMkLst>
        </pc:picChg>
      </pc:sldChg>
    </pc:docChg>
  </pc:docChgLst>
  <pc:docChgLst>
    <pc:chgData name="VanOrden, Alison" userId="cfa101d0-9c3a-46ae-a52e-50299042f5db" providerId="ADAL" clId="{47B6E9EF-1EEA-4352-8628-FBDF42C2B34E}"/>
    <pc:docChg chg="undo custSel addSld delSld modSld sldOrd">
      <pc:chgData name="VanOrden, Alison" userId="cfa101d0-9c3a-46ae-a52e-50299042f5db" providerId="ADAL" clId="{47B6E9EF-1EEA-4352-8628-FBDF42C2B34E}" dt="2023-11-15T19:30:46.959" v="1640" actId="20577"/>
      <pc:docMkLst>
        <pc:docMk/>
      </pc:docMkLst>
      <pc:sldChg chg="modSp mod">
        <pc:chgData name="VanOrden, Alison" userId="cfa101d0-9c3a-46ae-a52e-50299042f5db" providerId="ADAL" clId="{47B6E9EF-1EEA-4352-8628-FBDF42C2B34E}" dt="2023-11-15T19:30:46.959" v="1640" actId="20577"/>
        <pc:sldMkLst>
          <pc:docMk/>
          <pc:sldMk cId="0" sldId="270"/>
        </pc:sldMkLst>
        <pc:spChg chg="mod">
          <ac:chgData name="VanOrden, Alison" userId="cfa101d0-9c3a-46ae-a52e-50299042f5db" providerId="ADAL" clId="{47B6E9EF-1EEA-4352-8628-FBDF42C2B34E}" dt="2023-11-15T19:30:46.959" v="1640" actId="20577"/>
          <ac:spMkLst>
            <pc:docMk/>
            <pc:sldMk cId="0" sldId="270"/>
            <ac:spMk id="143" creationId="{00000000-0000-0000-0000-000000000000}"/>
          </ac:spMkLst>
        </pc:spChg>
      </pc:sldChg>
      <pc:sldChg chg="addSp delSp modSp new mod ord">
        <pc:chgData name="VanOrden, Alison" userId="cfa101d0-9c3a-46ae-a52e-50299042f5db" providerId="ADAL" clId="{47B6E9EF-1EEA-4352-8628-FBDF42C2B34E}" dt="2023-11-15T19:30:17.685" v="1601"/>
        <pc:sldMkLst>
          <pc:docMk/>
          <pc:sldMk cId="332907416" sldId="275"/>
        </pc:sldMkLst>
        <pc:spChg chg="mod">
          <ac:chgData name="VanOrden, Alison" userId="cfa101d0-9c3a-46ae-a52e-50299042f5db" providerId="ADAL" clId="{47B6E9EF-1EEA-4352-8628-FBDF42C2B34E}" dt="2023-11-15T19:18:36.484" v="183" actId="20577"/>
          <ac:spMkLst>
            <pc:docMk/>
            <pc:sldMk cId="332907416" sldId="275"/>
            <ac:spMk id="2" creationId="{566384AB-864D-23C6-48BC-E4EF8556AB79}"/>
          </ac:spMkLst>
        </pc:spChg>
        <pc:spChg chg="del mod">
          <ac:chgData name="VanOrden, Alison" userId="cfa101d0-9c3a-46ae-a52e-50299042f5db" providerId="ADAL" clId="{47B6E9EF-1EEA-4352-8628-FBDF42C2B34E}" dt="2023-11-15T19:19:21.503" v="187" actId="478"/>
          <ac:spMkLst>
            <pc:docMk/>
            <pc:sldMk cId="332907416" sldId="275"/>
            <ac:spMk id="3" creationId="{276BB6CC-FE8E-54DC-66FE-D3C97F1976F0}"/>
          </ac:spMkLst>
        </pc:spChg>
        <pc:spChg chg="mod">
          <ac:chgData name="VanOrden, Alison" userId="cfa101d0-9c3a-46ae-a52e-50299042f5db" providerId="ADAL" clId="{47B6E9EF-1EEA-4352-8628-FBDF42C2B34E}" dt="2023-11-15T19:29:54.030" v="1599" actId="20577"/>
          <ac:spMkLst>
            <pc:docMk/>
            <pc:sldMk cId="332907416" sldId="275"/>
            <ac:spMk id="4" creationId="{9AD0FEEB-BBE8-909B-46CF-3723279A4A5C}"/>
          </ac:spMkLst>
        </pc:spChg>
        <pc:spChg chg="add mod">
          <ac:chgData name="VanOrden, Alison" userId="cfa101d0-9c3a-46ae-a52e-50299042f5db" providerId="ADAL" clId="{47B6E9EF-1EEA-4352-8628-FBDF42C2B34E}" dt="2023-11-15T19:20:34.812" v="251" actId="1076"/>
          <ac:spMkLst>
            <pc:docMk/>
            <pc:sldMk cId="332907416" sldId="275"/>
            <ac:spMk id="7" creationId="{F47DF1D7-26DB-1E91-693B-A1925A3F8A49}"/>
          </ac:spMkLst>
        </pc:spChg>
        <pc:picChg chg="add mod">
          <ac:chgData name="VanOrden, Alison" userId="cfa101d0-9c3a-46ae-a52e-50299042f5db" providerId="ADAL" clId="{47B6E9EF-1EEA-4352-8628-FBDF42C2B34E}" dt="2023-11-15T19:20:14.753" v="206" actId="1076"/>
          <ac:picMkLst>
            <pc:docMk/>
            <pc:sldMk cId="332907416" sldId="275"/>
            <ac:picMk id="6" creationId="{A32F7622-332A-DAC5-4686-56B670D1398F}"/>
          </ac:picMkLst>
        </pc:picChg>
      </pc:sldChg>
      <pc:sldChg chg="modSp new del mod ord">
        <pc:chgData name="VanOrden, Alison" userId="cfa101d0-9c3a-46ae-a52e-50299042f5db" providerId="ADAL" clId="{47B6E9EF-1EEA-4352-8628-FBDF42C2B34E}" dt="2023-11-15T19:18:24.263" v="148" actId="47"/>
        <pc:sldMkLst>
          <pc:docMk/>
          <pc:sldMk cId="4226965282" sldId="275"/>
        </pc:sldMkLst>
        <pc:spChg chg="mod">
          <ac:chgData name="VanOrden, Alison" userId="cfa101d0-9c3a-46ae-a52e-50299042f5db" providerId="ADAL" clId="{47B6E9EF-1EEA-4352-8628-FBDF42C2B34E}" dt="2023-11-15T19:18:19.862" v="147" actId="20577"/>
          <ac:spMkLst>
            <pc:docMk/>
            <pc:sldMk cId="4226965282" sldId="275"/>
            <ac:spMk id="2" creationId="{34238BB8-5E05-93BB-28B8-4925CBE815B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537bc77c15_0_6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537bc77c15_0_6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537bc77c15_0_6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537bc77c15_0_6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537bc77c15_0_6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537bc77c15_0_6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537bc77c15_0_6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537bc77c15_0_6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537bc77c15_0_6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537bc77c15_0_6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537bc77c15_0_6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537bc77c15_0_6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537bc77c15_0_6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537bc77c15_0_6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537bc77c15_0_5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537bc77c15_0_5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2537bc77c15_0_5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2537bc77c15_0_5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537bc77c15_0_5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537bc77c15_0_5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537bc77c15_0_5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537bc77c15_0_5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537bc77c15_0_5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537bc77c15_0_5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537bc77c15_0_6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537bc77c15_0_6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537bc77c15_0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537bc77c15_0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537bc77c15_0_6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537bc77c15_0_6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57200" y="563760"/>
            <a:ext cx="8229600" cy="300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3" name="Google Shape;13;p2"/>
          <p:cNvCxnSpPr/>
          <p:nvPr/>
        </p:nvCxnSpPr>
        <p:spPr>
          <a:xfrm>
            <a:off x="457200" y="411480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Google Shape;14;p2"/>
          <p:cNvCxnSpPr/>
          <p:nvPr/>
        </p:nvCxnSpPr>
        <p:spPr>
          <a:xfrm>
            <a:off x="457200" y="3633383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cxnSp>
        <p:nvCxnSpPr>
          <p:cNvPr id="19" name="Google Shape;19;p3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cxnSp>
        <p:nvCxnSpPr>
          <p:cNvPr id="25" name="Google Shape;25;p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cxnSp>
        <p:nvCxnSpPr>
          <p:cNvPr id="29" name="Google Shape;29;p5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cxnSp>
        <p:nvCxnSpPr>
          <p:cNvPr id="33" name="Google Shape;33;p6"/>
          <p:cNvCxnSpPr/>
          <p:nvPr/>
        </p:nvCxnSpPr>
        <p:spPr>
          <a:xfrm>
            <a:off x="457200" y="4317761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7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8" name="Google Shape;8;p1"/>
          <p:cNvCxnSpPr/>
          <p:nvPr/>
        </p:nvCxnSpPr>
        <p:spPr>
          <a:xfrm>
            <a:off x="457200" y="502326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</a:defRPr>
            </a:lvl1pPr>
            <a:lvl2pPr lvl="1" algn="r">
              <a:buNone/>
              <a:defRPr sz="1300">
                <a:solidFill>
                  <a:schemeClr val="dk1"/>
                </a:solidFill>
              </a:defRPr>
            </a:lvl2pPr>
            <a:lvl3pPr lvl="2" algn="r">
              <a:buNone/>
              <a:defRPr sz="1300">
                <a:solidFill>
                  <a:schemeClr val="dk1"/>
                </a:solidFill>
              </a:defRPr>
            </a:lvl3pPr>
            <a:lvl4pPr lvl="3" algn="r">
              <a:buNone/>
              <a:defRPr sz="1300">
                <a:solidFill>
                  <a:schemeClr val="dk1"/>
                </a:solidFill>
              </a:defRPr>
            </a:lvl4pPr>
            <a:lvl5pPr lvl="4" algn="r">
              <a:buNone/>
              <a:defRPr sz="1300">
                <a:solidFill>
                  <a:schemeClr val="dk1"/>
                </a:solidFill>
              </a:defRPr>
            </a:lvl5pPr>
            <a:lvl6pPr lvl="5" algn="r">
              <a:buNone/>
              <a:defRPr sz="1300">
                <a:solidFill>
                  <a:schemeClr val="dk1"/>
                </a:solidFill>
              </a:defRPr>
            </a:lvl6pPr>
            <a:lvl7pPr lvl="6" algn="r">
              <a:buNone/>
              <a:defRPr sz="1300">
                <a:solidFill>
                  <a:schemeClr val="dk1"/>
                </a:solidFill>
              </a:defRPr>
            </a:lvl7pPr>
            <a:lvl8pPr lvl="7" algn="r">
              <a:buNone/>
              <a:defRPr sz="1300">
                <a:solidFill>
                  <a:schemeClr val="dk1"/>
                </a:solidFill>
              </a:defRPr>
            </a:lvl8pPr>
            <a:lvl9pPr lvl="8" algn="r">
              <a:buNone/>
              <a:defRPr sz="1300">
                <a:solidFill>
                  <a:schemeClr val="dk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hesisinquiry@montclair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montclair.edu/graduate-students/wp-content/uploads/sites/256/2022/10/Approval-for-Writing-a-Masters-Thesis-Form-1.13.22-UPDATED.pdf?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clair.edu/center-for-writing-excellence/digitaldashboard/resources-for-writers/citing-sources/#MLA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ontclair.mywconline.com/" TargetMode="External"/><Relationship Id="rId5" Type="http://schemas.openxmlformats.org/officeDocument/2006/relationships/hyperlink" Target="https://tgsatmsu-alison.youcanbook.me" TargetMode="External"/><Relationship Id="rId4" Type="http://schemas.openxmlformats.org/officeDocument/2006/relationships/hyperlink" Target="https://www.montclair.edu/calenda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clair.edu/graduate/wp-content/uploads/sites/58/2022/06/Fillable-Thesis-Extension-Form.pdf?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thesisinquiry@montclair.ed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clair.edu/graduate/wp-content/uploads/sites/58/2018/10/Electronic-Thesis-Dissertation-Release-Form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thesisinquiry@montclair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hesisinquiry@montclair.edu" TargetMode="External"/><Relationship Id="rId2" Type="http://schemas.openxmlformats.org/officeDocument/2006/relationships/slide" Target="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montclair.edu/graduate-students/forms/" TargetMode="External"/><Relationship Id="rId7" Type="http://schemas.openxmlformats.org/officeDocument/2006/relationships/hyperlink" Target="https://www.montclair.edu/graduate-students/wp-content/uploads/sites/256/2022/10/Electronic-Thesis-Dissertation-Release-Form-1.pdf?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ontclair.edu/graduate-students/wp-content/uploads/sites/256/2022/10/Fillable-Thesis-Extension-Form.pdf?" TargetMode="External"/><Relationship Id="rId5" Type="http://schemas.openxmlformats.org/officeDocument/2006/relationships/hyperlink" Target="https://www.montclair.edu/graduate-students/wp-content/uploads/sites/256/2022/10/Request-for-Approval-of-an-External-Thesis-Committee-Member-1.pdf?" TargetMode="External"/><Relationship Id="rId4" Type="http://schemas.openxmlformats.org/officeDocument/2006/relationships/hyperlink" Target="https://www.montclair.edu/graduate-students/wp-content/uploads/sites/256/2022/10/Approval-for-Writing-a-Masters-Thesis-Form-1.13.22-UPDATED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clair.edu/graduate-students/about/program-coordinator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tclair.edu/graduate/wp-content/uploads/sites/58/2021/05/Request-for-Approval-of-an-External-Thesis-Committee-Member-1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ontclair.co1.qualtrics.com/jfe/form/SV_3CwRXFYudT3WJ6K" TargetMode="External"/><Relationship Id="rId7" Type="http://schemas.openxmlformats.org/officeDocument/2006/relationships/hyperlink" Target="mailto:reviewboard@montclair.ed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montclair.edu/institutional-review-board/cayuse-irb/" TargetMode="External"/><Relationship Id="rId5" Type="http://schemas.openxmlformats.org/officeDocument/2006/relationships/hyperlink" Target="https://www.montclair.edu/institutional-review-board/cayuse-irb/cayuse-irb-training/" TargetMode="External"/><Relationship Id="rId4" Type="http://schemas.openxmlformats.org/officeDocument/2006/relationships/hyperlink" Target="https://msuidp.montclair.edu/idp/Authn/UserPasswor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ctrTitle"/>
          </p:nvPr>
        </p:nvSpPr>
        <p:spPr>
          <a:xfrm>
            <a:off x="457200" y="563760"/>
            <a:ext cx="8229600" cy="300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300"/>
              <a:t>Completing a Master’s Thesis at Montclair State University</a:t>
            </a:r>
            <a:endParaRPr sz="5300"/>
          </a:p>
        </p:txBody>
      </p:sp>
      <p:sp>
        <p:nvSpPr>
          <p:cNvPr id="43" name="Google Shape;43;p8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Prepared by Alison VanOrden at The Graduate School</a:t>
            </a:r>
            <a:endParaRPr sz="2600"/>
          </a:p>
        </p:txBody>
      </p:sp>
      <p:pic>
        <p:nvPicPr>
          <p:cNvPr id="44" name="Google Shape;4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Step 5: Registering for the Thesis Course (698)</a:t>
            </a:r>
            <a:endParaRPr sz="2800"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To register, submit the following to </a:t>
            </a:r>
            <a:r>
              <a:rPr lang="en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thesisinquiry@montclair.edu</a:t>
            </a:r>
            <a:r>
              <a:rPr lang="en" sz="2000">
                <a:solidFill>
                  <a:srgbClr val="0000FF"/>
                </a:solidFill>
              </a:rPr>
              <a:t> </a:t>
            </a:r>
            <a:endParaRPr sz="2000">
              <a:solidFill>
                <a:srgbClr val="0000FF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○"/>
            </a:pPr>
            <a:r>
              <a:rPr lang="en" sz="20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Approval for Writing a Master’s Thesis </a:t>
            </a:r>
            <a:endParaRPr sz="2000">
              <a:solidFill>
                <a:srgbClr val="0000FF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Thesis proposal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 Graduate School will approve, sign &amp; send the form to the Office of the Registrar who will enroll you in your thesis course</a:t>
            </a:r>
            <a:endParaRPr sz="20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 i="1"/>
              <a:t>*Please note that you do not use NEST to register for Thesis (698) or Thesis Extension (699) Courses</a:t>
            </a:r>
            <a:endParaRPr sz="1400" b="1" i="1"/>
          </a:p>
        </p:txBody>
      </p:sp>
      <p:pic>
        <p:nvPicPr>
          <p:cNvPr id="102" name="Google Shape;102;p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6E492D6-4BF6-795E-9751-543186173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64" y="330720"/>
            <a:ext cx="3475756" cy="44820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CEBD664-5073-50A3-C3F6-CA01B1BAC8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082" y="330720"/>
            <a:ext cx="3687580" cy="399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863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Step 6: Research &amp; Write Your Thesis</a:t>
            </a:r>
            <a:endParaRPr sz="3400"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Your thesis committee will specify a particular </a:t>
            </a:r>
            <a:r>
              <a:rPr lang="en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citation style</a:t>
            </a:r>
            <a:r>
              <a:rPr lang="en" sz="2000">
                <a:solidFill>
                  <a:srgbClr val="0000FF"/>
                </a:solidFill>
              </a:rPr>
              <a:t> </a:t>
            </a:r>
            <a:r>
              <a:rPr lang="en" sz="2000"/>
              <a:t>manual for you to utilize</a:t>
            </a:r>
            <a:endParaRPr sz="2000">
              <a:solidFill>
                <a:srgbClr val="0000FF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Maintain duplicates of all research materials and drafts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Budget your time accordingly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Keep the </a:t>
            </a:r>
            <a:r>
              <a:rPr lang="en" sz="20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University Calendar</a:t>
            </a:r>
            <a:r>
              <a:rPr lang="en" sz="2000"/>
              <a:t> in mind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Thesis Writing Support: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Book thesis-specific writing consultations with Alison from The Graduate School </a:t>
            </a:r>
            <a:r>
              <a:rPr lang="en" sz="2000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sz="2000">
              <a:solidFill>
                <a:srgbClr val="0000FF"/>
              </a:solidFill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○"/>
            </a:pPr>
            <a:r>
              <a:rPr lang="en" sz="2000"/>
              <a:t>Book an appointment with the Center for Writing Excellence </a:t>
            </a:r>
            <a:r>
              <a:rPr lang="en" sz="2000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sz="2000">
              <a:solidFill>
                <a:srgbClr val="0000FF"/>
              </a:solidFill>
            </a:endParaRPr>
          </a:p>
        </p:txBody>
      </p:sp>
      <p:pic>
        <p:nvPicPr>
          <p:cNvPr id="109" name="Google Shape;109;p1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6 Continued: Thesis Formatting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700"/>
              <a:t>The Graduate School requires the following format in this order:</a:t>
            </a:r>
            <a:endParaRPr sz="1700"/>
          </a:p>
          <a:p>
            <a:pPr marL="457200" lvl="0" indent="-336550" algn="l" rtl="0">
              <a:spcBef>
                <a:spcPts val="60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b="1"/>
              <a:t>Abstract</a:t>
            </a:r>
            <a:endParaRPr sz="1700" b="1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b="1"/>
              <a:t>Thesis Signature Page</a:t>
            </a:r>
            <a:endParaRPr sz="1700" b="1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b="1"/>
              <a:t>Title Page</a:t>
            </a:r>
            <a:endParaRPr sz="1700" b="1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Copyright Page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Acknowledgements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b="1"/>
              <a:t>Table of Contents</a:t>
            </a:r>
            <a:endParaRPr sz="1700" b="1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List of Figures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List of Illustrations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b="1"/>
              <a:t>Thesis Text</a:t>
            </a:r>
            <a:endParaRPr sz="1700" b="1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 b="1"/>
              <a:t>References/Works Cited/Bibliography</a:t>
            </a:r>
            <a:endParaRPr sz="1700" b="1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Appendices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lang="en" sz="1700"/>
              <a:t>Supplemental Figures and Illustrations</a:t>
            </a:r>
            <a:endParaRPr sz="1700"/>
          </a:p>
        </p:txBody>
      </p:sp>
      <p:pic>
        <p:nvPicPr>
          <p:cNvPr id="116" name="Google Shape;116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Step 7: Register for Thesis Extension</a:t>
            </a:r>
            <a:endParaRPr sz="3300"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Students who do not finish their Master’s Thesis in the semester they registered for the course </a:t>
            </a:r>
            <a:r>
              <a:rPr lang="en" sz="2000" b="1" dirty="0"/>
              <a:t>must register for the Master’s Thesis Extension Course (699) for each subsequent semester</a:t>
            </a:r>
            <a:r>
              <a:rPr lang="en" sz="2000" dirty="0"/>
              <a:t> until Master’s Thesis is completed and approved by The Graduate School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To register:</a:t>
            </a:r>
            <a:endParaRPr sz="20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dirty="0"/>
              <a:t>Fill out </a:t>
            </a:r>
            <a:r>
              <a:rPr lang="en" sz="2000" dirty="0">
                <a:hlinkClick r:id="rId3"/>
              </a:rPr>
              <a:t>Thesis Extension Application</a:t>
            </a:r>
            <a:r>
              <a:rPr lang="en" sz="2000" dirty="0"/>
              <a:t> before each semester</a:t>
            </a:r>
            <a:endParaRPr sz="20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dirty="0"/>
              <a:t>Send the fully completed form to: </a:t>
            </a:r>
            <a:r>
              <a:rPr lang="en" sz="2000" u="sng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thesisinquiry@montclair.edu</a:t>
            </a:r>
            <a:r>
              <a:rPr lang="en" sz="2000" dirty="0"/>
              <a:t> </a:t>
            </a:r>
            <a:endParaRPr sz="2000" dirty="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400" b="1" i="1" dirty="0"/>
              <a:t>*Please note: you do NOT use NEST to register for Thesis Extension (699) Course. The Office of the Registrar will register you for this course. </a:t>
            </a:r>
            <a:endParaRPr sz="1400" b="1" i="1" dirty="0"/>
          </a:p>
        </p:txBody>
      </p:sp>
      <p:pic>
        <p:nvPicPr>
          <p:cNvPr id="123" name="Google Shape;123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98D555-FAD4-9A1C-EE2B-D17202521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281" y="306308"/>
            <a:ext cx="3449438" cy="453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95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8: Oral Defense</a:t>
            </a:r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Program Dependent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Date will be determined by thesis sponsor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Should be at least </a:t>
            </a:r>
            <a:r>
              <a:rPr lang="en" sz="1800" b="1"/>
              <a:t>6 weeks prior</a:t>
            </a:r>
            <a:r>
              <a:rPr lang="en" sz="1800"/>
              <a:t> to graduation date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Format depends on graduate program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Thesis sponsor normally leads the examination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10-20 minutes long typically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At the end, thesis committee along with thesis sponsor give one of three outcomes: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Approved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Approved with modifications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Not approved</a:t>
            </a:r>
            <a:endParaRPr sz="180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" sz="1800"/>
              <a:t>If this happens, thesis committee will recommend further action</a:t>
            </a:r>
            <a:endParaRPr sz="1800"/>
          </a:p>
        </p:txBody>
      </p:sp>
      <p:pic>
        <p:nvPicPr>
          <p:cNvPr id="130" name="Google Shape;130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9: Submitting Your Final Thesis</a:t>
            </a:r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Submissions are managed through the Master Your Thesis Canvas Course</a:t>
            </a: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Students submit the following: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Final Thesis (PDF)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○"/>
            </a:pPr>
            <a:r>
              <a:rPr lang="en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ETD Form</a:t>
            </a:r>
            <a:endParaRPr sz="2000">
              <a:solidFill>
                <a:srgbClr val="0000FF"/>
              </a:solidFill>
            </a:endParaRPr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7" name="Google Shape;137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94201" y="1879977"/>
            <a:ext cx="4884200" cy="178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218D52-C8D2-4DED-4F23-92A092008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722" y="323225"/>
            <a:ext cx="3440555" cy="449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286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ctrTitle"/>
          </p:nvPr>
        </p:nvSpPr>
        <p:spPr>
          <a:xfrm>
            <a:off x="457200" y="563760"/>
            <a:ext cx="8229600" cy="300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Questions???</a:t>
            </a:r>
            <a:br>
              <a:rPr lang="en" dirty="0"/>
            </a:br>
            <a:r>
              <a:rPr lang="en" sz="2000" dirty="0"/>
              <a:t>Email: </a:t>
            </a:r>
            <a:r>
              <a:rPr lang="en" sz="2000" dirty="0">
                <a:hlinkClick r:id="rId3"/>
              </a:rPr>
              <a:t>thesisinquiry@montclair.edu</a:t>
            </a:r>
            <a:br>
              <a:rPr lang="en" sz="2000" dirty="0"/>
            </a:br>
            <a:endParaRPr sz="2000" dirty="0"/>
          </a:p>
        </p:txBody>
      </p:sp>
      <p:pic>
        <p:nvPicPr>
          <p:cNvPr id="144" name="Google Shape;144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384AB-864D-23C6-48BC-E4EF8556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Graduate School Thesis Contact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0FEEB-BBE8-909B-46CF-3723279A4A5C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2690734" y="1200150"/>
            <a:ext cx="5996040" cy="37257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Master’s Student in the Clinical Psychology Program (Forensic Concentration) and the Business Analytics Program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Services to Thesis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Primary point of contact for all thesis questions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Support with registration and final submission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Office hours: in-person and virtual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Thesis Reviews &amp; Revisions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Can provide writing assistance with sentence structure, syntax, grammar, and other general writing queries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Reviews formatting and thesis components to ensure compliance with </a:t>
            </a:r>
            <a:r>
              <a:rPr lang="en-US" sz="1200" dirty="0">
                <a:hlinkClick r:id="rId2" action="ppaction://hlinksldjump"/>
              </a:rPr>
              <a:t>The Graduate School’s guidelines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Contact Info</a:t>
            </a:r>
            <a:endParaRPr lang="en-US" sz="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Email: </a:t>
            </a:r>
            <a:r>
              <a:rPr lang="en-US" sz="1200" dirty="0">
                <a:hlinkClick r:id="rId3"/>
              </a:rPr>
              <a:t>thesisinquiry@montclair.edu</a:t>
            </a:r>
            <a:endParaRPr lang="en-US" sz="1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32F7622-332A-DAC5-4686-56B670D139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61" y="1285875"/>
            <a:ext cx="2571750" cy="2571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47DF1D7-26DB-1E91-693B-A1925A3F8A49}"/>
              </a:ext>
            </a:extLst>
          </p:cNvPr>
          <p:cNvSpPr txBox="1"/>
          <p:nvPr/>
        </p:nvSpPr>
        <p:spPr>
          <a:xfrm>
            <a:off x="149034" y="3912433"/>
            <a:ext cx="2393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Alison VanOrden</a:t>
            </a:r>
          </a:p>
          <a:p>
            <a:pPr algn="ctr"/>
            <a:r>
              <a:rPr lang="en-US" dirty="0"/>
              <a:t>Thesis Process Coordinator</a:t>
            </a:r>
          </a:p>
        </p:txBody>
      </p:sp>
    </p:spTree>
    <p:extLst>
      <p:ext uri="{BB962C8B-B14F-4D97-AF65-F5344CB8AC3E}">
        <p14:creationId xmlns:p14="http://schemas.microsoft.com/office/powerpoint/2010/main" val="3329074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Graduate School Forms</a:t>
            </a:r>
            <a:endParaRPr dirty="0">
              <a:solidFill>
                <a:srgbClr val="0000FF"/>
              </a:solidFill>
            </a:endParaRPr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" sz="2000" u="sng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Approval for Writing a Master’s Thesis (698 Registration)</a:t>
            </a:r>
            <a:endParaRPr sz="2000" dirty="0">
              <a:solidFill>
                <a:srgbClr val="0000FF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" sz="2000" u="sng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Approval for External Committee Member</a:t>
            </a:r>
            <a:endParaRPr sz="2000" dirty="0">
              <a:solidFill>
                <a:srgbClr val="0000FF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" sz="2000" u="sng" dirty="0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Thesis Extension Form (699 Registration)</a:t>
            </a:r>
            <a:endParaRPr sz="2000" dirty="0">
              <a:solidFill>
                <a:srgbClr val="0000FF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" sz="2000" u="sng" dirty="0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ETD Form</a:t>
            </a:r>
            <a:endParaRPr sz="2000" dirty="0">
              <a:solidFill>
                <a:srgbClr val="0000FF"/>
              </a:solidFill>
            </a:endParaRPr>
          </a:p>
        </p:txBody>
      </p:sp>
      <p:pic>
        <p:nvPicPr>
          <p:cNvPr id="151" name="Google Shape;151;p2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Overview of the Thesis Process</a:t>
            </a:r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Identify Thesis Topic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Select Sponsor &amp; Committee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Thesis Outline and Approval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IRB Approval*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Register for Thesis Course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Research and Write Thesis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Register for Thesis Extension*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Oral Examination*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Submit Final Thesis</a:t>
            </a:r>
            <a:endParaRPr sz="200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600" i="1"/>
              <a:t>* Indicates a step which may be optional for students depending on their thesis and specific program requirements. </a:t>
            </a:r>
            <a:endParaRPr sz="1600" i="1"/>
          </a:p>
        </p:txBody>
      </p:sp>
      <p:pic>
        <p:nvPicPr>
          <p:cNvPr id="51" name="Google Shape;5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Deadlines</a:t>
            </a:r>
            <a:endParaRPr/>
          </a:p>
        </p:txBody>
      </p:sp>
      <p:graphicFrame>
        <p:nvGraphicFramePr>
          <p:cNvPr id="57" name="Google Shape;57;p10"/>
          <p:cNvGraphicFramePr/>
          <p:nvPr/>
        </p:nvGraphicFramePr>
        <p:xfrm>
          <a:off x="952500" y="1809750"/>
          <a:ext cx="7239000" cy="1676280"/>
        </p:xfrm>
        <a:graphic>
          <a:graphicData uri="http://schemas.openxmlformats.org/drawingml/2006/table">
            <a:tbl>
              <a:tblPr>
                <a:noFill/>
                <a:tableStyleId>{8348CDAF-BB7F-4603-9774-B418AD97952B}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rgbClr val="A72A1E"/>
                          </a:solidFill>
                        </a:rPr>
                        <a:t>Action</a:t>
                      </a:r>
                      <a:endParaRPr sz="2000" b="1">
                        <a:solidFill>
                          <a:srgbClr val="A72A1E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="1">
                          <a:solidFill>
                            <a:srgbClr val="A72A1E"/>
                          </a:solidFill>
                        </a:rPr>
                        <a:t>Deadline</a:t>
                      </a:r>
                      <a:endParaRPr sz="2000" b="1">
                        <a:solidFill>
                          <a:srgbClr val="A72A1E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Register for Thesis (698) Course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Semester of Intended Graduation or Earlier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Oral Defense (Optional)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 Weeks Before Graduation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Final Thesis Submission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3 Weeks Before Graduation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8" name="Google Shape;5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Identify a Thesis Topic</a:t>
            </a:r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You should begin considering a thesis topic </a:t>
            </a:r>
            <a:r>
              <a:rPr lang="en" sz="2000" b="1"/>
              <a:t>as soon as possible</a:t>
            </a:r>
            <a:r>
              <a:rPr lang="en" sz="2000"/>
              <a:t> to ensure timely completion of your degree. </a:t>
            </a: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Some things to consider when selecting a topic:</a:t>
            </a:r>
            <a:endParaRPr sz="200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Prior and supporting research/literature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Faculty member with expertise or interest in this topic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❏"/>
            </a:pPr>
            <a:r>
              <a:rPr lang="en" sz="2000"/>
              <a:t>Relevance for your degree and future aspirations</a:t>
            </a:r>
            <a:endParaRPr sz="2000"/>
          </a:p>
        </p:txBody>
      </p:sp>
      <p:pic>
        <p:nvPicPr>
          <p:cNvPr id="65" name="Google Shape;6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/>
              <a:t>Step 2: Selecting Your Sponsor &amp; Committee</a:t>
            </a:r>
            <a:endParaRPr sz="2900"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Selecting a thesis sponsor is extremely important.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Things to consider when selecting a sponsor: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Availability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Relevant expertise and experience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Rapport and work style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Reach out to </a:t>
            </a:r>
            <a:r>
              <a:rPr lang="en" sz="20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Graduate Program Coordinator</a:t>
            </a:r>
            <a:r>
              <a:rPr lang="en" sz="2000"/>
              <a:t> (GPC) if you need assistance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Committee will consist of your Sponsor + 2-3 additional faculty members</a:t>
            </a:r>
            <a:endParaRPr sz="2000"/>
          </a:p>
        </p:txBody>
      </p:sp>
      <p:pic>
        <p:nvPicPr>
          <p:cNvPr id="72" name="Google Shape;7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Thesis Sponsor &amp; Committee Member Requirements</a:t>
            </a:r>
            <a:endParaRPr sz="2500"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/>
              <a:t>Sponsor</a:t>
            </a:r>
            <a:endParaRPr sz="2000" b="1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Full-time tenured or tenure-track faculty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Holding graduate faculty status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Within your department</a:t>
            </a:r>
            <a:endParaRPr sz="2000"/>
          </a:p>
          <a:p>
            <a:pPr marL="45720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b="1"/>
              <a:t>Committee Members</a:t>
            </a:r>
            <a:endParaRPr sz="2000" b="1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Need approval from GPC and The Graduate School if they do not meet above criteria</a:t>
            </a:r>
            <a:endParaRPr sz="2000"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900" b="1"/>
              <a:t>External Faculty</a:t>
            </a:r>
            <a:endParaRPr sz="1900" b="1"/>
          </a:p>
          <a:p>
            <a:pPr marL="457200" lvl="0" indent="-349250" algn="l" rtl="0">
              <a:spcBef>
                <a:spcPts val="60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1 External Faculty member allowed on Committee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Requires GPC approval, Department Chair approval &amp; The Graduate School approval</a:t>
            </a:r>
            <a:endParaRPr sz="19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/>
              <a:t>Must fill out the </a:t>
            </a:r>
            <a:r>
              <a:rPr lang="en" sz="19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Approval of an External Thesis Committee Member</a:t>
            </a:r>
            <a:r>
              <a:rPr lang="en" sz="1900"/>
              <a:t> form and send it to </a:t>
            </a:r>
            <a:r>
              <a:rPr lang="en" sz="1900" u="sng">
                <a:solidFill>
                  <a:srgbClr val="0000FF"/>
                </a:solidFill>
              </a:rPr>
              <a:t>thesisinquiry@montclair.edu </a:t>
            </a:r>
            <a:r>
              <a:rPr lang="en" sz="1900"/>
              <a:t>along with a copy of the faculty’s CV</a:t>
            </a:r>
            <a:endParaRPr sz="1900"/>
          </a:p>
        </p:txBody>
      </p:sp>
      <p:pic>
        <p:nvPicPr>
          <p:cNvPr id="80" name="Google Shape;8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Step 3: Approval of your Thesis Topic</a:t>
            </a:r>
            <a:endParaRPr sz="3200"/>
          </a:p>
        </p:txBody>
      </p:sp>
      <p:sp>
        <p:nvSpPr>
          <p:cNvPr id="86" name="Google Shape;86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Once your committee is selected, outline your thesis with your sponsor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Include: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Clear statement of research issue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Extended literature review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Proposed research design/methodology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An annotated bibliography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Submit outline to thesis committee for approval</a:t>
            </a:r>
            <a:endParaRPr sz="1600" b="1" i="1"/>
          </a:p>
          <a:p>
            <a:pPr marL="9144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</p:txBody>
      </p:sp>
      <p:pic>
        <p:nvPicPr>
          <p:cNvPr id="87" name="Google Shape;8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Step 4: Institutional Review Board Approval</a:t>
            </a:r>
            <a:endParaRPr sz="3000"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Not all thesis topics require IRB approval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Consult with sponsor about IRB approval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If IRB approval is needed, allow </a:t>
            </a:r>
            <a:r>
              <a:rPr lang="en" sz="2000" b="1"/>
              <a:t>3-6 weeks</a:t>
            </a:r>
            <a:r>
              <a:rPr lang="en" sz="2000"/>
              <a:t> for processing</a:t>
            </a:r>
            <a:endParaRPr sz="2000"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b="1"/>
              <a:t>IRB Approval Process</a:t>
            </a:r>
            <a:endParaRPr sz="1800" b="1"/>
          </a:p>
          <a:p>
            <a:pPr marL="914400" lvl="1" indent="-342900" algn="l" rtl="0"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1800"/>
              <a:buChar char="○"/>
            </a:pPr>
            <a:r>
              <a:rPr lang="en" sz="1800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Request a Cayuse IRB Account</a:t>
            </a:r>
            <a:endParaRPr sz="1800">
              <a:solidFill>
                <a:srgbClr val="0000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Submissions done through </a:t>
            </a:r>
            <a:r>
              <a:rPr lang="en" sz="1800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Shibboleth</a:t>
            </a:r>
            <a:endParaRPr sz="1800">
              <a:solidFill>
                <a:srgbClr val="0000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IRB Training workshops can be found</a:t>
            </a:r>
            <a:r>
              <a:rPr lang="en" sz="1800">
                <a:solidFill>
                  <a:srgbClr val="0000FF"/>
                </a:solidFill>
              </a:rPr>
              <a:t> </a:t>
            </a:r>
            <a:r>
              <a:rPr lang="en" sz="1800" u="sng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IRB Contact Information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○"/>
            </a:pPr>
            <a:r>
              <a:rPr lang="en" sz="1800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IRB Website</a:t>
            </a:r>
            <a:endParaRPr sz="1800">
              <a:solidFill>
                <a:srgbClr val="0000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○"/>
            </a:pPr>
            <a:r>
              <a:rPr lang="en" sz="1800" u="sng">
                <a:solidFill>
                  <a:srgbClr val="0000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reviewboard@montclair.edu</a:t>
            </a:r>
            <a:endParaRPr sz="1800">
              <a:solidFill>
                <a:srgbClr val="0000FF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973-655-7583</a:t>
            </a:r>
            <a:endParaRPr sz="1800"/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3344726" cy="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940</Words>
  <Application>Microsoft Office PowerPoint</Application>
  <PresentationFormat>On-screen Show (16:9)</PresentationFormat>
  <Paragraphs>143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Swiss</vt:lpstr>
      <vt:lpstr>Completing a Master’s Thesis at Montclair State University</vt:lpstr>
      <vt:lpstr>The Graduate School Thesis Contact</vt:lpstr>
      <vt:lpstr>An Overview of the Thesis Process</vt:lpstr>
      <vt:lpstr>Important Deadlines</vt:lpstr>
      <vt:lpstr>Step 1: Identify a Thesis Topic</vt:lpstr>
      <vt:lpstr>Step 2: Selecting Your Sponsor &amp; Committee</vt:lpstr>
      <vt:lpstr>Thesis Sponsor &amp; Committee Member Requirements</vt:lpstr>
      <vt:lpstr>Step 3: Approval of your Thesis Topic</vt:lpstr>
      <vt:lpstr>Step 4: Institutional Review Board Approval</vt:lpstr>
      <vt:lpstr>Step 5: Registering for the Thesis Course (698)</vt:lpstr>
      <vt:lpstr>PowerPoint Presentation</vt:lpstr>
      <vt:lpstr>Step 6: Research &amp; Write Your Thesis</vt:lpstr>
      <vt:lpstr>Step 6 Continued: Thesis Formatting</vt:lpstr>
      <vt:lpstr>Step 7: Register for Thesis Extension</vt:lpstr>
      <vt:lpstr>PowerPoint Presentation</vt:lpstr>
      <vt:lpstr>Step 8: Oral Defense</vt:lpstr>
      <vt:lpstr>Step 9: Submitting Your Final Thesis</vt:lpstr>
      <vt:lpstr>PowerPoint Presentation</vt:lpstr>
      <vt:lpstr>Questions??? Email: thesisinquiry@montclair.edu </vt:lpstr>
      <vt:lpstr>The Graduate School Forms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a Master’s Thesis at Montclair State University</dc:title>
  <dc:creator>VanOrden, Alison</dc:creator>
  <cp:lastModifiedBy>VanOrden, Alison</cp:lastModifiedBy>
  <cp:revision>1</cp:revision>
  <dcterms:modified xsi:type="dcterms:W3CDTF">2023-11-15T19:30:51Z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81acc0d-dcc4-4dc9-a2c5-be70b05a2fe6_Enabled">
    <vt:lpwstr>true</vt:lpwstr>
  </property>
  <property fmtid="{D5CDD505-2E9C-101B-9397-08002B2CF9AE}" pid="3" name="MSIP_Label_e81acc0d-dcc4-4dc9-a2c5-be70b05a2fe6_SetDate">
    <vt:lpwstr>2023-10-04T18:57:01Z</vt:lpwstr>
  </property>
  <property fmtid="{D5CDD505-2E9C-101B-9397-08002B2CF9AE}" pid="4" name="MSIP_Label_e81acc0d-dcc4-4dc9-a2c5-be70b05a2fe6_Method">
    <vt:lpwstr>Privileged</vt:lpwstr>
  </property>
  <property fmtid="{D5CDD505-2E9C-101B-9397-08002B2CF9AE}" pid="5" name="MSIP_Label_e81acc0d-dcc4-4dc9-a2c5-be70b05a2fe6_Name">
    <vt:lpwstr>e81acc0d-dcc4-4dc9-a2c5-be70b05a2fe6</vt:lpwstr>
  </property>
  <property fmtid="{D5CDD505-2E9C-101B-9397-08002B2CF9AE}" pid="6" name="MSIP_Label_e81acc0d-dcc4-4dc9-a2c5-be70b05a2fe6_SiteId">
    <vt:lpwstr>a00de4ec-48a8-43a6-be74-e31274e2060d</vt:lpwstr>
  </property>
  <property fmtid="{D5CDD505-2E9C-101B-9397-08002B2CF9AE}" pid="7" name="MSIP_Label_e81acc0d-dcc4-4dc9-a2c5-be70b05a2fe6_ActionId">
    <vt:lpwstr>ca61d874-37e3-4dcb-a6cf-6211a8ad5fcc</vt:lpwstr>
  </property>
  <property fmtid="{D5CDD505-2E9C-101B-9397-08002B2CF9AE}" pid="8" name="MSIP_Label_e81acc0d-dcc4-4dc9-a2c5-be70b05a2fe6_ContentBits">
    <vt:lpwstr>0</vt:lpwstr>
  </property>
  <property fmtid="{D5CDD505-2E9C-101B-9397-08002B2CF9AE}" pid="9" name="MerckAIPLabel">
    <vt:lpwstr>NotClassified</vt:lpwstr>
  </property>
  <property fmtid="{D5CDD505-2E9C-101B-9397-08002B2CF9AE}" pid="10" name="MerckAIPDataExchange">
    <vt:lpwstr>!MRKMIP@NotClassified</vt:lpwstr>
  </property>
  <property fmtid="{D5CDD505-2E9C-101B-9397-08002B2CF9AE}" pid="11" name="_AdHocReviewCycleID">
    <vt:i4>-468430234</vt:i4>
  </property>
  <property fmtid="{D5CDD505-2E9C-101B-9397-08002B2CF9AE}" pid="12" name="_NewReviewCycle">
    <vt:lpwstr/>
  </property>
  <property fmtid="{D5CDD505-2E9C-101B-9397-08002B2CF9AE}" pid="13" name="_EmailSubject">
    <vt:lpwstr/>
  </property>
  <property fmtid="{D5CDD505-2E9C-101B-9397-08002B2CF9AE}" pid="14" name="_AuthorEmail">
    <vt:lpwstr>alison.vanorden@merck.com</vt:lpwstr>
  </property>
  <property fmtid="{D5CDD505-2E9C-101B-9397-08002B2CF9AE}" pid="15" name="_AuthorEmailDisplayName">
    <vt:lpwstr>VanOrden, Alison</vt:lpwstr>
  </property>
</Properties>
</file>