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275" r:id="rId12"/>
    <p:sldId id="257" r:id="rId13"/>
    <p:sldId id="267" r:id="rId14"/>
    <p:sldId id="285" r:id="rId15"/>
    <p:sldId id="298" r:id="rId16"/>
    <p:sldId id="258" r:id="rId17"/>
    <p:sldId id="259" r:id="rId18"/>
    <p:sldId id="260" r:id="rId19"/>
    <p:sldId id="262" r:id="rId20"/>
    <p:sldId id="263" r:id="rId21"/>
    <p:sldId id="264" r:id="rId22"/>
    <p:sldId id="265" r:id="rId23"/>
    <p:sldId id="282" r:id="rId24"/>
    <p:sldId id="283" r:id="rId25"/>
    <p:sldId id="277" r:id="rId26"/>
    <p:sldId id="284" r:id="rId27"/>
    <p:sldId id="287" r:id="rId28"/>
    <p:sldId id="286" r:id="rId29"/>
    <p:sldId id="276" r:id="rId30"/>
    <p:sldId id="274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5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0969D6-EE1F-4708-8DD4-DB32C39EF5D2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978425-0369-476C-BE79-BC40FC13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7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6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082574ca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082574ca2_0_53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377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082574ca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082574ca2_0_58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31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082574ca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082574ca2_0_63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154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082574ca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082574ca2_0_68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738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AB0E62F-1909-4DD5-B02A-1CF1470FE791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5170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B0E62F-1909-4DD5-B02A-1CF1470FE791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AB0E62F-1909-4DD5-B02A-1CF1470FE791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70000" t="90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B0E62F-1909-4DD5-B02A-1CF1470FE791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said.ed.gov/" TargetMode="Externa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udentloans.gov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lmselec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inancialaid@montclair.edu" TargetMode="External"/><Relationship Id="rId3" Type="http://schemas.openxmlformats.org/officeDocument/2006/relationships/hyperlink" Target="http://www.montclair.edu/red-hawk-centra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Valeting@montclair.edu" TargetMode="External"/><Relationship Id="rId4" Type="http://schemas.openxmlformats.org/officeDocument/2006/relationships/hyperlink" Target="mailto:cuevasc@montclair.edu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/>
          <a:lstStyle/>
          <a:p>
            <a:r>
              <a:rPr lang="en-US" dirty="0" smtClean="0"/>
              <a:t>Financing your </a:t>
            </a:r>
            <a:br>
              <a:rPr lang="en-US" dirty="0" smtClean="0"/>
            </a:br>
            <a:r>
              <a:rPr lang="en-US" dirty="0" smtClean="0"/>
              <a:t>Graduate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49530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Assistantships, </a:t>
            </a:r>
          </a:p>
          <a:p>
            <a:r>
              <a:rPr lang="en-US" sz="2800" dirty="0" smtClean="0"/>
              <a:t>Financial Aid and EOF Graduate Grant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914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066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ook Antiqua" panose="02040602050305030304" pitchFamily="18" charset="0"/>
              </a:rPr>
              <a:t>Questions? </a:t>
            </a:r>
            <a:endParaRPr lang="en-US" sz="6000" dirty="0">
              <a:latin typeface="Book Antiqua" panose="02040602050305030304" pitchFamily="18" charset="0"/>
            </a:endParaRPr>
          </a:p>
        </p:txBody>
      </p:sp>
      <p:pic>
        <p:nvPicPr>
          <p:cNvPr id="6146" name="Picture 2" descr="https://encrypted-tbn3.gstatic.com/images?q=tbn:ANd9GcS4P0ZVKfStOcZ8ulkMlw_D5hjyoxH8m2xjtey5PtS1R7o_agqe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743325" cy="37433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458200" cy="1470025"/>
          </a:xfrm>
        </p:spPr>
        <p:txBody>
          <a:bodyPr/>
          <a:lstStyle/>
          <a:p>
            <a:pPr algn="ctr"/>
            <a:r>
              <a:rPr lang="en-US" dirty="0" smtClean="0"/>
              <a:t>The Financial Aid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976862"/>
          </a:xfrm>
        </p:spPr>
        <p:txBody>
          <a:bodyPr/>
          <a:lstStyle/>
          <a:p>
            <a:pPr algn="ctr"/>
            <a:r>
              <a:rPr lang="en-US" dirty="0" smtClean="0"/>
              <a:t>Understanding the Steps for a Smoother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2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781800" cy="10668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What </a:t>
            </a:r>
            <a:r>
              <a:rPr lang="en-US" u="sng" dirty="0" smtClean="0">
                <a:latin typeface="Book Antiqua" panose="02040602050305030304" pitchFamily="18" charset="0"/>
              </a:rPr>
              <a:t>is</a:t>
            </a:r>
            <a:r>
              <a:rPr lang="en-US" dirty="0" smtClean="0">
                <a:latin typeface="Book Antiqua" panose="02040602050305030304" pitchFamily="18" charset="0"/>
              </a:rPr>
              <a:t> Financial Aid?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2162"/>
            <a:ext cx="5248275" cy="3657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Financial Aid is an umbrella term that includes</a:t>
            </a:r>
          </a:p>
          <a:p>
            <a:pPr marL="109728" indent="0">
              <a:buNone/>
            </a:pPr>
            <a:endParaRPr lang="en-US" sz="10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Loans</a:t>
            </a:r>
          </a:p>
          <a:p>
            <a:pPr marL="411480" lvl="1" indent="0">
              <a:buNone/>
            </a:pPr>
            <a:endParaRPr lang="en-US" sz="12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Scholarship</a:t>
            </a:r>
          </a:p>
          <a:p>
            <a:pPr marL="411480" lvl="1" indent="0">
              <a:buNone/>
            </a:pPr>
            <a:endParaRPr lang="en-US" sz="12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Any funds that do not come from you personally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6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54" y="381000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Aid Eligibility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64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High School Diploma or Equivalent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Enrollment in an eligible program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U.S. citizen or eligible non-citizen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Valid Social Security Number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Sign certifying statements on the FAFSA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FAFSA filers must answer the drug question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Male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students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must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be registered with Selective Service 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Or must consent to registration while completing FAFSA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Steps to Receiving Aid: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855707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Apply for an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FSA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ID at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hlinkClick r:id="rId2"/>
              </a:rPr>
              <a:t>fsaid.ed.gov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1929"/>
            <a:ext cx="7467600" cy="345860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914400" y="1695629"/>
            <a:ext cx="381000" cy="6858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4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Step 2 - Complete the FAFSA</a:t>
            </a:r>
            <a:r>
              <a:rPr lang="en-US" dirty="0">
                <a:latin typeface="+mn-lt"/>
                <a:cs typeface="Arial" panose="020B0604020202020204" pitchFamily="34" charset="0"/>
              </a:rPr>
              <a:t/>
            </a:r>
            <a:br>
              <a:rPr lang="en-US" dirty="0">
                <a:latin typeface="+mn-lt"/>
                <a:cs typeface="Arial" panose="020B0604020202020204" pitchFamily="34" charset="0"/>
              </a:rPr>
            </a:br>
            <a:r>
              <a:rPr lang="en-US" dirty="0" smtClean="0">
                <a:latin typeface="+mn-lt"/>
                <a:cs typeface="Arial" panose="020B0604020202020204" pitchFamily="34" charset="0"/>
              </a:rPr>
              <a:t>		     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www.fafsa.gov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9423"/>
            <a:ext cx="9144000" cy="46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321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1970"/>
            <a:ext cx="5562600" cy="16002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Types of Aid: Loans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962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Federal Direct Loans </a:t>
            </a:r>
          </a:p>
          <a:p>
            <a:pPr fontAlgn="auto">
              <a:spcAft>
                <a:spcPts val="0"/>
              </a:spcAft>
              <a:defRPr/>
            </a:pPr>
            <a:endParaRPr lang="en-US" sz="10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0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Federal Graduate PLUS Loan </a:t>
            </a:r>
          </a:p>
          <a:p>
            <a:pPr lvl="2"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(Credit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c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heck required) </a:t>
            </a:r>
          </a:p>
          <a:p>
            <a:pPr marL="411480" lvl="1" indent="0">
              <a:buNone/>
              <a:defRPr/>
            </a:pPr>
            <a:endParaRPr lang="en-US" sz="10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411480" lvl="1" indent="0">
              <a:buNone/>
              <a:defRPr/>
            </a:pPr>
            <a:endParaRPr lang="en-US" sz="10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Alternative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Private Loans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lvl="2"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Credit check required)</a:t>
            </a:r>
          </a:p>
          <a:p>
            <a:pPr marL="0" indent="0">
              <a:buNone/>
            </a:pPr>
            <a:endParaRPr lang="en-US" dirty="0">
              <a:latin typeface="Segoe Print" panose="020006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9" b="91990" l="9794" r="96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51375"/>
            <a:ext cx="23653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2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3251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Federal Direct loans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–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no credit check</a:t>
            </a:r>
            <a:endParaRPr lang="en-US" sz="26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n the student’s name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R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epayment begins 6 months after student is no    	longer enrolled at least half-time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4.5 credits)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109728" indent="0"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This is an </a:t>
            </a:r>
            <a:r>
              <a:rPr lang="en-US" sz="2600" u="sng" dirty="0" smtClean="0">
                <a:solidFill>
                  <a:srgbClr val="800000"/>
                </a:solidFill>
                <a:latin typeface="Book Antiqua" panose="02040602050305030304" pitchFamily="18" charset="0"/>
              </a:rPr>
              <a:t>unsubsidized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loan: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Interest accrues while student is enrolled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Fixed rate of 6.08%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(1.059% origination fee)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lvl="1">
              <a:defRPr/>
            </a:pPr>
            <a:endParaRPr lang="en-US" sz="2000" b="1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411480" lvl="1" indent="0" algn="ctr">
              <a:buNone/>
              <a:defRPr/>
            </a:pPr>
            <a:r>
              <a:rPr lang="en-US" sz="2000" i="1" dirty="0" smtClean="0">
                <a:solidFill>
                  <a:srgbClr val="292934"/>
                </a:solidFill>
              </a:rPr>
              <a:t>Students </a:t>
            </a:r>
            <a:r>
              <a:rPr lang="en-US" sz="2000" i="1" dirty="0">
                <a:solidFill>
                  <a:srgbClr val="292934"/>
                </a:solidFill>
              </a:rPr>
              <a:t>must go to </a:t>
            </a:r>
            <a:r>
              <a:rPr lang="en-US" sz="2000" i="1" dirty="0">
                <a:solidFill>
                  <a:srgbClr val="292934"/>
                </a:solidFill>
                <a:hlinkClick r:id="rId2"/>
              </a:rPr>
              <a:t>www.studentloans.gov</a:t>
            </a:r>
            <a:r>
              <a:rPr lang="en-US" sz="2000" i="1" dirty="0">
                <a:solidFill>
                  <a:srgbClr val="292934"/>
                </a:solidFill>
              </a:rPr>
              <a:t> and sign their master promissory note and complete entrance counseling in order for loans to pay </a:t>
            </a:r>
            <a:r>
              <a:rPr lang="en-US" sz="2000" i="1" dirty="0" smtClean="0">
                <a:solidFill>
                  <a:srgbClr val="292934"/>
                </a:solidFill>
              </a:rPr>
              <a:t>against the bill</a:t>
            </a:r>
            <a:endParaRPr lang="en-US" sz="2000" b="1" dirty="0" smtClean="0">
              <a:latin typeface="Book Antiqua" panose="02040602050305030304" pitchFamily="18" charset="0"/>
            </a:endParaRPr>
          </a:p>
          <a:p>
            <a:pPr marL="411480" lvl="1" indent="0"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057400" y="1194179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Loans on award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609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Explanation of Loans</a:t>
            </a:r>
            <a:endParaRPr lang="fr-F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2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Content Placeholder 8"/>
          <p:cNvSpPr>
            <a:spLocks noGrp="1"/>
          </p:cNvSpPr>
          <p:nvPr>
            <p:ph idx="1"/>
          </p:nvPr>
        </p:nvSpPr>
        <p:spPr>
          <a:xfrm>
            <a:off x="838200" y="1828800"/>
            <a:ext cx="6553200" cy="4724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Federal Graduate </a:t>
            </a:r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PLUS loan</a:t>
            </a:r>
          </a:p>
          <a:p>
            <a:pPr marL="109728" indent="0">
              <a:buNone/>
            </a:pPr>
            <a:endParaRPr lang="en-US" sz="3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Based on credit check</a:t>
            </a:r>
          </a:p>
          <a:p>
            <a:r>
              <a:rPr lang="en-US" sz="23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E</a:t>
            </a:r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ndorser (co-signer) if necessary</a:t>
            </a:r>
          </a:p>
          <a:p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7.08% interest rate 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(4.236% origination fee)</a:t>
            </a:r>
          </a:p>
          <a:p>
            <a:endParaRPr lang="en-US" sz="105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109728" indent="0">
              <a:buNone/>
            </a:pPr>
            <a:endParaRPr lang="en-US" sz="12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109728" indent="0">
              <a:buNone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Repayment Options:</a:t>
            </a:r>
          </a:p>
          <a:p>
            <a:pPr marL="411480" lvl="1" indent="0">
              <a:buNone/>
            </a:pPr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1. Standard immediate repayment</a:t>
            </a:r>
          </a:p>
          <a:p>
            <a:pPr marL="411480" lvl="1" indent="0">
              <a:buNone/>
            </a:pPr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2. Interest only payments</a:t>
            </a:r>
          </a:p>
          <a:p>
            <a:pPr marL="411480" lvl="1" indent="0">
              <a:buNone/>
            </a:pPr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3. Full deferment </a:t>
            </a:r>
          </a:p>
          <a:p>
            <a:endParaRPr lang="en-US" sz="2400" dirty="0" smtClean="0">
              <a:latin typeface="Book Antiqua" panose="02040602050305030304" pitchFamily="18" charset="0"/>
            </a:endParaRP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Tx/>
              <a:buChar char="-"/>
            </a:pPr>
            <a:endParaRPr lang="en-US" dirty="0" smtClean="0"/>
          </a:p>
          <a:p>
            <a:pPr eaLnBrk="1" hangingPunct="1">
              <a:buFontTx/>
              <a:buChar char="-"/>
            </a:pPr>
            <a:endParaRPr lang="en-US" dirty="0" smtClean="0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362200" y="114300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Loans not on award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Explanation of Loans</a:t>
            </a:r>
            <a:endParaRPr lang="fr-F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7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72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Private loans 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provided through lenders such as banks or 	educational loan lenders</a:t>
            </a:r>
          </a:p>
          <a:p>
            <a:pPr marL="109728" indent="0" algn="ctr" fontAlgn="auto">
              <a:spcAft>
                <a:spcPts val="0"/>
              </a:spcAft>
              <a:buNone/>
              <a:defRPr/>
            </a:pPr>
            <a:endParaRPr lang="en-US" sz="2400" b="1" u="sng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Do a compare of several private loans: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109728" indent="0" algn="ctr" fontAlgn="auto">
              <a:spcAft>
                <a:spcPts val="0"/>
              </a:spcAft>
              <a:buNone/>
              <a:defRPr/>
            </a:pP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hlinkClick r:id="rId2"/>
              </a:rPr>
              <a:t>www.elmselect.com</a:t>
            </a:r>
            <a:endParaRPr lang="en-US" sz="2400" b="1" u="sng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109728" indent="0" algn="ctr" fontAlgn="auto">
              <a:spcAft>
                <a:spcPts val="0"/>
              </a:spcAft>
              <a:buNone/>
              <a:defRPr/>
            </a:pPr>
            <a:endParaRPr lang="en-US" sz="1600" b="1" u="sng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Review Interest Rates and Repayment Terms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Truth in Lending Act – requires a number of steps to be taken by the borrower and the lender before a loan can be disbursed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</a:t>
            </a: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rivate loans can take up a month or more to process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Explanation of </a:t>
            </a:r>
            <a:r>
              <a:rPr lang="en-US" dirty="0" smtClean="0">
                <a:latin typeface="Book Antiqua" panose="02040602050305030304" pitchFamily="18" charset="0"/>
              </a:rPr>
              <a:t>Loans</a:t>
            </a:r>
            <a:endParaRPr lang="fr-F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7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/>
          <a:lstStyle/>
          <a:p>
            <a:r>
              <a:rPr lang="en-US" dirty="0" smtClean="0"/>
              <a:t>The Assistantship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23484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Administered by</a:t>
            </a:r>
          </a:p>
          <a:p>
            <a:r>
              <a:rPr lang="en-US" dirty="0" smtClean="0"/>
              <a:t>The Graduate School at </a:t>
            </a:r>
          </a:p>
          <a:p>
            <a:r>
              <a:rPr lang="en-US" dirty="0" smtClean="0"/>
              <a:t>Montclair State University</a:t>
            </a:r>
          </a:p>
          <a:p>
            <a:endParaRPr lang="en-US" dirty="0"/>
          </a:p>
          <a:p>
            <a:r>
              <a:rPr lang="en-US" dirty="0" smtClean="0"/>
              <a:t>Caren Ferrante</a:t>
            </a:r>
          </a:p>
          <a:p>
            <a:r>
              <a:rPr lang="en-US" sz="1900" dirty="0" smtClean="0"/>
              <a:t>The Graduate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0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BE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5" name="Content Placeholder 8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Contact Graduate School regarding assistantships</a:t>
            </a:r>
          </a:p>
          <a:p>
            <a:pPr eaLnBrk="1" hangingPunct="1"/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5105400" cy="10668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Assistantships</a:t>
            </a:r>
            <a:endParaRPr lang="fr-FR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s://encrypted-tbn3.gstatic.com/images?q=tbn:ANd9GcS8XaRaiBJMEk9C2kzzHZ1DJ1GeVVbr3HAL_GZLkPuQN0o-3ri3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724400" cy="31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2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28603"/>
            <a:ext cx="72390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ook Antiqua" panose="02040602050305030304" pitchFamily="18" charset="0"/>
              </a:rPr>
              <a:t>Programs Eligible for Federal Aid</a:t>
            </a:r>
            <a:endParaRPr lang="en-US" sz="4000" dirty="0">
              <a:latin typeface="Book Antiqua" panose="02040602050305030304" pitchFamily="18" charset="0"/>
            </a:endParaRPr>
          </a:p>
        </p:txBody>
      </p:sp>
      <p:pic>
        <p:nvPicPr>
          <p:cNvPr id="3074" name="Picture 2" descr="http://www.valdosta.edu/administration/finance-admin/auxiliary-services/housing/images/miscellaneous-photos/eligibility-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72194"/>
            <a:ext cx="1905000" cy="18858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3048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All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Doctorial, Masters and CRI admits</a:t>
            </a:r>
          </a:p>
          <a:p>
            <a:endParaRPr lang="en-US" sz="12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Some programs are on a trimester schedule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Three terms in one academic year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(1/3, 1/3, 1/3)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Financial aid funding is split over the three terms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32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 numCol="1"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Advanced Counseling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Teaching Middle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Grades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Math</a:t>
            </a:r>
          </a:p>
          <a:p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Teaching English to Speakers of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Other Languages</a:t>
            </a:r>
            <a:endParaRPr lang="en-US" sz="26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American Diet Association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Paralegal Studies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Translating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Spanish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Artists Diploma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Drug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and Alcohol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Counselor Certification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Music Therapy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Nutrition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and Exercise Science</a:t>
            </a:r>
          </a:p>
          <a:p>
            <a:pPr marL="0" indent="0">
              <a:buNone/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9227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Eligible Certificate Programs – </a:t>
            </a:r>
            <a:r>
              <a:rPr lang="en-US" sz="32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(CER) </a:t>
            </a:r>
            <a:endParaRPr lang="en-US" sz="32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76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876800"/>
          </a:xfrm>
        </p:spPr>
        <p:txBody>
          <a:bodyPr numCol="1">
            <a:normAutofit/>
          </a:bodyPr>
          <a:lstStyle/>
          <a:p>
            <a:endParaRPr lang="en-US" sz="43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Supervisor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Advance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Certification</a:t>
            </a: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Principal Certification</a:t>
            </a: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143" y="8161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Eligible Advanced Certification – </a:t>
            </a:r>
            <a:r>
              <a:rPr lang="en-US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(CRA)</a:t>
            </a:r>
            <a:endParaRPr lang="en-US" sz="2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9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514600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Reading Specialist Certification</a:t>
            </a: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Substance Awareness Coordinator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endParaRPr lang="en-US" sz="36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School Counselor Certification</a:t>
            </a:r>
          </a:p>
          <a:p>
            <a:pPr marL="0" indent="0">
              <a:buNone/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762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Eligible Certification Programs – </a:t>
            </a:r>
            <a:r>
              <a:rPr lang="en-US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(CRE) </a:t>
            </a:r>
            <a:endParaRPr lang="en-US" sz="28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86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br>
              <a:rPr lang="en-US" sz="2400" dirty="0" smtClean="0">
                <a:latin typeface="Book Antiqua" panose="02040602050305030304" pitchFamily="18" charset="0"/>
              </a:rPr>
            </a:br>
            <a:r>
              <a:rPr lang="en-US" sz="4400" dirty="0">
                <a:latin typeface="Book Antiqua" panose="02040602050305030304" pitchFamily="18" charset="0"/>
              </a:rPr>
              <a:t>Eligible Certificate Programs – </a:t>
            </a:r>
            <a:r>
              <a:rPr lang="en-US" sz="3100" dirty="0">
                <a:latin typeface="Book Antiqua" panose="02040602050305030304" pitchFamily="18" charset="0"/>
              </a:rPr>
              <a:t>(</a:t>
            </a:r>
            <a:r>
              <a:rPr lang="en-US" sz="3100" dirty="0" smtClean="0">
                <a:latin typeface="Book Antiqua" panose="02040602050305030304" pitchFamily="18" charset="0"/>
              </a:rPr>
              <a:t>CRI)</a:t>
            </a:r>
            <a:r>
              <a:rPr lang="en-US" sz="4400" dirty="0">
                <a:latin typeface="Book Antiqua" panose="02040602050305030304" pitchFamily="18" charset="0"/>
              </a:rPr>
              <a:t/>
            </a:r>
            <a:br>
              <a:rPr lang="en-US" sz="4400" dirty="0">
                <a:latin typeface="Book Antiqua" panose="02040602050305030304" pitchFamily="18" charset="0"/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All Initial Teacher Certification </a:t>
            </a:r>
            <a:r>
              <a:rPr lang="en-US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Programs and the P-3 Abbott Programs </a:t>
            </a: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411480" lvl="1" indent="0">
              <a:buNone/>
            </a:pP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Federal student aid regulations </a:t>
            </a: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require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the university to treat students in these programs as fifth year undergraduates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When filing the FAFSA, you must identify as an undergraduate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if defined as a dependent, provide parental information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Awarded as an undergraduate student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$12,500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Stafford Direct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Loans for AY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Includes Subsidized Loan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6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514600"/>
          </a:xfrm>
        </p:spPr>
        <p:txBody>
          <a:bodyPr numCol="1"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Eligible for private loans only</a:t>
            </a:r>
          </a:p>
          <a:p>
            <a:pPr marL="0" indent="0">
              <a:buNone/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9227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All Other Programs –</a:t>
            </a:r>
            <a:endParaRPr lang="en-US" sz="32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76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057400" y="1194179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Loans on award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1"/>
            <a:ext cx="8077200" cy="56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8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1970"/>
            <a:ext cx="5562600" cy="16002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Types of Aid: Loans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962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Federal Direct Stafford Unsubsidized Loans 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$20,500/academic year for MAT students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$12,500/academic year for teacher certification students</a:t>
            </a:r>
          </a:p>
          <a:p>
            <a:pPr lvl="1"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Federal Direct PLUS loans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(Credit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check required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)</a:t>
            </a:r>
          </a:p>
          <a:p>
            <a:pPr marL="411480" lvl="1" indent="0">
              <a:buNone/>
              <a:defRPr/>
            </a:pPr>
            <a:endParaRPr lang="en-US" sz="10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Alternative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Private Loans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(Credit check required)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9" b="91990" l="9794" r="96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2030"/>
            <a:ext cx="183372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22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Content Placeholder 8"/>
          <p:cNvSpPr>
            <a:spLocks noGrp="1"/>
          </p:cNvSpPr>
          <p:nvPr>
            <p:ph idx="1"/>
          </p:nvPr>
        </p:nvSpPr>
        <p:spPr>
          <a:xfrm>
            <a:off x="457200" y="1649104"/>
            <a:ext cx="8229600" cy="3276600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Email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u="sng" dirty="0" smtClean="0">
                <a:solidFill>
                  <a:srgbClr val="7030A0"/>
                </a:solidFill>
                <a:hlinkClick r:id="rId2"/>
              </a:rPr>
              <a:t>financialaid@montclair.edu</a:t>
            </a:r>
            <a:endParaRPr lang="en-US" u="sng" dirty="0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300" u="sng" dirty="0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Location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– Red Hawk Central</a:t>
            </a:r>
          </a:p>
          <a:p>
            <a:pPr eaLnBrk="1" hangingPunct="1">
              <a:buFont typeface="Arial" charset="0"/>
              <a:buNone/>
            </a:pPr>
            <a:endParaRPr lang="en-US" sz="300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Phone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(973) 655-4461</a:t>
            </a:r>
          </a:p>
          <a:p>
            <a:pPr eaLnBrk="1" hangingPunct="1">
              <a:buFont typeface="Arial" charset="0"/>
              <a:buNone/>
            </a:pPr>
            <a:endParaRPr lang="en-US" sz="300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Fax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 (973) 655 - 7712</a:t>
            </a:r>
          </a:p>
          <a:p>
            <a:pPr eaLnBrk="1" hangingPunct="1">
              <a:buFont typeface="Arial" charset="0"/>
              <a:buNone/>
            </a:pP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*Please have the CWID number available when contacting our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office*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sz="1000" dirty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Visit us on the web!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www.montclair.edu/red-hawk-central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066800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Book Antiqua" panose="02040602050305030304" pitchFamily="18" charset="0"/>
              </a:rPr>
              <a:t>Contacting the Financial Aid Office</a:t>
            </a:r>
            <a:endParaRPr lang="en-US" sz="3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7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What is the Assistantship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First-time degree seeking students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Academic experience complimentary to degree program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Enhance student experience and support academic goals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Collaborate with students, faculty, and staff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Weekly service hours to an academic department in exchange for a commensurate compensation package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1 in 12 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415785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066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ook Antiqua" panose="02040602050305030304" pitchFamily="18" charset="0"/>
              </a:rPr>
              <a:t>Questions? </a:t>
            </a:r>
            <a:endParaRPr lang="en-US" sz="6000" dirty="0">
              <a:latin typeface="Book Antiqua" panose="02040602050305030304" pitchFamily="18" charset="0"/>
            </a:endParaRPr>
          </a:p>
        </p:txBody>
      </p:sp>
      <p:pic>
        <p:nvPicPr>
          <p:cNvPr id="6146" name="Picture 2" descr="https://encrypted-tbn3.gstatic.com/images?q=tbn:ANd9GcS4P0ZVKfStOcZ8ulkMlw_D5hjyoxH8m2xjtey5PtS1R7o_agqe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209800" y="914400"/>
            <a:ext cx="4229100" cy="201720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EOF Graduate Grant Program </a:t>
            </a:r>
            <a:endParaRPr dirty="0"/>
          </a:p>
          <a:p>
            <a:pPr algn="ctr">
              <a:spcBef>
                <a:spcPts val="0"/>
              </a:spcBef>
            </a:pPr>
            <a:r>
              <a:rPr lang="en" dirty="0"/>
              <a:t>2019-2020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855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1173175"/>
            <a:ext cx="8520600" cy="83130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/>
          <a:p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Graduate Grant Application </a:t>
            </a: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Deadlines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2082475"/>
            <a:ext cx="8520600" cy="33540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indent="-419100"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Fall and Spring semester applications</a:t>
            </a: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19100">
              <a:spcBef>
                <a:spcPts val="0"/>
              </a:spcBef>
              <a:buClr>
                <a:srgbClr val="000000"/>
              </a:buClr>
              <a:buSzPts val="3000"/>
              <a:buFont typeface="Times New Roman"/>
              <a:buChar char="○"/>
            </a:pPr>
            <a:r>
              <a:rPr lang="en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September, 20, 2019 </a:t>
            </a: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Spring only applications </a:t>
            </a: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19100">
              <a:spcBef>
                <a:spcPts val="0"/>
              </a:spcBef>
              <a:buClr>
                <a:srgbClr val="000000"/>
              </a:buClr>
              <a:buSzPts val="3000"/>
              <a:buFont typeface="Times New Roman"/>
              <a:buChar char="○"/>
            </a:pPr>
            <a:r>
              <a:rPr lang="en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 TBA 2020 </a:t>
            </a: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 and Incomplete applications will </a:t>
            </a:r>
            <a:r>
              <a:rPr lang="en" sz="30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</a:t>
            </a:r>
            <a:r>
              <a:rPr lang="en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accepted</a:t>
            </a: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7014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must file FAFSA application for the current year you applying.</a:t>
            </a:r>
          </a:p>
          <a:p>
            <a:r>
              <a:rPr lang="en-US" dirty="0" smtClean="0"/>
              <a:t>You must be a full time student-9 credits</a:t>
            </a:r>
          </a:p>
          <a:p>
            <a:r>
              <a:rPr lang="en-US" dirty="0" smtClean="0"/>
              <a:t>When submitting your application, you must </a:t>
            </a:r>
            <a:r>
              <a:rPr lang="en-US" dirty="0"/>
              <a:t>be registered </a:t>
            </a:r>
            <a:r>
              <a:rPr lang="en-US" dirty="0" smtClean="0"/>
              <a:t>.</a:t>
            </a:r>
          </a:p>
          <a:p>
            <a:r>
              <a:rPr lang="en-US" dirty="0"/>
              <a:t>S</a:t>
            </a:r>
            <a:r>
              <a:rPr lang="en-US" dirty="0" smtClean="0"/>
              <a:t>ubmit </a:t>
            </a:r>
            <a:r>
              <a:rPr lang="en-US" dirty="0"/>
              <a:t>a copy of your </a:t>
            </a:r>
            <a:r>
              <a:rPr lang="en-US" dirty="0" smtClean="0"/>
              <a:t>bill along with application.</a:t>
            </a:r>
          </a:p>
          <a:p>
            <a:r>
              <a:rPr lang="en-US" dirty="0" smtClean="0"/>
              <a:t>All applications must be fully completed, do not leave any lines blank.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5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1173175"/>
            <a:ext cx="8520600" cy="83130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/>
          <a:p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General Instructions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2082475"/>
            <a:ext cx="8520600" cy="34977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indent="-381000"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All requests for EOF graduate grants must adhere to EOF regulations N.J.A.C. 9A:11-3.1 through 3.6.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If a student did not receive EOF as an undergraduate, evidence of historical poverty as outlined in N.J.A.C. 9A:11-2.2(b) 1-5 and any other documentation that would have qualified the student to be eligible for EOF must be maintained in the institution’s files and made available to OSHE/EOF upon request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2973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1173175"/>
            <a:ext cx="8520600" cy="83130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/>
          <a:p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2019-2020 EOF Graduate Grant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2082475"/>
            <a:ext cx="8520600" cy="37581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indent="0" algn="ctr"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Please submit you application to: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>
              <a:spcBef>
                <a:spcPts val="1600"/>
              </a:spcBef>
              <a:buSzPts val="2600"/>
              <a:buFont typeface="Times New Roman"/>
              <a:buChar char="●"/>
            </a:pP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 Gladys Valentin 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93700">
              <a:spcBef>
                <a:spcPts val="0"/>
              </a:spcBef>
              <a:buSzPts val="2600"/>
              <a:buFont typeface="Times New Roman"/>
              <a:buChar char="○"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Valeting@montclair.edu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93700">
              <a:spcBef>
                <a:spcPts val="0"/>
              </a:spcBef>
              <a:buSzPts val="26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Webster hall room 113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>
              <a:buSzPts val="2600"/>
              <a:buFont typeface="Times New Roman"/>
              <a:buChar char="●"/>
            </a:pP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Carmen Reyes-Cuevas 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93700">
              <a:spcBef>
                <a:spcPts val="0"/>
              </a:spcBef>
              <a:buSzPts val="2600"/>
              <a:buFont typeface="Times New Roman"/>
              <a:buChar char="○"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cuevasc@montclair.edu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93700">
              <a:spcBef>
                <a:spcPts val="0"/>
              </a:spcBef>
              <a:buSzPts val="26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Webster hall room 222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indent="0">
              <a:spcBef>
                <a:spcPts val="1600"/>
              </a:spcBef>
              <a:spcAft>
                <a:spcPts val="160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991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1173175"/>
            <a:ext cx="8520600" cy="83130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/>
          <a:p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Additional Information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2082475"/>
            <a:ext cx="8520600" cy="33540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indent="-381000">
              <a:buSzPts val="24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Type only in the areas designed for data entry.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>
              <a:buSzPts val="24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Please review the requirements outlined on this site prior to ensure you meet the minimum requirements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81000">
              <a:spcBef>
                <a:spcPts val="0"/>
              </a:spcBef>
              <a:buSzPts val="2400"/>
              <a:buFont typeface="Times New Roman"/>
              <a:buChar char="○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https://www.nj.gov/highereducation/documents/pdf/EOF/2019-2020/2019-2020%20EOF%20Graduate%20Grant%20Application%20Instructions.pdf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>
              <a:buSzPts val="24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Please note that completing this form and meeting the requirements </a:t>
            </a:r>
            <a:r>
              <a:rPr lang="en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does not</a:t>
            </a:r>
            <a:r>
              <a:rPr lang="en" dirty="0"/>
              <a:t> </a:t>
            </a: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guarantee you will receive funds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9779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EOF Graduate Grant Amounts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11701" y="2004476"/>
          <a:ext cx="8520599" cy="361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6700029" imgH="1306310" progId="Word.Document.12">
                  <p:embed/>
                </p:oleObj>
              </mc:Choice>
              <mc:Fallback>
                <p:oleObj name="Document" r:id="rId3" imgW="6700029" imgH="130631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701" y="2004476"/>
                        <a:ext cx="8520599" cy="3610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261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of the EOF Graduate Grant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Educational  purposes: Tuition, fees and books </a:t>
            </a:r>
          </a:p>
          <a:p>
            <a:r>
              <a:rPr lang="en-US" sz="3200" dirty="0"/>
              <a:t>Living Expenses:  Rent, food, gas, utilities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48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Process: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 completed application must be submitted to the EOF by the due date.</a:t>
            </a:r>
          </a:p>
          <a:p>
            <a:r>
              <a:rPr lang="en-US" dirty="0" smtClean="0"/>
              <a:t>Do not send application directly to Shakia Williams @ OSHE, they will </a:t>
            </a:r>
            <a:r>
              <a:rPr lang="en-US" b="1" dirty="0" smtClean="0"/>
              <a:t>NOT </a:t>
            </a:r>
            <a:r>
              <a:rPr lang="en-US" dirty="0" smtClean="0"/>
              <a:t>be </a:t>
            </a:r>
            <a:r>
              <a:rPr lang="en-US" dirty="0" smtClean="0"/>
              <a:t>accepted.</a:t>
            </a:r>
          </a:p>
          <a:p>
            <a:r>
              <a:rPr lang="en-US" dirty="0" smtClean="0"/>
              <a:t> Loans, graduate assistantships, scholarships, student contribution, and saving account info reported in HESSA will be factor in to determine need. </a:t>
            </a:r>
          </a:p>
          <a:p>
            <a:r>
              <a:rPr lang="en-US" dirty="0" smtClean="0"/>
              <a:t>Funding for Fall 2019 semester will be awarded in November, for Spring 2020 awarded sometime in February.</a:t>
            </a:r>
          </a:p>
          <a:p>
            <a:r>
              <a:rPr lang="en-US" dirty="0" smtClean="0"/>
              <a:t>Funding each year is based on availability and is awarded by OSHE, each school receives a certain amount of funding. Priority is given to MSU EOF Alumni, EOF students from other institutions and lastly non EOF students.</a:t>
            </a:r>
          </a:p>
        </p:txBody>
      </p:sp>
    </p:spTree>
    <p:extLst>
      <p:ext uri="{BB962C8B-B14F-4D97-AF65-F5344CB8AC3E}">
        <p14:creationId xmlns:p14="http://schemas.microsoft.com/office/powerpoint/2010/main" val="154289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73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would an Assistantship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Assignments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Instructional support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Research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Fieldwork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Contract Terms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Full year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One semester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Compensation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Stipend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Tuition and fees</a:t>
            </a:r>
          </a:p>
        </p:txBody>
      </p:sp>
    </p:spTree>
    <p:extLst>
      <p:ext uri="{BB962C8B-B14F-4D97-AF65-F5344CB8AC3E}">
        <p14:creationId xmlns:p14="http://schemas.microsoft.com/office/powerpoint/2010/main" val="242174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22" y="914400"/>
            <a:ext cx="8229600" cy="1066800"/>
          </a:xfrm>
        </p:spPr>
        <p:txBody>
          <a:bodyPr/>
          <a:lstStyle/>
          <a:p>
            <a:r>
              <a:rPr lang="en-US" dirty="0" smtClean="0"/>
              <a:t>Am I eligible for an Assistantship?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Fully matriculated in a degree program (you need an admissions decision!)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Full-time enrollment once appointed (with exceptions)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Minimum incoming or current GPA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Masters: 3.0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Doctoral: 3.2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Assistantships are NOT available to students: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Seeking a certificate or certification only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Who are student teaching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Maintaining a non-degree status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In an online-only program</a:t>
            </a:r>
          </a:p>
        </p:txBody>
      </p:sp>
    </p:spTree>
    <p:extLst>
      <p:ext uri="{BB962C8B-B14F-4D97-AF65-F5344CB8AC3E}">
        <p14:creationId xmlns:p14="http://schemas.microsoft.com/office/powerpoint/2010/main" val="332869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How do I apply for an Assistantship?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56176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Upon initial application for your degree program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Within the application for admissions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After initial application for your degree program</a:t>
            </a:r>
          </a:p>
          <a:p>
            <a:pPr lvl="1">
              <a:spcBef>
                <a:spcPts val="0"/>
              </a:spcBef>
            </a:pPr>
            <a:r>
              <a:rPr lang="en-US" sz="2000" u="sng" dirty="0">
                <a:solidFill>
                  <a:schemeClr val="tx1">
                    <a:lumMod val="50000"/>
                  </a:schemeClr>
                </a:solidFill>
              </a:rPr>
              <a:t>If you had </a:t>
            </a:r>
            <a:r>
              <a:rPr lang="en-US" sz="2000" u="sng" dirty="0" smtClean="0">
                <a:solidFill>
                  <a:schemeClr val="tx1">
                    <a:lumMod val="50000"/>
                  </a:schemeClr>
                </a:solidFill>
              </a:rPr>
              <a:t>indicated </a:t>
            </a:r>
            <a:r>
              <a:rPr lang="en-US" sz="2000" u="sng" dirty="0">
                <a:solidFill>
                  <a:schemeClr val="tx1">
                    <a:lumMod val="50000"/>
                  </a:schemeClr>
                </a:solidFill>
              </a:rPr>
              <a:t>interest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upon initial application but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didn’t</a:t>
            </a:r>
          </a:p>
          <a:p>
            <a:pPr marL="41148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  receive an assistantship your first semester.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u="sng" dirty="0" smtClean="0">
                <a:solidFill>
                  <a:schemeClr val="tx1">
                    <a:lumMod val="50000"/>
                  </a:schemeClr>
                </a:solidFill>
              </a:rPr>
              <a:t>If </a:t>
            </a:r>
            <a:r>
              <a:rPr lang="en-US" sz="2000" u="sng" dirty="0">
                <a:solidFill>
                  <a:schemeClr val="tx1">
                    <a:lumMod val="50000"/>
                  </a:schemeClr>
                </a:solidFill>
              </a:rPr>
              <a:t>you had not indicated interest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upon initial application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but</a:t>
            </a:r>
          </a:p>
          <a:p>
            <a:pPr marL="41148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change your mind.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Via e-mail to </a:t>
            </a:r>
            <a:r>
              <a:rPr lang="en-US" sz="2000" u="sng" dirty="0" smtClean="0">
                <a:solidFill>
                  <a:srgbClr val="0070C0"/>
                </a:solidFill>
              </a:rPr>
              <a:t>gradschool@montclair.edu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Include your CWID &amp; semester for consideration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8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73" y="1066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an Assistantship impact other funding eligibility?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On-campus employment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University Foundation scholarships/awards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Financial Aid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FA considers the value of tuition and fee remission when determining eligibility for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aid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Acceptance of an assistantship may impact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award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411480" lvl="1" indent="0">
              <a:lnSpc>
                <a:spcPct val="150000"/>
              </a:lnSpc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1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When and how will I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251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Fall 2020 hiring period: beginning now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Each department handles their own interviewing and selection of students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Departments submit recommendations to TGS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The Graduate School handles the hiring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No offer is official unless/until you receive a formal offer letter and contract from TGS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TGS’s official form of communication is e-mail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3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Content Placeholder 8"/>
          <p:cNvSpPr>
            <a:spLocks noGrp="1"/>
          </p:cNvSpPr>
          <p:nvPr>
            <p:ph idx="1"/>
          </p:nvPr>
        </p:nvSpPr>
        <p:spPr>
          <a:xfrm>
            <a:off x="457200" y="1649104"/>
            <a:ext cx="8305800" cy="5056496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Email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US" u="sng" dirty="0" smtClean="0">
                <a:solidFill>
                  <a:srgbClr val="0070C0"/>
                </a:solidFill>
              </a:rPr>
              <a:t>gradschool@montclair.edu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Location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–The Graduate School, 4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Floor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Phone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(973) 655 – 5147	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Fax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 (973) 655 – 7869</a:t>
            </a:r>
          </a:p>
          <a:p>
            <a:pPr eaLnBrk="1" hangingPunct="1">
              <a:buFont typeface="Arial" charset="0"/>
              <a:buNone/>
            </a:pP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Visit us on the web!</a:t>
            </a:r>
          </a:p>
          <a:p>
            <a:pPr algn="ctr">
              <a:buNone/>
            </a:pPr>
            <a:r>
              <a:rPr lang="en-US" u="sng" dirty="0">
                <a:solidFill>
                  <a:srgbClr val="0070C0"/>
                </a:solidFill>
              </a:rPr>
              <a:t>https://www.montclair.edu/graduate/current-students/grad-assistantships/</a:t>
            </a:r>
            <a:endParaRPr lang="en-US" u="sng" dirty="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066800"/>
          </a:xfrm>
        </p:spPr>
        <p:txBody>
          <a:bodyPr>
            <a:noAutofit/>
          </a:bodyPr>
          <a:lstStyle/>
          <a:p>
            <a:r>
              <a:rPr lang="en-US" sz="3400" dirty="0" smtClean="0"/>
              <a:t>Contacting The Graduate School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57916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3">
      <a:dk1>
        <a:srgbClr val="595959"/>
      </a:dk1>
      <a:lt1>
        <a:sysClr val="window" lastClr="FFFFFF"/>
      </a:lt1>
      <a:dk2>
        <a:srgbClr val="990000"/>
      </a:dk2>
      <a:lt2>
        <a:srgbClr val="DEDEDE"/>
      </a:lt2>
      <a:accent1>
        <a:srgbClr val="53548A"/>
      </a:accent1>
      <a:accent2>
        <a:srgbClr val="424242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2490</TotalTime>
  <Words>1305</Words>
  <Application>Microsoft Macintosh PowerPoint</Application>
  <PresentationFormat>On-screen Show (4:3)</PresentationFormat>
  <Paragraphs>252</Paragraphs>
  <Slides>39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Urban</vt:lpstr>
      <vt:lpstr>Document</vt:lpstr>
      <vt:lpstr>Financing your  Graduate Education</vt:lpstr>
      <vt:lpstr>The Assistantship Program</vt:lpstr>
      <vt:lpstr>What is the Assistantship Program?</vt:lpstr>
      <vt:lpstr>What would an Assistantship look like?</vt:lpstr>
      <vt:lpstr>Am I eligible for an Assistantship?</vt:lpstr>
      <vt:lpstr>How do I apply for an Assistantship?</vt:lpstr>
      <vt:lpstr>Does an Assistantship impact other funding eligibility?</vt:lpstr>
      <vt:lpstr>When and how will I know?</vt:lpstr>
      <vt:lpstr>Contacting The Graduate School</vt:lpstr>
      <vt:lpstr>Questions? </vt:lpstr>
      <vt:lpstr>The Financial Aid Process</vt:lpstr>
      <vt:lpstr>What is Financial Aid?</vt:lpstr>
      <vt:lpstr>Aid Eligibility</vt:lpstr>
      <vt:lpstr>Steps to Receiving Aid:</vt:lpstr>
      <vt:lpstr>Step 2 - Complete the FAFSA        www.fafsa.gov</vt:lpstr>
      <vt:lpstr>Types of Aid: Loans</vt:lpstr>
      <vt:lpstr>Explanation of Loans</vt:lpstr>
      <vt:lpstr>Explanation of Loans</vt:lpstr>
      <vt:lpstr>Explanation of Loans</vt:lpstr>
      <vt:lpstr>Assistantships</vt:lpstr>
      <vt:lpstr>Programs Eligible for Federal Aid</vt:lpstr>
      <vt:lpstr>PowerPoint Presentation</vt:lpstr>
      <vt:lpstr>PowerPoint Presentation</vt:lpstr>
      <vt:lpstr>PowerPoint Presentation</vt:lpstr>
      <vt:lpstr>  Eligible Certificate Programs – (CRI) </vt:lpstr>
      <vt:lpstr>PowerPoint Presentation</vt:lpstr>
      <vt:lpstr>PowerPoint Presentation</vt:lpstr>
      <vt:lpstr>Types of Aid: Loans</vt:lpstr>
      <vt:lpstr>Contacting the Financial Aid Office</vt:lpstr>
      <vt:lpstr>Questions? </vt:lpstr>
      <vt:lpstr>EOF Graduate Grant Program  2019-2020</vt:lpstr>
      <vt:lpstr>Graduate Grant Application Deadlines</vt:lpstr>
      <vt:lpstr>Requirements:</vt:lpstr>
      <vt:lpstr>General Instructions</vt:lpstr>
      <vt:lpstr>2019-2020 EOF Graduate Grant </vt:lpstr>
      <vt:lpstr>Additional Information</vt:lpstr>
      <vt:lpstr>EOF Graduate Grant Amounts</vt:lpstr>
      <vt:lpstr>Usage of the EOF Graduate Grant</vt:lpstr>
      <vt:lpstr>Application Process:</vt:lpstr>
    </vt:vector>
  </TitlesOfParts>
  <Company>Montclair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Smith</dc:creator>
  <cp:lastModifiedBy>Jeffrey Bendett</cp:lastModifiedBy>
  <cp:revision>95</cp:revision>
  <cp:lastPrinted>2014-05-19T13:41:57Z</cp:lastPrinted>
  <dcterms:created xsi:type="dcterms:W3CDTF">2013-04-11T20:42:21Z</dcterms:created>
  <dcterms:modified xsi:type="dcterms:W3CDTF">2019-10-26T20:04:32Z</dcterms:modified>
</cp:coreProperties>
</file>