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9" r:id="rId3"/>
    <p:sldId id="257" r:id="rId4"/>
    <p:sldId id="266" r:id="rId5"/>
    <p:sldId id="260" r:id="rId6"/>
    <p:sldId id="275" r:id="rId7"/>
    <p:sldId id="259" r:id="rId8"/>
    <p:sldId id="262" r:id="rId9"/>
    <p:sldId id="270" r:id="rId10"/>
    <p:sldId id="264" r:id="rId11"/>
    <p:sldId id="276" r:id="rId12"/>
    <p:sldId id="278" r:id="rId13"/>
    <p:sldId id="272" r:id="rId14"/>
    <p:sldId id="263" r:id="rId15"/>
    <p:sldId id="273" r:id="rId16"/>
    <p:sldId id="265" r:id="rId17"/>
    <p:sldId id="271" r:id="rId18"/>
    <p:sldId id="267"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28"/>
    <p:restoredTop sz="94694"/>
  </p:normalViewPr>
  <p:slideViewPr>
    <p:cSldViewPr snapToGrid="0" snapToObjects="1">
      <p:cViewPr varScale="1">
        <p:scale>
          <a:sx n="152" d="100"/>
          <a:sy n="152"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BEEB5-9145-45BF-9ADE-E1332D7C5942}"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9980000-44EB-4CC2-B91A-5DCC484F727A}">
      <dgm:prSet/>
      <dgm:spPr/>
      <dgm:t>
        <a:bodyPr/>
        <a:lstStyle/>
        <a:p>
          <a:pPr>
            <a:lnSpc>
              <a:spcPct val="100000"/>
            </a:lnSpc>
            <a:defRPr cap="all"/>
          </a:pPr>
          <a:r>
            <a:rPr lang="en-US"/>
            <a:t>What is colorism?</a:t>
          </a:r>
        </a:p>
      </dgm:t>
    </dgm:pt>
    <dgm:pt modelId="{878895B8-47B5-42F4-B464-B23A67FDFB82}" type="parTrans" cxnId="{3B2B37FE-8382-442D-91EB-714A21A76515}">
      <dgm:prSet/>
      <dgm:spPr/>
      <dgm:t>
        <a:bodyPr/>
        <a:lstStyle/>
        <a:p>
          <a:endParaRPr lang="en-US"/>
        </a:p>
      </dgm:t>
    </dgm:pt>
    <dgm:pt modelId="{A2FB8D6B-AC60-407F-B37B-9366A3E8224E}" type="sibTrans" cxnId="{3B2B37FE-8382-442D-91EB-714A21A76515}">
      <dgm:prSet/>
      <dgm:spPr/>
      <dgm:t>
        <a:bodyPr/>
        <a:lstStyle/>
        <a:p>
          <a:endParaRPr lang="en-US"/>
        </a:p>
      </dgm:t>
    </dgm:pt>
    <dgm:pt modelId="{C3D5ECAB-6117-48FC-88F2-0D6B808922F6}">
      <dgm:prSet/>
      <dgm:spPr/>
      <dgm:t>
        <a:bodyPr/>
        <a:lstStyle/>
        <a:p>
          <a:pPr>
            <a:lnSpc>
              <a:spcPct val="100000"/>
            </a:lnSpc>
            <a:defRPr cap="all"/>
          </a:pPr>
          <a:r>
            <a:rPr lang="en-US"/>
            <a:t>What is skin tone discrimination?</a:t>
          </a:r>
        </a:p>
      </dgm:t>
    </dgm:pt>
    <dgm:pt modelId="{E560495A-FE21-40C5-B7C1-FD718FFAB014}" type="parTrans" cxnId="{A1D58472-CC20-48F0-8F88-C99152778291}">
      <dgm:prSet/>
      <dgm:spPr/>
      <dgm:t>
        <a:bodyPr/>
        <a:lstStyle/>
        <a:p>
          <a:endParaRPr lang="en-US"/>
        </a:p>
      </dgm:t>
    </dgm:pt>
    <dgm:pt modelId="{732E60E2-732B-45D6-8FF8-98257637C0AF}" type="sibTrans" cxnId="{A1D58472-CC20-48F0-8F88-C99152778291}">
      <dgm:prSet/>
      <dgm:spPr/>
      <dgm:t>
        <a:bodyPr/>
        <a:lstStyle/>
        <a:p>
          <a:endParaRPr lang="en-US"/>
        </a:p>
      </dgm:t>
    </dgm:pt>
    <dgm:pt modelId="{998A22B0-0033-4FA2-9275-6B69B56B71F2}" type="pres">
      <dgm:prSet presAssocID="{267BEEB5-9145-45BF-9ADE-E1332D7C5942}" presName="root" presStyleCnt="0">
        <dgm:presLayoutVars>
          <dgm:dir/>
          <dgm:resizeHandles val="exact"/>
        </dgm:presLayoutVars>
      </dgm:prSet>
      <dgm:spPr/>
    </dgm:pt>
    <dgm:pt modelId="{BB4F9B5D-936E-456C-B4DE-453D45E470CF}" type="pres">
      <dgm:prSet presAssocID="{89980000-44EB-4CC2-B91A-5DCC484F727A}" presName="compNode" presStyleCnt="0"/>
      <dgm:spPr/>
    </dgm:pt>
    <dgm:pt modelId="{BFF9B894-95F5-4FD3-959C-B71AD048E5E3}" type="pres">
      <dgm:prSet presAssocID="{89980000-44EB-4CC2-B91A-5DCC484F727A}" presName="iconBgRect" presStyleLbl="bgShp" presStyleIdx="0" presStyleCnt="2"/>
      <dgm:spPr>
        <a:prstGeom prst="round2DiagRect">
          <a:avLst>
            <a:gd name="adj1" fmla="val 29727"/>
            <a:gd name="adj2" fmla="val 0"/>
          </a:avLst>
        </a:prstGeom>
      </dgm:spPr>
    </dgm:pt>
    <dgm:pt modelId="{82F6B1B2-6017-4311-9D8C-F4B579469C87}" type="pres">
      <dgm:prSet presAssocID="{89980000-44EB-4CC2-B91A-5DCC484F72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34662062-676F-4B8D-8F0C-4F3ABD3DC535}" type="pres">
      <dgm:prSet presAssocID="{89980000-44EB-4CC2-B91A-5DCC484F727A}" presName="spaceRect" presStyleCnt="0"/>
      <dgm:spPr/>
    </dgm:pt>
    <dgm:pt modelId="{9784E815-F540-4930-B6B2-B572CC468C70}" type="pres">
      <dgm:prSet presAssocID="{89980000-44EB-4CC2-B91A-5DCC484F727A}" presName="textRect" presStyleLbl="revTx" presStyleIdx="0" presStyleCnt="2">
        <dgm:presLayoutVars>
          <dgm:chMax val="1"/>
          <dgm:chPref val="1"/>
        </dgm:presLayoutVars>
      </dgm:prSet>
      <dgm:spPr/>
    </dgm:pt>
    <dgm:pt modelId="{B8E70B19-4AEA-430F-A347-80375D733D77}" type="pres">
      <dgm:prSet presAssocID="{A2FB8D6B-AC60-407F-B37B-9366A3E8224E}" presName="sibTrans" presStyleCnt="0"/>
      <dgm:spPr/>
    </dgm:pt>
    <dgm:pt modelId="{DFAD5BDF-0FFA-4996-B9C2-182FF90B1C5A}" type="pres">
      <dgm:prSet presAssocID="{C3D5ECAB-6117-48FC-88F2-0D6B808922F6}" presName="compNode" presStyleCnt="0"/>
      <dgm:spPr/>
    </dgm:pt>
    <dgm:pt modelId="{475DA227-72C8-4F6C-9F03-659A0FA95855}" type="pres">
      <dgm:prSet presAssocID="{C3D5ECAB-6117-48FC-88F2-0D6B808922F6}" presName="iconBgRect" presStyleLbl="bgShp" presStyleIdx="1" presStyleCnt="2"/>
      <dgm:spPr>
        <a:prstGeom prst="round2DiagRect">
          <a:avLst>
            <a:gd name="adj1" fmla="val 29727"/>
            <a:gd name="adj2" fmla="val 0"/>
          </a:avLst>
        </a:prstGeom>
      </dgm:spPr>
    </dgm:pt>
    <dgm:pt modelId="{742263FB-EF27-4AE8-8611-705D7D135089}" type="pres">
      <dgm:prSet presAssocID="{C3D5ECAB-6117-48FC-88F2-0D6B808922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nger"/>
        </a:ext>
      </dgm:extLst>
    </dgm:pt>
    <dgm:pt modelId="{CCEF77BD-9148-4FB7-9E5F-EB0FCE21F180}" type="pres">
      <dgm:prSet presAssocID="{C3D5ECAB-6117-48FC-88F2-0D6B808922F6}" presName="spaceRect" presStyleCnt="0"/>
      <dgm:spPr/>
    </dgm:pt>
    <dgm:pt modelId="{E8E4B9AE-5A13-4A83-A5D5-C86665C8D3D2}" type="pres">
      <dgm:prSet presAssocID="{C3D5ECAB-6117-48FC-88F2-0D6B808922F6}" presName="textRect" presStyleLbl="revTx" presStyleIdx="1" presStyleCnt="2">
        <dgm:presLayoutVars>
          <dgm:chMax val="1"/>
          <dgm:chPref val="1"/>
        </dgm:presLayoutVars>
      </dgm:prSet>
      <dgm:spPr/>
    </dgm:pt>
  </dgm:ptLst>
  <dgm:cxnLst>
    <dgm:cxn modelId="{10CF0801-0668-3F43-8ABB-026F6B23DDB4}" type="presOf" srcId="{267BEEB5-9145-45BF-9ADE-E1332D7C5942}" destId="{998A22B0-0033-4FA2-9275-6B69B56B71F2}" srcOrd="0" destOrd="0" presId="urn:microsoft.com/office/officeart/2018/5/layout/IconLeafLabelList"/>
    <dgm:cxn modelId="{6C286E2E-8A80-B943-BA32-F8BA8DF0A9A4}" type="presOf" srcId="{C3D5ECAB-6117-48FC-88F2-0D6B808922F6}" destId="{E8E4B9AE-5A13-4A83-A5D5-C86665C8D3D2}" srcOrd="0" destOrd="0" presId="urn:microsoft.com/office/officeart/2018/5/layout/IconLeafLabelList"/>
    <dgm:cxn modelId="{A1D58472-CC20-48F0-8F88-C99152778291}" srcId="{267BEEB5-9145-45BF-9ADE-E1332D7C5942}" destId="{C3D5ECAB-6117-48FC-88F2-0D6B808922F6}" srcOrd="1" destOrd="0" parTransId="{E560495A-FE21-40C5-B7C1-FD718FFAB014}" sibTransId="{732E60E2-732B-45D6-8FF8-98257637C0AF}"/>
    <dgm:cxn modelId="{9141DBA5-1CAC-B544-850F-A16273D58292}" type="presOf" srcId="{89980000-44EB-4CC2-B91A-5DCC484F727A}" destId="{9784E815-F540-4930-B6B2-B572CC468C70}" srcOrd="0" destOrd="0" presId="urn:microsoft.com/office/officeart/2018/5/layout/IconLeafLabelList"/>
    <dgm:cxn modelId="{3B2B37FE-8382-442D-91EB-714A21A76515}" srcId="{267BEEB5-9145-45BF-9ADE-E1332D7C5942}" destId="{89980000-44EB-4CC2-B91A-5DCC484F727A}" srcOrd="0" destOrd="0" parTransId="{878895B8-47B5-42F4-B464-B23A67FDFB82}" sibTransId="{A2FB8D6B-AC60-407F-B37B-9366A3E8224E}"/>
    <dgm:cxn modelId="{BEB342D5-19A3-EF4C-892A-F27ABED70A7B}" type="presParOf" srcId="{998A22B0-0033-4FA2-9275-6B69B56B71F2}" destId="{BB4F9B5D-936E-456C-B4DE-453D45E470CF}" srcOrd="0" destOrd="0" presId="urn:microsoft.com/office/officeart/2018/5/layout/IconLeafLabelList"/>
    <dgm:cxn modelId="{75347B17-7386-F34B-AFFE-53C99D5D8575}" type="presParOf" srcId="{BB4F9B5D-936E-456C-B4DE-453D45E470CF}" destId="{BFF9B894-95F5-4FD3-959C-B71AD048E5E3}" srcOrd="0" destOrd="0" presId="urn:microsoft.com/office/officeart/2018/5/layout/IconLeafLabelList"/>
    <dgm:cxn modelId="{0FDABABA-4AFE-4542-A0B4-AF505BEAB851}" type="presParOf" srcId="{BB4F9B5D-936E-456C-B4DE-453D45E470CF}" destId="{82F6B1B2-6017-4311-9D8C-F4B579469C87}" srcOrd="1" destOrd="0" presId="urn:microsoft.com/office/officeart/2018/5/layout/IconLeafLabelList"/>
    <dgm:cxn modelId="{CA5C2F71-2217-7944-B8D7-FA364F616174}" type="presParOf" srcId="{BB4F9B5D-936E-456C-B4DE-453D45E470CF}" destId="{34662062-676F-4B8D-8F0C-4F3ABD3DC535}" srcOrd="2" destOrd="0" presId="urn:microsoft.com/office/officeart/2018/5/layout/IconLeafLabelList"/>
    <dgm:cxn modelId="{34B7C91C-CED0-594B-AC03-9C0F1FC9AECB}" type="presParOf" srcId="{BB4F9B5D-936E-456C-B4DE-453D45E470CF}" destId="{9784E815-F540-4930-B6B2-B572CC468C70}" srcOrd="3" destOrd="0" presId="urn:microsoft.com/office/officeart/2018/5/layout/IconLeafLabelList"/>
    <dgm:cxn modelId="{CF9BD74A-3D31-C041-8BE7-96074773B453}" type="presParOf" srcId="{998A22B0-0033-4FA2-9275-6B69B56B71F2}" destId="{B8E70B19-4AEA-430F-A347-80375D733D77}" srcOrd="1" destOrd="0" presId="urn:microsoft.com/office/officeart/2018/5/layout/IconLeafLabelList"/>
    <dgm:cxn modelId="{F375E49B-76D4-6D47-B3B9-02A1BF25B1A6}" type="presParOf" srcId="{998A22B0-0033-4FA2-9275-6B69B56B71F2}" destId="{DFAD5BDF-0FFA-4996-B9C2-182FF90B1C5A}" srcOrd="2" destOrd="0" presId="urn:microsoft.com/office/officeart/2018/5/layout/IconLeafLabelList"/>
    <dgm:cxn modelId="{31CA2811-D6A4-D84B-BC5E-5F91DEFC1D10}" type="presParOf" srcId="{DFAD5BDF-0FFA-4996-B9C2-182FF90B1C5A}" destId="{475DA227-72C8-4F6C-9F03-659A0FA95855}" srcOrd="0" destOrd="0" presId="urn:microsoft.com/office/officeart/2018/5/layout/IconLeafLabelList"/>
    <dgm:cxn modelId="{2D7AB258-91C0-A24B-A22E-3EAE15A5BFDE}" type="presParOf" srcId="{DFAD5BDF-0FFA-4996-B9C2-182FF90B1C5A}" destId="{742263FB-EF27-4AE8-8611-705D7D135089}" srcOrd="1" destOrd="0" presId="urn:microsoft.com/office/officeart/2018/5/layout/IconLeafLabelList"/>
    <dgm:cxn modelId="{BFDFF443-7A09-E941-ACDA-E294B4A4BFAC}" type="presParOf" srcId="{DFAD5BDF-0FFA-4996-B9C2-182FF90B1C5A}" destId="{CCEF77BD-9148-4FB7-9E5F-EB0FCE21F180}" srcOrd="2" destOrd="0" presId="urn:microsoft.com/office/officeart/2018/5/layout/IconLeafLabelList"/>
    <dgm:cxn modelId="{BFF31B9A-1197-F44B-8D5E-084DFB864803}" type="presParOf" srcId="{DFAD5BDF-0FFA-4996-B9C2-182FF90B1C5A}" destId="{E8E4B9AE-5A13-4A83-A5D5-C86665C8D3D2}"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A52EA-2401-4007-B724-E2C176C2AD29}"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B1D3BB58-A31B-4803-B22D-18FAE77F7D2E}">
      <dgm:prSet/>
      <dgm:spPr/>
      <dgm:t>
        <a:bodyPr/>
        <a:lstStyle/>
        <a:p>
          <a:pPr>
            <a:lnSpc>
              <a:spcPct val="100000"/>
            </a:lnSpc>
          </a:pPr>
          <a:r>
            <a:rPr lang="en-US"/>
            <a:t>Can you identify 3 examples of colorism?</a:t>
          </a:r>
        </a:p>
      </dgm:t>
    </dgm:pt>
    <dgm:pt modelId="{9A54EF9C-2609-4B75-94EB-83C3C3FD8021}" type="parTrans" cxnId="{CE7B92BB-5EA5-4EA3-9C06-6A58B766D821}">
      <dgm:prSet/>
      <dgm:spPr/>
      <dgm:t>
        <a:bodyPr/>
        <a:lstStyle/>
        <a:p>
          <a:endParaRPr lang="en-US"/>
        </a:p>
      </dgm:t>
    </dgm:pt>
    <dgm:pt modelId="{4EE59BE6-2409-459B-B56C-CF701B8CEB80}" type="sibTrans" cxnId="{CE7B92BB-5EA5-4EA3-9C06-6A58B766D821}">
      <dgm:prSet/>
      <dgm:spPr/>
      <dgm:t>
        <a:bodyPr/>
        <a:lstStyle/>
        <a:p>
          <a:endParaRPr lang="en-US"/>
        </a:p>
      </dgm:t>
    </dgm:pt>
    <dgm:pt modelId="{6AD86F0F-5477-4491-85B3-AF3DA1D80861}">
      <dgm:prSet/>
      <dgm:spPr/>
      <dgm:t>
        <a:bodyPr/>
        <a:lstStyle/>
        <a:p>
          <a:pPr>
            <a:lnSpc>
              <a:spcPct val="100000"/>
            </a:lnSpc>
          </a:pPr>
          <a:r>
            <a:rPr lang="en-US"/>
            <a:t>This can be in the media, personal life, employment, and education.</a:t>
          </a:r>
        </a:p>
      </dgm:t>
    </dgm:pt>
    <dgm:pt modelId="{0648DF4A-BC0F-4090-B64B-A344C512879D}" type="parTrans" cxnId="{0C594B82-2CB1-48D1-83AD-00707EB54159}">
      <dgm:prSet/>
      <dgm:spPr/>
      <dgm:t>
        <a:bodyPr/>
        <a:lstStyle/>
        <a:p>
          <a:endParaRPr lang="en-US"/>
        </a:p>
      </dgm:t>
    </dgm:pt>
    <dgm:pt modelId="{85597F82-98C6-4CBF-9480-A85A3D62D36E}" type="sibTrans" cxnId="{0C594B82-2CB1-48D1-83AD-00707EB54159}">
      <dgm:prSet/>
      <dgm:spPr/>
      <dgm:t>
        <a:bodyPr/>
        <a:lstStyle/>
        <a:p>
          <a:endParaRPr lang="en-US"/>
        </a:p>
      </dgm:t>
    </dgm:pt>
    <dgm:pt modelId="{6D40D278-A54C-415D-8B09-7E6FEEE2E268}">
      <dgm:prSet/>
      <dgm:spPr/>
      <dgm:t>
        <a:bodyPr/>
        <a:lstStyle/>
        <a:p>
          <a:pPr>
            <a:lnSpc>
              <a:spcPct val="100000"/>
            </a:lnSpc>
          </a:pPr>
          <a:r>
            <a:rPr lang="en-US"/>
            <a:t>Take out a sheet of paper and write these 3 examples. You have 3 minutes.</a:t>
          </a:r>
        </a:p>
      </dgm:t>
    </dgm:pt>
    <dgm:pt modelId="{E4BBDE80-79B6-440E-ADCE-E11BE7A47139}" type="parTrans" cxnId="{49139194-7D00-409D-A41C-70FC83A8EA38}">
      <dgm:prSet/>
      <dgm:spPr/>
      <dgm:t>
        <a:bodyPr/>
        <a:lstStyle/>
        <a:p>
          <a:endParaRPr lang="en-US"/>
        </a:p>
      </dgm:t>
    </dgm:pt>
    <dgm:pt modelId="{17D8447F-6EBD-4566-9977-C17222A0273D}" type="sibTrans" cxnId="{49139194-7D00-409D-A41C-70FC83A8EA38}">
      <dgm:prSet/>
      <dgm:spPr/>
      <dgm:t>
        <a:bodyPr/>
        <a:lstStyle/>
        <a:p>
          <a:endParaRPr lang="en-US"/>
        </a:p>
      </dgm:t>
    </dgm:pt>
    <dgm:pt modelId="{DEC1692D-3D51-4473-92C6-B5BFCD688950}" type="pres">
      <dgm:prSet presAssocID="{431A52EA-2401-4007-B724-E2C176C2AD29}" presName="root" presStyleCnt="0">
        <dgm:presLayoutVars>
          <dgm:dir/>
          <dgm:resizeHandles val="exact"/>
        </dgm:presLayoutVars>
      </dgm:prSet>
      <dgm:spPr/>
    </dgm:pt>
    <dgm:pt modelId="{E192BC96-24F2-49BA-B5DF-F3A31B8E4F73}" type="pres">
      <dgm:prSet presAssocID="{B1D3BB58-A31B-4803-B22D-18FAE77F7D2E}" presName="compNode" presStyleCnt="0"/>
      <dgm:spPr/>
    </dgm:pt>
    <dgm:pt modelId="{97217E2A-D728-461D-8A51-122CF34F2651}" type="pres">
      <dgm:prSet presAssocID="{B1D3BB58-A31B-4803-B22D-18FAE77F7D2E}" presName="bgRect" presStyleLbl="bgShp" presStyleIdx="0" presStyleCnt="3"/>
      <dgm:spPr/>
    </dgm:pt>
    <dgm:pt modelId="{8BBF241C-EFB4-4212-B485-6BBB4B2911B4}" type="pres">
      <dgm:prSet presAssocID="{B1D3BB58-A31B-4803-B22D-18FAE77F7D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14AC30B9-BC6C-48A8-A599-D8A347018DD7}" type="pres">
      <dgm:prSet presAssocID="{B1D3BB58-A31B-4803-B22D-18FAE77F7D2E}" presName="spaceRect" presStyleCnt="0"/>
      <dgm:spPr/>
    </dgm:pt>
    <dgm:pt modelId="{5830720C-47D7-4BE6-97FC-9273972966B2}" type="pres">
      <dgm:prSet presAssocID="{B1D3BB58-A31B-4803-B22D-18FAE77F7D2E}" presName="parTx" presStyleLbl="revTx" presStyleIdx="0" presStyleCnt="3">
        <dgm:presLayoutVars>
          <dgm:chMax val="0"/>
          <dgm:chPref val="0"/>
        </dgm:presLayoutVars>
      </dgm:prSet>
      <dgm:spPr/>
    </dgm:pt>
    <dgm:pt modelId="{9D8997DE-0039-4EAA-A4DD-59063D2FFE81}" type="pres">
      <dgm:prSet presAssocID="{4EE59BE6-2409-459B-B56C-CF701B8CEB80}" presName="sibTrans" presStyleCnt="0"/>
      <dgm:spPr/>
    </dgm:pt>
    <dgm:pt modelId="{40F9FB71-EAC9-4B1A-896D-B7052789DC25}" type="pres">
      <dgm:prSet presAssocID="{6AD86F0F-5477-4491-85B3-AF3DA1D80861}" presName="compNode" presStyleCnt="0"/>
      <dgm:spPr/>
    </dgm:pt>
    <dgm:pt modelId="{E5A5FA0F-F2F9-4524-AF13-294DE288CE57}" type="pres">
      <dgm:prSet presAssocID="{6AD86F0F-5477-4491-85B3-AF3DA1D80861}" presName="bgRect" presStyleLbl="bgShp" presStyleIdx="1" presStyleCnt="3"/>
      <dgm:spPr/>
    </dgm:pt>
    <dgm:pt modelId="{41410415-84B1-4C54-8243-07926B2A2E95}" type="pres">
      <dgm:prSet presAssocID="{6AD86F0F-5477-4491-85B3-AF3DA1D808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B4F1258-AAF4-4BBC-B87C-B7F0B981A887}" type="pres">
      <dgm:prSet presAssocID="{6AD86F0F-5477-4491-85B3-AF3DA1D80861}" presName="spaceRect" presStyleCnt="0"/>
      <dgm:spPr/>
    </dgm:pt>
    <dgm:pt modelId="{D40B08B1-E236-44C6-8A39-F6A371477326}" type="pres">
      <dgm:prSet presAssocID="{6AD86F0F-5477-4491-85B3-AF3DA1D80861}" presName="parTx" presStyleLbl="revTx" presStyleIdx="1" presStyleCnt="3">
        <dgm:presLayoutVars>
          <dgm:chMax val="0"/>
          <dgm:chPref val="0"/>
        </dgm:presLayoutVars>
      </dgm:prSet>
      <dgm:spPr/>
    </dgm:pt>
    <dgm:pt modelId="{0C736327-D666-41CB-9667-C06D40249A28}" type="pres">
      <dgm:prSet presAssocID="{85597F82-98C6-4CBF-9480-A85A3D62D36E}" presName="sibTrans" presStyleCnt="0"/>
      <dgm:spPr/>
    </dgm:pt>
    <dgm:pt modelId="{A3E20184-336C-45C2-83F9-A9A227744924}" type="pres">
      <dgm:prSet presAssocID="{6D40D278-A54C-415D-8B09-7E6FEEE2E268}" presName="compNode" presStyleCnt="0"/>
      <dgm:spPr/>
    </dgm:pt>
    <dgm:pt modelId="{11250309-BB40-4CFA-9D41-DB6C4B15D8AF}" type="pres">
      <dgm:prSet presAssocID="{6D40D278-A54C-415D-8B09-7E6FEEE2E268}" presName="bgRect" presStyleLbl="bgShp" presStyleIdx="2" presStyleCnt="3"/>
      <dgm:spPr/>
    </dgm:pt>
    <dgm:pt modelId="{E0BF19E3-84CD-420B-AA3C-F463A938500E}" type="pres">
      <dgm:prSet presAssocID="{6D40D278-A54C-415D-8B09-7E6FEEE2E2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6C8FC164-A48C-4F07-BD7B-0C9B3E875CF5}" type="pres">
      <dgm:prSet presAssocID="{6D40D278-A54C-415D-8B09-7E6FEEE2E268}" presName="spaceRect" presStyleCnt="0"/>
      <dgm:spPr/>
    </dgm:pt>
    <dgm:pt modelId="{D1C585B4-185E-46AE-8F38-06CC4ED3A049}" type="pres">
      <dgm:prSet presAssocID="{6D40D278-A54C-415D-8B09-7E6FEEE2E268}" presName="parTx" presStyleLbl="revTx" presStyleIdx="2" presStyleCnt="3">
        <dgm:presLayoutVars>
          <dgm:chMax val="0"/>
          <dgm:chPref val="0"/>
        </dgm:presLayoutVars>
      </dgm:prSet>
      <dgm:spPr/>
    </dgm:pt>
  </dgm:ptLst>
  <dgm:cxnLst>
    <dgm:cxn modelId="{B2D1A455-F4AD-4079-8EEC-4331F8ECC617}" type="presOf" srcId="{B1D3BB58-A31B-4803-B22D-18FAE77F7D2E}" destId="{5830720C-47D7-4BE6-97FC-9273972966B2}" srcOrd="0" destOrd="0" presId="urn:microsoft.com/office/officeart/2018/2/layout/IconVerticalSolidList"/>
    <dgm:cxn modelId="{73010C5D-ACC5-44BD-A349-D40AD246ABCC}" type="presOf" srcId="{6D40D278-A54C-415D-8B09-7E6FEEE2E268}" destId="{D1C585B4-185E-46AE-8F38-06CC4ED3A049}" srcOrd="0" destOrd="0" presId="urn:microsoft.com/office/officeart/2018/2/layout/IconVerticalSolidList"/>
    <dgm:cxn modelId="{2A6A907C-1D20-4E57-8AC1-0B1964467898}" type="presOf" srcId="{6AD86F0F-5477-4491-85B3-AF3DA1D80861}" destId="{D40B08B1-E236-44C6-8A39-F6A371477326}" srcOrd="0" destOrd="0" presId="urn:microsoft.com/office/officeart/2018/2/layout/IconVerticalSolidList"/>
    <dgm:cxn modelId="{0C594B82-2CB1-48D1-83AD-00707EB54159}" srcId="{431A52EA-2401-4007-B724-E2C176C2AD29}" destId="{6AD86F0F-5477-4491-85B3-AF3DA1D80861}" srcOrd="1" destOrd="0" parTransId="{0648DF4A-BC0F-4090-B64B-A344C512879D}" sibTransId="{85597F82-98C6-4CBF-9480-A85A3D62D36E}"/>
    <dgm:cxn modelId="{7592E088-9837-4320-8245-DF9AAFDCEF34}" type="presOf" srcId="{431A52EA-2401-4007-B724-E2C176C2AD29}" destId="{DEC1692D-3D51-4473-92C6-B5BFCD688950}" srcOrd="0" destOrd="0" presId="urn:microsoft.com/office/officeart/2018/2/layout/IconVerticalSolidList"/>
    <dgm:cxn modelId="{49139194-7D00-409D-A41C-70FC83A8EA38}" srcId="{431A52EA-2401-4007-B724-E2C176C2AD29}" destId="{6D40D278-A54C-415D-8B09-7E6FEEE2E268}" srcOrd="2" destOrd="0" parTransId="{E4BBDE80-79B6-440E-ADCE-E11BE7A47139}" sibTransId="{17D8447F-6EBD-4566-9977-C17222A0273D}"/>
    <dgm:cxn modelId="{CE7B92BB-5EA5-4EA3-9C06-6A58B766D821}" srcId="{431A52EA-2401-4007-B724-E2C176C2AD29}" destId="{B1D3BB58-A31B-4803-B22D-18FAE77F7D2E}" srcOrd="0" destOrd="0" parTransId="{9A54EF9C-2609-4B75-94EB-83C3C3FD8021}" sibTransId="{4EE59BE6-2409-459B-B56C-CF701B8CEB80}"/>
    <dgm:cxn modelId="{9867586E-6A64-490C-A536-F0CAAF6450B1}" type="presParOf" srcId="{DEC1692D-3D51-4473-92C6-B5BFCD688950}" destId="{E192BC96-24F2-49BA-B5DF-F3A31B8E4F73}" srcOrd="0" destOrd="0" presId="urn:microsoft.com/office/officeart/2018/2/layout/IconVerticalSolidList"/>
    <dgm:cxn modelId="{B7D27C8C-BD67-4E32-9318-4061985203E0}" type="presParOf" srcId="{E192BC96-24F2-49BA-B5DF-F3A31B8E4F73}" destId="{97217E2A-D728-461D-8A51-122CF34F2651}" srcOrd="0" destOrd="0" presId="urn:microsoft.com/office/officeart/2018/2/layout/IconVerticalSolidList"/>
    <dgm:cxn modelId="{963CCCDA-B0A4-4D6E-A721-6B0C0AE9B7B7}" type="presParOf" srcId="{E192BC96-24F2-49BA-B5DF-F3A31B8E4F73}" destId="{8BBF241C-EFB4-4212-B485-6BBB4B2911B4}" srcOrd="1" destOrd="0" presId="urn:microsoft.com/office/officeart/2018/2/layout/IconVerticalSolidList"/>
    <dgm:cxn modelId="{989A0A6E-466B-427D-BBF4-25F7E72A49D2}" type="presParOf" srcId="{E192BC96-24F2-49BA-B5DF-F3A31B8E4F73}" destId="{14AC30B9-BC6C-48A8-A599-D8A347018DD7}" srcOrd="2" destOrd="0" presId="urn:microsoft.com/office/officeart/2018/2/layout/IconVerticalSolidList"/>
    <dgm:cxn modelId="{EA728693-62C2-4695-B029-3F0CF32CB7FA}" type="presParOf" srcId="{E192BC96-24F2-49BA-B5DF-F3A31B8E4F73}" destId="{5830720C-47D7-4BE6-97FC-9273972966B2}" srcOrd="3" destOrd="0" presId="urn:microsoft.com/office/officeart/2018/2/layout/IconVerticalSolidList"/>
    <dgm:cxn modelId="{CAAA0EFE-3CF1-4ABE-AE6F-9AD61E8C015A}" type="presParOf" srcId="{DEC1692D-3D51-4473-92C6-B5BFCD688950}" destId="{9D8997DE-0039-4EAA-A4DD-59063D2FFE81}" srcOrd="1" destOrd="0" presId="urn:microsoft.com/office/officeart/2018/2/layout/IconVerticalSolidList"/>
    <dgm:cxn modelId="{3DEB871C-900B-4014-B00C-0C10E80E1773}" type="presParOf" srcId="{DEC1692D-3D51-4473-92C6-B5BFCD688950}" destId="{40F9FB71-EAC9-4B1A-896D-B7052789DC25}" srcOrd="2" destOrd="0" presId="urn:microsoft.com/office/officeart/2018/2/layout/IconVerticalSolidList"/>
    <dgm:cxn modelId="{D634A599-DC3E-4248-9FE3-D43E0238CD89}" type="presParOf" srcId="{40F9FB71-EAC9-4B1A-896D-B7052789DC25}" destId="{E5A5FA0F-F2F9-4524-AF13-294DE288CE57}" srcOrd="0" destOrd="0" presId="urn:microsoft.com/office/officeart/2018/2/layout/IconVerticalSolidList"/>
    <dgm:cxn modelId="{E9F797BB-FA9E-4E9F-81DD-5B50EC40BB0B}" type="presParOf" srcId="{40F9FB71-EAC9-4B1A-896D-B7052789DC25}" destId="{41410415-84B1-4C54-8243-07926B2A2E95}" srcOrd="1" destOrd="0" presId="urn:microsoft.com/office/officeart/2018/2/layout/IconVerticalSolidList"/>
    <dgm:cxn modelId="{B0DC96C9-B7B0-44CB-AFFD-4CE82CB478EA}" type="presParOf" srcId="{40F9FB71-EAC9-4B1A-896D-B7052789DC25}" destId="{4B4F1258-AAF4-4BBC-B87C-B7F0B981A887}" srcOrd="2" destOrd="0" presId="urn:microsoft.com/office/officeart/2018/2/layout/IconVerticalSolidList"/>
    <dgm:cxn modelId="{56D3EB48-7D99-4960-BE24-9746B64CA5E8}" type="presParOf" srcId="{40F9FB71-EAC9-4B1A-896D-B7052789DC25}" destId="{D40B08B1-E236-44C6-8A39-F6A371477326}" srcOrd="3" destOrd="0" presId="urn:microsoft.com/office/officeart/2018/2/layout/IconVerticalSolidList"/>
    <dgm:cxn modelId="{6E9E0185-80E3-471D-B8E7-5F5CABF2A92A}" type="presParOf" srcId="{DEC1692D-3D51-4473-92C6-B5BFCD688950}" destId="{0C736327-D666-41CB-9667-C06D40249A28}" srcOrd="3" destOrd="0" presId="urn:microsoft.com/office/officeart/2018/2/layout/IconVerticalSolidList"/>
    <dgm:cxn modelId="{FBC72C36-6847-4D1E-9747-664974C2E35B}" type="presParOf" srcId="{DEC1692D-3D51-4473-92C6-B5BFCD688950}" destId="{A3E20184-336C-45C2-83F9-A9A227744924}" srcOrd="4" destOrd="0" presId="urn:microsoft.com/office/officeart/2018/2/layout/IconVerticalSolidList"/>
    <dgm:cxn modelId="{D72863DF-13C5-4E0E-AD64-CDDF22D635C5}" type="presParOf" srcId="{A3E20184-336C-45C2-83F9-A9A227744924}" destId="{11250309-BB40-4CFA-9D41-DB6C4B15D8AF}" srcOrd="0" destOrd="0" presId="urn:microsoft.com/office/officeart/2018/2/layout/IconVerticalSolidList"/>
    <dgm:cxn modelId="{4AF07EA6-E5DA-4721-9062-2D637F46844F}" type="presParOf" srcId="{A3E20184-336C-45C2-83F9-A9A227744924}" destId="{E0BF19E3-84CD-420B-AA3C-F463A938500E}" srcOrd="1" destOrd="0" presId="urn:microsoft.com/office/officeart/2018/2/layout/IconVerticalSolidList"/>
    <dgm:cxn modelId="{F9793FA2-DC66-40E6-AE38-6B8A9B5F4233}" type="presParOf" srcId="{A3E20184-336C-45C2-83F9-A9A227744924}" destId="{6C8FC164-A48C-4F07-BD7B-0C9B3E875CF5}" srcOrd="2" destOrd="0" presId="urn:microsoft.com/office/officeart/2018/2/layout/IconVerticalSolidList"/>
    <dgm:cxn modelId="{756F33D7-1029-4175-92B8-7465C53F7D3A}" type="presParOf" srcId="{A3E20184-336C-45C2-83F9-A9A227744924}" destId="{D1C585B4-185E-46AE-8F38-06CC4ED3A04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322C3-C000-4242-9992-34943446549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5B9B6D8-76DD-44B9-B010-142F07FD60CF}">
      <dgm:prSet/>
      <dgm:spPr/>
      <dgm:t>
        <a:bodyPr/>
        <a:lstStyle/>
        <a:p>
          <a:pPr>
            <a:lnSpc>
              <a:spcPct val="100000"/>
            </a:lnSpc>
          </a:pPr>
          <a:r>
            <a:rPr lang="en-US"/>
            <a:t>On a piece of paper you will write:</a:t>
          </a:r>
        </a:p>
      </dgm:t>
    </dgm:pt>
    <dgm:pt modelId="{CE4841BB-6559-4483-9A70-535DA71ED8EA}" type="parTrans" cxnId="{95BC4116-E849-46AE-A48F-7A4C24B4C6E5}">
      <dgm:prSet/>
      <dgm:spPr/>
      <dgm:t>
        <a:bodyPr/>
        <a:lstStyle/>
        <a:p>
          <a:endParaRPr lang="en-US"/>
        </a:p>
      </dgm:t>
    </dgm:pt>
    <dgm:pt modelId="{F32FC15D-567A-48BC-AC3C-66259D480291}" type="sibTrans" cxnId="{95BC4116-E849-46AE-A48F-7A4C24B4C6E5}">
      <dgm:prSet/>
      <dgm:spPr/>
      <dgm:t>
        <a:bodyPr/>
        <a:lstStyle/>
        <a:p>
          <a:pPr>
            <a:lnSpc>
              <a:spcPct val="100000"/>
            </a:lnSpc>
          </a:pPr>
          <a:endParaRPr lang="en-US"/>
        </a:p>
      </dgm:t>
    </dgm:pt>
    <dgm:pt modelId="{CF466DFA-C2AE-4B4D-B1F4-323DBB754E2E}">
      <dgm:prSet/>
      <dgm:spPr/>
      <dgm:t>
        <a:bodyPr/>
        <a:lstStyle/>
        <a:p>
          <a:pPr>
            <a:lnSpc>
              <a:spcPct val="100000"/>
            </a:lnSpc>
          </a:pPr>
          <a:r>
            <a:rPr lang="en-US"/>
            <a:t>3 things you have learned from today’s lesson on colorism</a:t>
          </a:r>
          <a:endParaRPr lang="en-US" dirty="0"/>
        </a:p>
      </dgm:t>
    </dgm:pt>
    <dgm:pt modelId="{AD06CCD3-BD31-49FB-9FEC-5E1AC9A6598D}" type="parTrans" cxnId="{B5AB8AC3-D479-44E2-BBD9-314A0369B874}">
      <dgm:prSet/>
      <dgm:spPr/>
      <dgm:t>
        <a:bodyPr/>
        <a:lstStyle/>
        <a:p>
          <a:endParaRPr lang="en-US"/>
        </a:p>
      </dgm:t>
    </dgm:pt>
    <dgm:pt modelId="{2CD4BEA7-5485-40C0-9237-C498C4A36669}" type="sibTrans" cxnId="{B5AB8AC3-D479-44E2-BBD9-314A0369B874}">
      <dgm:prSet/>
      <dgm:spPr/>
      <dgm:t>
        <a:bodyPr/>
        <a:lstStyle/>
        <a:p>
          <a:pPr>
            <a:lnSpc>
              <a:spcPct val="100000"/>
            </a:lnSpc>
          </a:pPr>
          <a:endParaRPr lang="en-US"/>
        </a:p>
      </dgm:t>
    </dgm:pt>
    <dgm:pt modelId="{4B84EAC0-175B-459E-84FF-9E4A7223DF6A}">
      <dgm:prSet/>
      <dgm:spPr/>
      <dgm:t>
        <a:bodyPr/>
        <a:lstStyle/>
        <a:p>
          <a:pPr>
            <a:lnSpc>
              <a:spcPct val="100000"/>
            </a:lnSpc>
          </a:pPr>
          <a:r>
            <a:rPr lang="en-US"/>
            <a:t>2 things you still have questions about</a:t>
          </a:r>
          <a:endParaRPr lang="en-US" dirty="0"/>
        </a:p>
      </dgm:t>
    </dgm:pt>
    <dgm:pt modelId="{87B9F6ED-6287-4E28-9EF0-F0B8FD330827}" type="parTrans" cxnId="{A8ED60FA-2533-43F7-BF61-014E16561B30}">
      <dgm:prSet/>
      <dgm:spPr/>
      <dgm:t>
        <a:bodyPr/>
        <a:lstStyle/>
        <a:p>
          <a:endParaRPr lang="en-US"/>
        </a:p>
      </dgm:t>
    </dgm:pt>
    <dgm:pt modelId="{A9AC31EA-CF62-4151-91F3-7249A2A60CD0}" type="sibTrans" cxnId="{A8ED60FA-2533-43F7-BF61-014E16561B30}">
      <dgm:prSet/>
      <dgm:spPr/>
      <dgm:t>
        <a:bodyPr/>
        <a:lstStyle/>
        <a:p>
          <a:pPr>
            <a:lnSpc>
              <a:spcPct val="100000"/>
            </a:lnSpc>
          </a:pPr>
          <a:endParaRPr lang="en-US"/>
        </a:p>
      </dgm:t>
    </dgm:pt>
    <dgm:pt modelId="{AAE7951C-BCF4-4C22-AD0F-48CB159B3F91}">
      <dgm:prSet/>
      <dgm:spPr/>
      <dgm:t>
        <a:bodyPr/>
        <a:lstStyle/>
        <a:p>
          <a:pPr>
            <a:lnSpc>
              <a:spcPct val="100000"/>
            </a:lnSpc>
          </a:pPr>
          <a:r>
            <a:rPr lang="en-US"/>
            <a:t>1 thing you enjoyed about the lesson</a:t>
          </a:r>
        </a:p>
      </dgm:t>
    </dgm:pt>
    <dgm:pt modelId="{42119D09-D809-42B1-BFC2-F09B028EDF02}" type="parTrans" cxnId="{543C0CB4-33EE-410C-9AC4-B9641416861B}">
      <dgm:prSet/>
      <dgm:spPr/>
      <dgm:t>
        <a:bodyPr/>
        <a:lstStyle/>
        <a:p>
          <a:endParaRPr lang="en-US"/>
        </a:p>
      </dgm:t>
    </dgm:pt>
    <dgm:pt modelId="{2225E38A-CFEC-471D-A1CB-9C52166DE119}" type="sibTrans" cxnId="{543C0CB4-33EE-410C-9AC4-B9641416861B}">
      <dgm:prSet/>
      <dgm:spPr/>
      <dgm:t>
        <a:bodyPr/>
        <a:lstStyle/>
        <a:p>
          <a:pPr>
            <a:lnSpc>
              <a:spcPct val="100000"/>
            </a:lnSpc>
          </a:pPr>
          <a:endParaRPr lang="en-US"/>
        </a:p>
      </dgm:t>
    </dgm:pt>
    <dgm:pt modelId="{3583BA90-8B1A-4366-BB09-BCDE44292C45}">
      <dgm:prSet/>
      <dgm:spPr/>
      <dgm:t>
        <a:bodyPr/>
        <a:lstStyle/>
        <a:p>
          <a:pPr>
            <a:lnSpc>
              <a:spcPct val="100000"/>
            </a:lnSpc>
          </a:pPr>
          <a:r>
            <a:rPr lang="en-US"/>
            <a:t>Take 2 minutes to write</a:t>
          </a:r>
        </a:p>
      </dgm:t>
    </dgm:pt>
    <dgm:pt modelId="{4212D33A-7A67-4E2B-A22C-8E7407A698C1}" type="parTrans" cxnId="{03B5A307-7B6F-4C1E-A0DC-D9E4EA688C50}">
      <dgm:prSet/>
      <dgm:spPr/>
      <dgm:t>
        <a:bodyPr/>
        <a:lstStyle/>
        <a:p>
          <a:endParaRPr lang="en-US"/>
        </a:p>
      </dgm:t>
    </dgm:pt>
    <dgm:pt modelId="{AD5C1288-E19D-4956-BC25-7E6808462946}" type="sibTrans" cxnId="{03B5A307-7B6F-4C1E-A0DC-D9E4EA688C50}">
      <dgm:prSet/>
      <dgm:spPr/>
      <dgm:t>
        <a:bodyPr/>
        <a:lstStyle/>
        <a:p>
          <a:pPr>
            <a:lnSpc>
              <a:spcPct val="100000"/>
            </a:lnSpc>
          </a:pPr>
          <a:endParaRPr lang="en-US"/>
        </a:p>
      </dgm:t>
    </dgm:pt>
    <dgm:pt modelId="{C09D6880-4B44-4690-82FB-2387550991E6}">
      <dgm:prSet/>
      <dgm:spPr/>
      <dgm:t>
        <a:bodyPr/>
        <a:lstStyle/>
        <a:p>
          <a:pPr>
            <a:lnSpc>
              <a:spcPct val="100000"/>
            </a:lnSpc>
          </a:pPr>
          <a:r>
            <a:rPr lang="en-US"/>
            <a:t>Be prepared to share </a:t>
          </a:r>
        </a:p>
      </dgm:t>
    </dgm:pt>
    <dgm:pt modelId="{665E9E42-0970-40B0-86DD-656CFC7837A4}" type="parTrans" cxnId="{339ED18B-F9BD-4F31-902F-6BD3D9132E4C}">
      <dgm:prSet/>
      <dgm:spPr/>
      <dgm:t>
        <a:bodyPr/>
        <a:lstStyle/>
        <a:p>
          <a:endParaRPr lang="en-US"/>
        </a:p>
      </dgm:t>
    </dgm:pt>
    <dgm:pt modelId="{5A75B696-2507-4520-9033-C616DF09A1FD}" type="sibTrans" cxnId="{339ED18B-F9BD-4F31-902F-6BD3D9132E4C}">
      <dgm:prSet/>
      <dgm:spPr/>
      <dgm:t>
        <a:bodyPr/>
        <a:lstStyle/>
        <a:p>
          <a:endParaRPr lang="en-US"/>
        </a:p>
      </dgm:t>
    </dgm:pt>
    <dgm:pt modelId="{09E5C4BA-4F63-B24C-8524-AB9E656AEFA7}" type="pres">
      <dgm:prSet presAssocID="{AFB322C3-C000-4242-9992-34943446549A}" presName="vert0" presStyleCnt="0">
        <dgm:presLayoutVars>
          <dgm:dir/>
          <dgm:animOne val="branch"/>
          <dgm:animLvl val="lvl"/>
        </dgm:presLayoutVars>
      </dgm:prSet>
      <dgm:spPr/>
    </dgm:pt>
    <dgm:pt modelId="{E4EB0383-D862-974F-A215-1BE16B4421D0}" type="pres">
      <dgm:prSet presAssocID="{15B9B6D8-76DD-44B9-B010-142F07FD60CF}" presName="thickLine" presStyleLbl="alignNode1" presStyleIdx="0" presStyleCnt="6"/>
      <dgm:spPr/>
    </dgm:pt>
    <dgm:pt modelId="{963682E6-EF42-7847-9ED1-7A9846AE022D}" type="pres">
      <dgm:prSet presAssocID="{15B9B6D8-76DD-44B9-B010-142F07FD60CF}" presName="horz1" presStyleCnt="0"/>
      <dgm:spPr/>
    </dgm:pt>
    <dgm:pt modelId="{DBD703E1-86EB-4E4B-957B-823D71E4A4A5}" type="pres">
      <dgm:prSet presAssocID="{15B9B6D8-76DD-44B9-B010-142F07FD60CF}" presName="tx1" presStyleLbl="revTx" presStyleIdx="0" presStyleCnt="6"/>
      <dgm:spPr/>
    </dgm:pt>
    <dgm:pt modelId="{C2DD0A61-A7C7-7146-B26E-BCDEA47402AF}" type="pres">
      <dgm:prSet presAssocID="{15B9B6D8-76DD-44B9-B010-142F07FD60CF}" presName="vert1" presStyleCnt="0"/>
      <dgm:spPr/>
    </dgm:pt>
    <dgm:pt modelId="{FE3D99F1-8E2E-3A49-8E9D-DC53111809FA}" type="pres">
      <dgm:prSet presAssocID="{CF466DFA-C2AE-4B4D-B1F4-323DBB754E2E}" presName="thickLine" presStyleLbl="alignNode1" presStyleIdx="1" presStyleCnt="6"/>
      <dgm:spPr/>
    </dgm:pt>
    <dgm:pt modelId="{C12A739C-FDE3-714A-898D-FFC9A6DF8683}" type="pres">
      <dgm:prSet presAssocID="{CF466DFA-C2AE-4B4D-B1F4-323DBB754E2E}" presName="horz1" presStyleCnt="0"/>
      <dgm:spPr/>
    </dgm:pt>
    <dgm:pt modelId="{7B2885AE-654C-204F-8040-8C49A5F6504C}" type="pres">
      <dgm:prSet presAssocID="{CF466DFA-C2AE-4B4D-B1F4-323DBB754E2E}" presName="tx1" presStyleLbl="revTx" presStyleIdx="1" presStyleCnt="6"/>
      <dgm:spPr/>
    </dgm:pt>
    <dgm:pt modelId="{3AE5E851-DCE7-084A-929F-80DE39E08B8F}" type="pres">
      <dgm:prSet presAssocID="{CF466DFA-C2AE-4B4D-B1F4-323DBB754E2E}" presName="vert1" presStyleCnt="0"/>
      <dgm:spPr/>
    </dgm:pt>
    <dgm:pt modelId="{4BB137D7-BAC4-444D-A1EC-1E5049A9730D}" type="pres">
      <dgm:prSet presAssocID="{4B84EAC0-175B-459E-84FF-9E4A7223DF6A}" presName="thickLine" presStyleLbl="alignNode1" presStyleIdx="2" presStyleCnt="6"/>
      <dgm:spPr/>
    </dgm:pt>
    <dgm:pt modelId="{1D3C651E-B02C-F14A-B50E-B3FA84924816}" type="pres">
      <dgm:prSet presAssocID="{4B84EAC0-175B-459E-84FF-9E4A7223DF6A}" presName="horz1" presStyleCnt="0"/>
      <dgm:spPr/>
    </dgm:pt>
    <dgm:pt modelId="{69F2C47A-66BD-3C40-8F7C-421DD03B2406}" type="pres">
      <dgm:prSet presAssocID="{4B84EAC0-175B-459E-84FF-9E4A7223DF6A}" presName="tx1" presStyleLbl="revTx" presStyleIdx="2" presStyleCnt="6"/>
      <dgm:spPr/>
    </dgm:pt>
    <dgm:pt modelId="{92C8E1DA-0DA5-2F4B-B844-D8EAFCD7A536}" type="pres">
      <dgm:prSet presAssocID="{4B84EAC0-175B-459E-84FF-9E4A7223DF6A}" presName="vert1" presStyleCnt="0"/>
      <dgm:spPr/>
    </dgm:pt>
    <dgm:pt modelId="{FFFCD3D8-13EB-DA4D-BF20-6C4C810BF95C}" type="pres">
      <dgm:prSet presAssocID="{AAE7951C-BCF4-4C22-AD0F-48CB159B3F91}" presName="thickLine" presStyleLbl="alignNode1" presStyleIdx="3" presStyleCnt="6"/>
      <dgm:spPr/>
    </dgm:pt>
    <dgm:pt modelId="{76070D4C-3A4C-3448-BE59-C855DFE23F87}" type="pres">
      <dgm:prSet presAssocID="{AAE7951C-BCF4-4C22-AD0F-48CB159B3F91}" presName="horz1" presStyleCnt="0"/>
      <dgm:spPr/>
    </dgm:pt>
    <dgm:pt modelId="{36762B94-FB00-DD46-9D01-8E9B937BBC5B}" type="pres">
      <dgm:prSet presAssocID="{AAE7951C-BCF4-4C22-AD0F-48CB159B3F91}" presName="tx1" presStyleLbl="revTx" presStyleIdx="3" presStyleCnt="6"/>
      <dgm:spPr/>
    </dgm:pt>
    <dgm:pt modelId="{1FA481C9-09EE-674D-83D6-C9D97E8D78D6}" type="pres">
      <dgm:prSet presAssocID="{AAE7951C-BCF4-4C22-AD0F-48CB159B3F91}" presName="vert1" presStyleCnt="0"/>
      <dgm:spPr/>
    </dgm:pt>
    <dgm:pt modelId="{20865AAE-3A84-274D-B7AC-7F6AD83D0CC4}" type="pres">
      <dgm:prSet presAssocID="{3583BA90-8B1A-4366-BB09-BCDE44292C45}" presName="thickLine" presStyleLbl="alignNode1" presStyleIdx="4" presStyleCnt="6"/>
      <dgm:spPr/>
    </dgm:pt>
    <dgm:pt modelId="{B626FC98-1D15-8348-ADD0-EBACCC7957D6}" type="pres">
      <dgm:prSet presAssocID="{3583BA90-8B1A-4366-BB09-BCDE44292C45}" presName="horz1" presStyleCnt="0"/>
      <dgm:spPr/>
    </dgm:pt>
    <dgm:pt modelId="{7628A6A0-3FCD-3042-A316-C9F7D4DB1786}" type="pres">
      <dgm:prSet presAssocID="{3583BA90-8B1A-4366-BB09-BCDE44292C45}" presName="tx1" presStyleLbl="revTx" presStyleIdx="4" presStyleCnt="6"/>
      <dgm:spPr/>
    </dgm:pt>
    <dgm:pt modelId="{6D5446F3-9B9F-3640-9B04-DF725F72E478}" type="pres">
      <dgm:prSet presAssocID="{3583BA90-8B1A-4366-BB09-BCDE44292C45}" presName="vert1" presStyleCnt="0"/>
      <dgm:spPr/>
    </dgm:pt>
    <dgm:pt modelId="{C0173B77-43EC-3A43-9DFF-DADEED499814}" type="pres">
      <dgm:prSet presAssocID="{C09D6880-4B44-4690-82FB-2387550991E6}" presName="thickLine" presStyleLbl="alignNode1" presStyleIdx="5" presStyleCnt="6"/>
      <dgm:spPr/>
    </dgm:pt>
    <dgm:pt modelId="{8D2247CA-B7F0-904A-A7F8-834AF1901895}" type="pres">
      <dgm:prSet presAssocID="{C09D6880-4B44-4690-82FB-2387550991E6}" presName="horz1" presStyleCnt="0"/>
      <dgm:spPr/>
    </dgm:pt>
    <dgm:pt modelId="{0DC24582-F4DD-A64A-80D1-C3475007014B}" type="pres">
      <dgm:prSet presAssocID="{C09D6880-4B44-4690-82FB-2387550991E6}" presName="tx1" presStyleLbl="revTx" presStyleIdx="5" presStyleCnt="6"/>
      <dgm:spPr/>
    </dgm:pt>
    <dgm:pt modelId="{898EF88A-A398-6340-A237-8FCF6A7EAB32}" type="pres">
      <dgm:prSet presAssocID="{C09D6880-4B44-4690-82FB-2387550991E6}" presName="vert1" presStyleCnt="0"/>
      <dgm:spPr/>
    </dgm:pt>
  </dgm:ptLst>
  <dgm:cxnLst>
    <dgm:cxn modelId="{69E0DE00-3B45-2B49-BC07-E0F6803E9A24}" type="presOf" srcId="{15B9B6D8-76DD-44B9-B010-142F07FD60CF}" destId="{DBD703E1-86EB-4E4B-957B-823D71E4A4A5}" srcOrd="0" destOrd="0" presId="urn:microsoft.com/office/officeart/2008/layout/LinedList"/>
    <dgm:cxn modelId="{03B5A307-7B6F-4C1E-A0DC-D9E4EA688C50}" srcId="{AFB322C3-C000-4242-9992-34943446549A}" destId="{3583BA90-8B1A-4366-BB09-BCDE44292C45}" srcOrd="4" destOrd="0" parTransId="{4212D33A-7A67-4E2B-A22C-8E7407A698C1}" sibTransId="{AD5C1288-E19D-4956-BC25-7E6808462946}"/>
    <dgm:cxn modelId="{95BC4116-E849-46AE-A48F-7A4C24B4C6E5}" srcId="{AFB322C3-C000-4242-9992-34943446549A}" destId="{15B9B6D8-76DD-44B9-B010-142F07FD60CF}" srcOrd="0" destOrd="0" parTransId="{CE4841BB-6559-4483-9A70-535DA71ED8EA}" sibTransId="{F32FC15D-567A-48BC-AC3C-66259D480291}"/>
    <dgm:cxn modelId="{C85A7533-61FE-DE46-A54B-C201D7645EA0}" type="presOf" srcId="{C09D6880-4B44-4690-82FB-2387550991E6}" destId="{0DC24582-F4DD-A64A-80D1-C3475007014B}" srcOrd="0" destOrd="0" presId="urn:microsoft.com/office/officeart/2008/layout/LinedList"/>
    <dgm:cxn modelId="{6EC73952-86EB-2042-934D-C610D367A9A5}" type="presOf" srcId="{4B84EAC0-175B-459E-84FF-9E4A7223DF6A}" destId="{69F2C47A-66BD-3C40-8F7C-421DD03B2406}" srcOrd="0" destOrd="0" presId="urn:microsoft.com/office/officeart/2008/layout/LinedList"/>
    <dgm:cxn modelId="{C7004C68-65F3-814C-859A-F6F5D58A125A}" type="presOf" srcId="{AFB322C3-C000-4242-9992-34943446549A}" destId="{09E5C4BA-4F63-B24C-8524-AB9E656AEFA7}" srcOrd="0" destOrd="0" presId="urn:microsoft.com/office/officeart/2008/layout/LinedList"/>
    <dgm:cxn modelId="{C8EE6E76-6DE5-CF45-97A2-FB880DA259D2}" type="presOf" srcId="{CF466DFA-C2AE-4B4D-B1F4-323DBB754E2E}" destId="{7B2885AE-654C-204F-8040-8C49A5F6504C}" srcOrd="0" destOrd="0" presId="urn:microsoft.com/office/officeart/2008/layout/LinedList"/>
    <dgm:cxn modelId="{339ED18B-F9BD-4F31-902F-6BD3D9132E4C}" srcId="{AFB322C3-C000-4242-9992-34943446549A}" destId="{C09D6880-4B44-4690-82FB-2387550991E6}" srcOrd="5" destOrd="0" parTransId="{665E9E42-0970-40B0-86DD-656CFC7837A4}" sibTransId="{5A75B696-2507-4520-9033-C616DF09A1FD}"/>
    <dgm:cxn modelId="{684FD58B-4F2C-9746-BA72-36B82EEAB40A}" type="presOf" srcId="{3583BA90-8B1A-4366-BB09-BCDE44292C45}" destId="{7628A6A0-3FCD-3042-A316-C9F7D4DB1786}" srcOrd="0" destOrd="0" presId="urn:microsoft.com/office/officeart/2008/layout/LinedList"/>
    <dgm:cxn modelId="{543C0CB4-33EE-410C-9AC4-B9641416861B}" srcId="{AFB322C3-C000-4242-9992-34943446549A}" destId="{AAE7951C-BCF4-4C22-AD0F-48CB159B3F91}" srcOrd="3" destOrd="0" parTransId="{42119D09-D809-42B1-BFC2-F09B028EDF02}" sibTransId="{2225E38A-CFEC-471D-A1CB-9C52166DE119}"/>
    <dgm:cxn modelId="{C6CA85B5-D8DC-9A4C-9685-9F8277B7291D}" type="presOf" srcId="{AAE7951C-BCF4-4C22-AD0F-48CB159B3F91}" destId="{36762B94-FB00-DD46-9D01-8E9B937BBC5B}" srcOrd="0" destOrd="0" presId="urn:microsoft.com/office/officeart/2008/layout/LinedList"/>
    <dgm:cxn modelId="{B5AB8AC3-D479-44E2-BBD9-314A0369B874}" srcId="{AFB322C3-C000-4242-9992-34943446549A}" destId="{CF466DFA-C2AE-4B4D-B1F4-323DBB754E2E}" srcOrd="1" destOrd="0" parTransId="{AD06CCD3-BD31-49FB-9FEC-5E1AC9A6598D}" sibTransId="{2CD4BEA7-5485-40C0-9237-C498C4A36669}"/>
    <dgm:cxn modelId="{A8ED60FA-2533-43F7-BF61-014E16561B30}" srcId="{AFB322C3-C000-4242-9992-34943446549A}" destId="{4B84EAC0-175B-459E-84FF-9E4A7223DF6A}" srcOrd="2" destOrd="0" parTransId="{87B9F6ED-6287-4E28-9EF0-F0B8FD330827}" sibTransId="{A9AC31EA-CF62-4151-91F3-7249A2A60CD0}"/>
    <dgm:cxn modelId="{28C4D439-25A4-9A43-B2D2-98A8E94E5D3A}" type="presParOf" srcId="{09E5C4BA-4F63-B24C-8524-AB9E656AEFA7}" destId="{E4EB0383-D862-974F-A215-1BE16B4421D0}" srcOrd="0" destOrd="0" presId="urn:microsoft.com/office/officeart/2008/layout/LinedList"/>
    <dgm:cxn modelId="{8F3DD9CF-B9CA-4046-B661-EF15F03DCC1D}" type="presParOf" srcId="{09E5C4BA-4F63-B24C-8524-AB9E656AEFA7}" destId="{963682E6-EF42-7847-9ED1-7A9846AE022D}" srcOrd="1" destOrd="0" presId="urn:microsoft.com/office/officeart/2008/layout/LinedList"/>
    <dgm:cxn modelId="{E844BB63-F80F-0443-9D7A-782B169E8AA3}" type="presParOf" srcId="{963682E6-EF42-7847-9ED1-7A9846AE022D}" destId="{DBD703E1-86EB-4E4B-957B-823D71E4A4A5}" srcOrd="0" destOrd="0" presId="urn:microsoft.com/office/officeart/2008/layout/LinedList"/>
    <dgm:cxn modelId="{F488E9B8-3A4D-B64A-AC4C-17AEAA042F18}" type="presParOf" srcId="{963682E6-EF42-7847-9ED1-7A9846AE022D}" destId="{C2DD0A61-A7C7-7146-B26E-BCDEA47402AF}" srcOrd="1" destOrd="0" presId="urn:microsoft.com/office/officeart/2008/layout/LinedList"/>
    <dgm:cxn modelId="{2B0299DC-F666-FF41-9E55-C78D29A10F4A}" type="presParOf" srcId="{09E5C4BA-4F63-B24C-8524-AB9E656AEFA7}" destId="{FE3D99F1-8E2E-3A49-8E9D-DC53111809FA}" srcOrd="2" destOrd="0" presId="urn:microsoft.com/office/officeart/2008/layout/LinedList"/>
    <dgm:cxn modelId="{7471D1AA-51D6-A447-9588-3EE05F983208}" type="presParOf" srcId="{09E5C4BA-4F63-B24C-8524-AB9E656AEFA7}" destId="{C12A739C-FDE3-714A-898D-FFC9A6DF8683}" srcOrd="3" destOrd="0" presId="urn:microsoft.com/office/officeart/2008/layout/LinedList"/>
    <dgm:cxn modelId="{6ABB007C-F5B9-624E-82AD-6A60BDF681BC}" type="presParOf" srcId="{C12A739C-FDE3-714A-898D-FFC9A6DF8683}" destId="{7B2885AE-654C-204F-8040-8C49A5F6504C}" srcOrd="0" destOrd="0" presId="urn:microsoft.com/office/officeart/2008/layout/LinedList"/>
    <dgm:cxn modelId="{071F296C-14EA-414F-ADD4-BC1AFD095408}" type="presParOf" srcId="{C12A739C-FDE3-714A-898D-FFC9A6DF8683}" destId="{3AE5E851-DCE7-084A-929F-80DE39E08B8F}" srcOrd="1" destOrd="0" presId="urn:microsoft.com/office/officeart/2008/layout/LinedList"/>
    <dgm:cxn modelId="{C28F30FB-D0C7-A141-A3BC-709771CB3171}" type="presParOf" srcId="{09E5C4BA-4F63-B24C-8524-AB9E656AEFA7}" destId="{4BB137D7-BAC4-444D-A1EC-1E5049A9730D}" srcOrd="4" destOrd="0" presId="urn:microsoft.com/office/officeart/2008/layout/LinedList"/>
    <dgm:cxn modelId="{32A918AA-6638-AE49-AF27-E99B5E89CB03}" type="presParOf" srcId="{09E5C4BA-4F63-B24C-8524-AB9E656AEFA7}" destId="{1D3C651E-B02C-F14A-B50E-B3FA84924816}" srcOrd="5" destOrd="0" presId="urn:microsoft.com/office/officeart/2008/layout/LinedList"/>
    <dgm:cxn modelId="{B4EFE7C7-0BD2-8C4C-AEB0-FA57C2000D9E}" type="presParOf" srcId="{1D3C651E-B02C-F14A-B50E-B3FA84924816}" destId="{69F2C47A-66BD-3C40-8F7C-421DD03B2406}" srcOrd="0" destOrd="0" presId="urn:microsoft.com/office/officeart/2008/layout/LinedList"/>
    <dgm:cxn modelId="{DCAEBE52-6D88-A247-9542-E7830899D260}" type="presParOf" srcId="{1D3C651E-B02C-F14A-B50E-B3FA84924816}" destId="{92C8E1DA-0DA5-2F4B-B844-D8EAFCD7A536}" srcOrd="1" destOrd="0" presId="urn:microsoft.com/office/officeart/2008/layout/LinedList"/>
    <dgm:cxn modelId="{31FFD5A5-8606-5E49-9524-CC00A581A2CA}" type="presParOf" srcId="{09E5C4BA-4F63-B24C-8524-AB9E656AEFA7}" destId="{FFFCD3D8-13EB-DA4D-BF20-6C4C810BF95C}" srcOrd="6" destOrd="0" presId="urn:microsoft.com/office/officeart/2008/layout/LinedList"/>
    <dgm:cxn modelId="{2995C293-78B0-064C-B701-7C5586B5D099}" type="presParOf" srcId="{09E5C4BA-4F63-B24C-8524-AB9E656AEFA7}" destId="{76070D4C-3A4C-3448-BE59-C855DFE23F87}" srcOrd="7" destOrd="0" presId="urn:microsoft.com/office/officeart/2008/layout/LinedList"/>
    <dgm:cxn modelId="{39CE97A1-0732-B149-A11C-764A0F216EEA}" type="presParOf" srcId="{76070D4C-3A4C-3448-BE59-C855DFE23F87}" destId="{36762B94-FB00-DD46-9D01-8E9B937BBC5B}" srcOrd="0" destOrd="0" presId="urn:microsoft.com/office/officeart/2008/layout/LinedList"/>
    <dgm:cxn modelId="{166AF0A9-7330-7B44-81EA-E93C9AE003F1}" type="presParOf" srcId="{76070D4C-3A4C-3448-BE59-C855DFE23F87}" destId="{1FA481C9-09EE-674D-83D6-C9D97E8D78D6}" srcOrd="1" destOrd="0" presId="urn:microsoft.com/office/officeart/2008/layout/LinedList"/>
    <dgm:cxn modelId="{44E402FE-5AE3-6D4B-9883-43A10D81F2AD}" type="presParOf" srcId="{09E5C4BA-4F63-B24C-8524-AB9E656AEFA7}" destId="{20865AAE-3A84-274D-B7AC-7F6AD83D0CC4}" srcOrd="8" destOrd="0" presId="urn:microsoft.com/office/officeart/2008/layout/LinedList"/>
    <dgm:cxn modelId="{41B4591C-89F1-204C-8024-88D37B5F84B9}" type="presParOf" srcId="{09E5C4BA-4F63-B24C-8524-AB9E656AEFA7}" destId="{B626FC98-1D15-8348-ADD0-EBACCC7957D6}" srcOrd="9" destOrd="0" presId="urn:microsoft.com/office/officeart/2008/layout/LinedList"/>
    <dgm:cxn modelId="{E7CFEDDE-9BAF-1B43-88F0-E9E738251290}" type="presParOf" srcId="{B626FC98-1D15-8348-ADD0-EBACCC7957D6}" destId="{7628A6A0-3FCD-3042-A316-C9F7D4DB1786}" srcOrd="0" destOrd="0" presId="urn:microsoft.com/office/officeart/2008/layout/LinedList"/>
    <dgm:cxn modelId="{524396EF-9276-184B-B5AD-6A95337AD154}" type="presParOf" srcId="{B626FC98-1D15-8348-ADD0-EBACCC7957D6}" destId="{6D5446F3-9B9F-3640-9B04-DF725F72E478}" srcOrd="1" destOrd="0" presId="urn:microsoft.com/office/officeart/2008/layout/LinedList"/>
    <dgm:cxn modelId="{BCE242C7-8165-8642-946B-A52A380E660C}" type="presParOf" srcId="{09E5C4BA-4F63-B24C-8524-AB9E656AEFA7}" destId="{C0173B77-43EC-3A43-9DFF-DADEED499814}" srcOrd="10" destOrd="0" presId="urn:microsoft.com/office/officeart/2008/layout/LinedList"/>
    <dgm:cxn modelId="{8AA03B19-A00A-E54A-A3B9-66147826AD4A}" type="presParOf" srcId="{09E5C4BA-4F63-B24C-8524-AB9E656AEFA7}" destId="{8D2247CA-B7F0-904A-A7F8-834AF1901895}" srcOrd="11" destOrd="0" presId="urn:microsoft.com/office/officeart/2008/layout/LinedList"/>
    <dgm:cxn modelId="{33ACD2EE-A526-014D-A6F9-55CAC0B07D59}" type="presParOf" srcId="{8D2247CA-B7F0-904A-A7F8-834AF1901895}" destId="{0DC24582-F4DD-A64A-80D1-C3475007014B}" srcOrd="0" destOrd="0" presId="urn:microsoft.com/office/officeart/2008/layout/LinedList"/>
    <dgm:cxn modelId="{35C22E71-7D3F-6345-BC42-7940628EA21E}" type="presParOf" srcId="{8D2247CA-B7F0-904A-A7F8-834AF1901895}" destId="{898EF88A-A398-6340-A237-8FCF6A7EAB3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9B894-95F5-4FD3-959C-B71AD048E5E3}">
      <dsp:nvSpPr>
        <dsp:cNvPr id="0" name=""/>
        <dsp:cNvSpPr/>
      </dsp:nvSpPr>
      <dsp:spPr>
        <a:xfrm>
          <a:off x="1046052" y="18416"/>
          <a:ext cx="1990125" cy="19901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6B1B2-6017-4311-9D8C-F4B579469C87}">
      <dsp:nvSpPr>
        <dsp:cNvPr id="0" name=""/>
        <dsp:cNvSpPr/>
      </dsp:nvSpPr>
      <dsp:spPr>
        <a:xfrm>
          <a:off x="1470177" y="442541"/>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4E815-F540-4930-B6B2-B572CC468C70}">
      <dsp:nvSpPr>
        <dsp:cNvPr id="0" name=""/>
        <dsp:cNvSpPr/>
      </dsp:nvSpPr>
      <dsp:spPr>
        <a:xfrm>
          <a:off x="409864" y="262841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What is colorism?</a:t>
          </a:r>
        </a:p>
      </dsp:txBody>
      <dsp:txXfrm>
        <a:off x="409864" y="2628417"/>
        <a:ext cx="3262500" cy="720000"/>
      </dsp:txXfrm>
    </dsp:sp>
    <dsp:sp modelId="{475DA227-72C8-4F6C-9F03-659A0FA95855}">
      <dsp:nvSpPr>
        <dsp:cNvPr id="0" name=""/>
        <dsp:cNvSpPr/>
      </dsp:nvSpPr>
      <dsp:spPr>
        <a:xfrm>
          <a:off x="4879489" y="18416"/>
          <a:ext cx="1990125" cy="19901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263FB-EF27-4AE8-8611-705D7D135089}">
      <dsp:nvSpPr>
        <dsp:cNvPr id="0" name=""/>
        <dsp:cNvSpPr/>
      </dsp:nvSpPr>
      <dsp:spPr>
        <a:xfrm>
          <a:off x="5303614" y="442541"/>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E4B9AE-5A13-4A83-A5D5-C86665C8D3D2}">
      <dsp:nvSpPr>
        <dsp:cNvPr id="0" name=""/>
        <dsp:cNvSpPr/>
      </dsp:nvSpPr>
      <dsp:spPr>
        <a:xfrm>
          <a:off x="4243302" y="2628417"/>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What is skin tone discrimination?</a:t>
          </a:r>
        </a:p>
      </dsp:txBody>
      <dsp:txXfrm>
        <a:off x="4243302" y="2628417"/>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17E2A-D728-461D-8A51-122CF34F2651}">
      <dsp:nvSpPr>
        <dsp:cNvPr id="0" name=""/>
        <dsp:cNvSpPr/>
      </dsp:nvSpPr>
      <dsp:spPr>
        <a:xfrm>
          <a:off x="0" y="410"/>
          <a:ext cx="7915667" cy="9617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F241C-EFB4-4212-B485-6BBB4B2911B4}">
      <dsp:nvSpPr>
        <dsp:cNvPr id="0" name=""/>
        <dsp:cNvSpPr/>
      </dsp:nvSpPr>
      <dsp:spPr>
        <a:xfrm>
          <a:off x="290919" y="216797"/>
          <a:ext cx="528944" cy="528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0720C-47D7-4BE6-97FC-9273972966B2}">
      <dsp:nvSpPr>
        <dsp:cNvPr id="0" name=""/>
        <dsp:cNvSpPr/>
      </dsp:nvSpPr>
      <dsp:spPr>
        <a:xfrm>
          <a:off x="1110783" y="410"/>
          <a:ext cx="6804883" cy="96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2" tIns="101782" rIns="101782" bIns="101782" numCol="1" spcCol="1270" anchor="ctr" anchorCtr="0">
          <a:noAutofit/>
        </a:bodyPr>
        <a:lstStyle/>
        <a:p>
          <a:pPr marL="0" lvl="0" indent="0" algn="l" defTabSz="1111250">
            <a:lnSpc>
              <a:spcPct val="100000"/>
            </a:lnSpc>
            <a:spcBef>
              <a:spcPct val="0"/>
            </a:spcBef>
            <a:spcAft>
              <a:spcPct val="35000"/>
            </a:spcAft>
            <a:buNone/>
          </a:pPr>
          <a:r>
            <a:rPr lang="en-US" sz="2500" kern="1200"/>
            <a:t>Can you identify 3 examples of colorism?</a:t>
          </a:r>
        </a:p>
      </dsp:txBody>
      <dsp:txXfrm>
        <a:off x="1110783" y="410"/>
        <a:ext cx="6804883" cy="961717"/>
      </dsp:txXfrm>
    </dsp:sp>
    <dsp:sp modelId="{E5A5FA0F-F2F9-4524-AF13-294DE288CE57}">
      <dsp:nvSpPr>
        <dsp:cNvPr id="0" name=""/>
        <dsp:cNvSpPr/>
      </dsp:nvSpPr>
      <dsp:spPr>
        <a:xfrm>
          <a:off x="0" y="1202558"/>
          <a:ext cx="7915667" cy="961717"/>
        </a:xfrm>
        <a:prstGeom prst="roundRect">
          <a:avLst>
            <a:gd name="adj" fmla="val 10000"/>
          </a:avLst>
        </a:prstGeom>
        <a:solidFill>
          <a:schemeClr val="accent2">
            <a:hueOff val="17677"/>
            <a:satOff val="-17244"/>
            <a:lumOff val="-883"/>
            <a:alphaOff val="0"/>
          </a:schemeClr>
        </a:solidFill>
        <a:ln>
          <a:noFill/>
        </a:ln>
        <a:effectLst/>
      </dsp:spPr>
      <dsp:style>
        <a:lnRef idx="0">
          <a:scrgbClr r="0" g="0" b="0"/>
        </a:lnRef>
        <a:fillRef idx="1">
          <a:scrgbClr r="0" g="0" b="0"/>
        </a:fillRef>
        <a:effectRef idx="0">
          <a:scrgbClr r="0" g="0" b="0"/>
        </a:effectRef>
        <a:fontRef idx="minor"/>
      </dsp:style>
    </dsp:sp>
    <dsp:sp modelId="{41410415-84B1-4C54-8243-07926B2A2E95}">
      <dsp:nvSpPr>
        <dsp:cNvPr id="0" name=""/>
        <dsp:cNvSpPr/>
      </dsp:nvSpPr>
      <dsp:spPr>
        <a:xfrm>
          <a:off x="290919" y="1418944"/>
          <a:ext cx="528944" cy="528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0B08B1-E236-44C6-8A39-F6A371477326}">
      <dsp:nvSpPr>
        <dsp:cNvPr id="0" name=""/>
        <dsp:cNvSpPr/>
      </dsp:nvSpPr>
      <dsp:spPr>
        <a:xfrm>
          <a:off x="1110783" y="1202558"/>
          <a:ext cx="6804883" cy="96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2" tIns="101782" rIns="101782" bIns="101782" numCol="1" spcCol="1270" anchor="ctr" anchorCtr="0">
          <a:noAutofit/>
        </a:bodyPr>
        <a:lstStyle/>
        <a:p>
          <a:pPr marL="0" lvl="0" indent="0" algn="l" defTabSz="1111250">
            <a:lnSpc>
              <a:spcPct val="100000"/>
            </a:lnSpc>
            <a:spcBef>
              <a:spcPct val="0"/>
            </a:spcBef>
            <a:spcAft>
              <a:spcPct val="35000"/>
            </a:spcAft>
            <a:buNone/>
          </a:pPr>
          <a:r>
            <a:rPr lang="en-US" sz="2500" kern="1200"/>
            <a:t>This can be in the media, personal life, employment, and education.</a:t>
          </a:r>
        </a:p>
      </dsp:txBody>
      <dsp:txXfrm>
        <a:off x="1110783" y="1202558"/>
        <a:ext cx="6804883" cy="961717"/>
      </dsp:txXfrm>
    </dsp:sp>
    <dsp:sp modelId="{11250309-BB40-4CFA-9D41-DB6C4B15D8AF}">
      <dsp:nvSpPr>
        <dsp:cNvPr id="0" name=""/>
        <dsp:cNvSpPr/>
      </dsp:nvSpPr>
      <dsp:spPr>
        <a:xfrm>
          <a:off x="0" y="2404705"/>
          <a:ext cx="7915667" cy="961717"/>
        </a:xfrm>
        <a:prstGeom prst="roundRect">
          <a:avLst>
            <a:gd name="adj" fmla="val 10000"/>
          </a:avLst>
        </a:prstGeom>
        <a:solidFill>
          <a:schemeClr val="accent2">
            <a:hueOff val="35353"/>
            <a:satOff val="-34487"/>
            <a:lumOff val="-1766"/>
            <a:alphaOff val="0"/>
          </a:schemeClr>
        </a:solidFill>
        <a:ln>
          <a:noFill/>
        </a:ln>
        <a:effectLst/>
      </dsp:spPr>
      <dsp:style>
        <a:lnRef idx="0">
          <a:scrgbClr r="0" g="0" b="0"/>
        </a:lnRef>
        <a:fillRef idx="1">
          <a:scrgbClr r="0" g="0" b="0"/>
        </a:fillRef>
        <a:effectRef idx="0">
          <a:scrgbClr r="0" g="0" b="0"/>
        </a:effectRef>
        <a:fontRef idx="minor"/>
      </dsp:style>
    </dsp:sp>
    <dsp:sp modelId="{E0BF19E3-84CD-420B-AA3C-F463A938500E}">
      <dsp:nvSpPr>
        <dsp:cNvPr id="0" name=""/>
        <dsp:cNvSpPr/>
      </dsp:nvSpPr>
      <dsp:spPr>
        <a:xfrm>
          <a:off x="290919" y="2621091"/>
          <a:ext cx="528944" cy="5289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C585B4-185E-46AE-8F38-06CC4ED3A049}">
      <dsp:nvSpPr>
        <dsp:cNvPr id="0" name=""/>
        <dsp:cNvSpPr/>
      </dsp:nvSpPr>
      <dsp:spPr>
        <a:xfrm>
          <a:off x="1110783" y="2404705"/>
          <a:ext cx="6804883" cy="96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2" tIns="101782" rIns="101782" bIns="101782" numCol="1" spcCol="1270" anchor="ctr" anchorCtr="0">
          <a:noAutofit/>
        </a:bodyPr>
        <a:lstStyle/>
        <a:p>
          <a:pPr marL="0" lvl="0" indent="0" algn="l" defTabSz="1111250">
            <a:lnSpc>
              <a:spcPct val="100000"/>
            </a:lnSpc>
            <a:spcBef>
              <a:spcPct val="0"/>
            </a:spcBef>
            <a:spcAft>
              <a:spcPct val="35000"/>
            </a:spcAft>
            <a:buNone/>
          </a:pPr>
          <a:r>
            <a:rPr lang="en-US" sz="2500" kern="1200"/>
            <a:t>Take out a sheet of paper and write these 3 examples. You have 3 minutes.</a:t>
          </a:r>
        </a:p>
      </dsp:txBody>
      <dsp:txXfrm>
        <a:off x="1110783" y="2404705"/>
        <a:ext cx="6804883" cy="961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0383-D862-974F-A215-1BE16B4421D0}">
      <dsp:nvSpPr>
        <dsp:cNvPr id="0" name=""/>
        <dsp:cNvSpPr/>
      </dsp:nvSpPr>
      <dsp:spPr>
        <a:xfrm>
          <a:off x="0" y="1952"/>
          <a:ext cx="411967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703E1-86EB-4E4B-957B-823D71E4A4A5}">
      <dsp:nvSpPr>
        <dsp:cNvPr id="0" name=""/>
        <dsp:cNvSpPr/>
      </dsp:nvSpPr>
      <dsp:spPr>
        <a:xfrm>
          <a:off x="0" y="1952"/>
          <a:ext cx="4119672" cy="66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On a piece of paper you will write:</a:t>
          </a:r>
        </a:p>
      </dsp:txBody>
      <dsp:txXfrm>
        <a:off x="0" y="1952"/>
        <a:ext cx="4119672" cy="665653"/>
      </dsp:txXfrm>
    </dsp:sp>
    <dsp:sp modelId="{FE3D99F1-8E2E-3A49-8E9D-DC53111809FA}">
      <dsp:nvSpPr>
        <dsp:cNvPr id="0" name=""/>
        <dsp:cNvSpPr/>
      </dsp:nvSpPr>
      <dsp:spPr>
        <a:xfrm>
          <a:off x="0" y="667606"/>
          <a:ext cx="411967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885AE-654C-204F-8040-8C49A5F6504C}">
      <dsp:nvSpPr>
        <dsp:cNvPr id="0" name=""/>
        <dsp:cNvSpPr/>
      </dsp:nvSpPr>
      <dsp:spPr>
        <a:xfrm>
          <a:off x="0" y="667606"/>
          <a:ext cx="4119672" cy="66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3 things you have learned from today’s lesson on colorism</a:t>
          </a:r>
          <a:endParaRPr lang="en-US" sz="1800" kern="1200" dirty="0"/>
        </a:p>
      </dsp:txBody>
      <dsp:txXfrm>
        <a:off x="0" y="667606"/>
        <a:ext cx="4119672" cy="665653"/>
      </dsp:txXfrm>
    </dsp:sp>
    <dsp:sp modelId="{4BB137D7-BAC4-444D-A1EC-1E5049A9730D}">
      <dsp:nvSpPr>
        <dsp:cNvPr id="0" name=""/>
        <dsp:cNvSpPr/>
      </dsp:nvSpPr>
      <dsp:spPr>
        <a:xfrm>
          <a:off x="0" y="1333260"/>
          <a:ext cx="4119672"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2C47A-66BD-3C40-8F7C-421DD03B2406}">
      <dsp:nvSpPr>
        <dsp:cNvPr id="0" name=""/>
        <dsp:cNvSpPr/>
      </dsp:nvSpPr>
      <dsp:spPr>
        <a:xfrm>
          <a:off x="0" y="1333260"/>
          <a:ext cx="4119672" cy="66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2 things you still have questions about</a:t>
          </a:r>
          <a:endParaRPr lang="en-US" sz="1800" kern="1200" dirty="0"/>
        </a:p>
      </dsp:txBody>
      <dsp:txXfrm>
        <a:off x="0" y="1333260"/>
        <a:ext cx="4119672" cy="665653"/>
      </dsp:txXfrm>
    </dsp:sp>
    <dsp:sp modelId="{FFFCD3D8-13EB-DA4D-BF20-6C4C810BF95C}">
      <dsp:nvSpPr>
        <dsp:cNvPr id="0" name=""/>
        <dsp:cNvSpPr/>
      </dsp:nvSpPr>
      <dsp:spPr>
        <a:xfrm>
          <a:off x="0" y="1998913"/>
          <a:ext cx="4119672"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62B94-FB00-DD46-9D01-8E9B937BBC5B}">
      <dsp:nvSpPr>
        <dsp:cNvPr id="0" name=""/>
        <dsp:cNvSpPr/>
      </dsp:nvSpPr>
      <dsp:spPr>
        <a:xfrm>
          <a:off x="0" y="1998914"/>
          <a:ext cx="4119672" cy="66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1 thing you enjoyed about the lesson</a:t>
          </a:r>
        </a:p>
      </dsp:txBody>
      <dsp:txXfrm>
        <a:off x="0" y="1998914"/>
        <a:ext cx="4119672" cy="665653"/>
      </dsp:txXfrm>
    </dsp:sp>
    <dsp:sp modelId="{20865AAE-3A84-274D-B7AC-7F6AD83D0CC4}">
      <dsp:nvSpPr>
        <dsp:cNvPr id="0" name=""/>
        <dsp:cNvSpPr/>
      </dsp:nvSpPr>
      <dsp:spPr>
        <a:xfrm>
          <a:off x="0" y="2664567"/>
          <a:ext cx="4119672"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8A6A0-3FCD-3042-A316-C9F7D4DB1786}">
      <dsp:nvSpPr>
        <dsp:cNvPr id="0" name=""/>
        <dsp:cNvSpPr/>
      </dsp:nvSpPr>
      <dsp:spPr>
        <a:xfrm>
          <a:off x="0" y="2664567"/>
          <a:ext cx="4119672" cy="66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Take 2 minutes to write</a:t>
          </a:r>
        </a:p>
      </dsp:txBody>
      <dsp:txXfrm>
        <a:off x="0" y="2664567"/>
        <a:ext cx="4119672" cy="665653"/>
      </dsp:txXfrm>
    </dsp:sp>
    <dsp:sp modelId="{C0173B77-43EC-3A43-9DFF-DADEED499814}">
      <dsp:nvSpPr>
        <dsp:cNvPr id="0" name=""/>
        <dsp:cNvSpPr/>
      </dsp:nvSpPr>
      <dsp:spPr>
        <a:xfrm>
          <a:off x="0" y="3330221"/>
          <a:ext cx="411967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24582-F4DD-A64A-80D1-C3475007014B}">
      <dsp:nvSpPr>
        <dsp:cNvPr id="0" name=""/>
        <dsp:cNvSpPr/>
      </dsp:nvSpPr>
      <dsp:spPr>
        <a:xfrm>
          <a:off x="0" y="3330221"/>
          <a:ext cx="4119672" cy="66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Be prepared to share </a:t>
          </a:r>
        </a:p>
      </dsp:txBody>
      <dsp:txXfrm>
        <a:off x="0" y="3330221"/>
        <a:ext cx="4119672" cy="66565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5/14/19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40301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5/14/19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016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5/14/19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332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5/14/19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7678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5/14/19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271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5/14/19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5756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5/14/19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081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5/14/19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5531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5/14/19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16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5/14/19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737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5/14/19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80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5/14/19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362452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8.png"/><Relationship Id="rId7"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BJMlax1cuTA?feature=oembed" TargetMode="Externa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fB812yqDwPM?feature=oembed" TargetMode="Externa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7dwLWLNbXwQ?feature=oembed" TargetMode="Externa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9FE09971-E72F-4D2F-AD1E-A5C0D05C9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062F5255-097A-4E29-88E0-7C6CBDB594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6" name="Picture 55">
            <a:extLst>
              <a:ext uri="{FF2B5EF4-FFF2-40B4-BE49-F238E27FC236}">
                <a16:creationId xmlns:a16="http://schemas.microsoft.com/office/drawing/2014/main" id="{5D88E56F-63F7-4E50-878E-D39C486401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8" name="Rectangle 57">
            <a:extLst>
              <a:ext uri="{FF2B5EF4-FFF2-40B4-BE49-F238E27FC236}">
                <a16:creationId xmlns:a16="http://schemas.microsoft.com/office/drawing/2014/main" id="{5B703DDB-72C1-427E-9A12-D88B9AB7C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9F8E020-D808-4F96-A972-EF75F3D8D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D9DC98-9E41-4055-9F18-670CB155D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30023-16A4-654B-B8ED-E6926E623F2E}"/>
              </a:ext>
            </a:extLst>
          </p:cNvPr>
          <p:cNvSpPr>
            <a:spLocks noGrp="1"/>
          </p:cNvSpPr>
          <p:nvPr>
            <p:ph type="ctrTitle"/>
          </p:nvPr>
        </p:nvSpPr>
        <p:spPr>
          <a:xfrm>
            <a:off x="1449932" y="3428998"/>
            <a:ext cx="3339596" cy="2782477"/>
          </a:xfrm>
        </p:spPr>
        <p:txBody>
          <a:bodyPr>
            <a:normAutofit/>
          </a:bodyPr>
          <a:lstStyle/>
          <a:p>
            <a:r>
              <a:rPr lang="en-US" sz="3300" dirty="0"/>
              <a:t>Colorism: A look at Skin Color Discrimination</a:t>
            </a:r>
          </a:p>
        </p:txBody>
      </p:sp>
      <p:sp>
        <p:nvSpPr>
          <p:cNvPr id="3" name="Subtitle 2">
            <a:extLst>
              <a:ext uri="{FF2B5EF4-FFF2-40B4-BE49-F238E27FC236}">
                <a16:creationId xmlns:a16="http://schemas.microsoft.com/office/drawing/2014/main" id="{4AC46B15-9654-0E42-B0DF-AE47643A4F14}"/>
              </a:ext>
            </a:extLst>
          </p:cNvPr>
          <p:cNvSpPr>
            <a:spLocks noGrp="1"/>
          </p:cNvSpPr>
          <p:nvPr>
            <p:ph type="subTitle" idx="1"/>
          </p:nvPr>
        </p:nvSpPr>
        <p:spPr>
          <a:xfrm>
            <a:off x="2124907" y="2268786"/>
            <a:ext cx="2664620" cy="1160213"/>
          </a:xfrm>
        </p:spPr>
        <p:txBody>
          <a:bodyPr>
            <a:normAutofit/>
          </a:bodyPr>
          <a:lstStyle/>
          <a:p>
            <a:r>
              <a:rPr lang="en-US" sz="1600"/>
              <a:t>Makeda Bozeman</a:t>
            </a:r>
          </a:p>
        </p:txBody>
      </p:sp>
      <p:pic>
        <p:nvPicPr>
          <p:cNvPr id="5" name="Picture 4" descr="A close up of a womans face in a dark room&#10;&#10;Description automatically generated">
            <a:extLst>
              <a:ext uri="{FF2B5EF4-FFF2-40B4-BE49-F238E27FC236}">
                <a16:creationId xmlns:a16="http://schemas.microsoft.com/office/drawing/2014/main" id="{30E1766F-3F77-0E47-9FED-47DCE11CA5C7}"/>
              </a:ext>
            </a:extLst>
          </p:cNvPr>
          <p:cNvPicPr>
            <a:picLocks noChangeAspect="1"/>
          </p:cNvPicPr>
          <p:nvPr/>
        </p:nvPicPr>
        <p:blipFill rotWithShape="1">
          <a:blip r:embed="rId5"/>
          <a:srcRect l="20249" r="20249" b="-1"/>
          <a:stretch/>
        </p:blipFill>
        <p:spPr>
          <a:xfrm>
            <a:off x="5444747" y="647191"/>
            <a:ext cx="5297322"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64" name="Rectangle 63">
            <a:extLst>
              <a:ext uri="{FF2B5EF4-FFF2-40B4-BE49-F238E27FC236}">
                <a16:creationId xmlns:a16="http://schemas.microsoft.com/office/drawing/2014/main" id="{EDE85785-4EB4-4BE2-97B1-915C643C74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53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F442-53E2-E844-9196-81E82D400E2F}"/>
              </a:ext>
            </a:extLst>
          </p:cNvPr>
          <p:cNvSpPr>
            <a:spLocks noGrp="1"/>
          </p:cNvSpPr>
          <p:nvPr>
            <p:ph type="title"/>
          </p:nvPr>
        </p:nvSpPr>
        <p:spPr>
          <a:xfrm>
            <a:off x="2609873" y="805817"/>
            <a:ext cx="1514866" cy="1081705"/>
          </a:xfrm>
        </p:spPr>
        <p:txBody>
          <a:bodyPr>
            <a:normAutofit/>
          </a:bodyPr>
          <a:lstStyle/>
          <a:p>
            <a:r>
              <a:rPr lang="en-US" dirty="0"/>
              <a:t>Media </a:t>
            </a:r>
          </a:p>
        </p:txBody>
      </p:sp>
      <p:sp>
        <p:nvSpPr>
          <p:cNvPr id="3" name="Content Placeholder 2">
            <a:extLst>
              <a:ext uri="{FF2B5EF4-FFF2-40B4-BE49-F238E27FC236}">
                <a16:creationId xmlns:a16="http://schemas.microsoft.com/office/drawing/2014/main" id="{AC3B644F-6F39-554B-B3F5-EBB18697C483}"/>
              </a:ext>
            </a:extLst>
          </p:cNvPr>
          <p:cNvSpPr>
            <a:spLocks noGrp="1"/>
          </p:cNvSpPr>
          <p:nvPr>
            <p:ph sz="half" idx="1"/>
          </p:nvPr>
        </p:nvSpPr>
        <p:spPr/>
        <p:txBody>
          <a:bodyPr/>
          <a:lstStyle/>
          <a:p>
            <a:r>
              <a:rPr lang="en-US" dirty="0"/>
              <a:t>Whitening creams are best sellers in the U.S. and Asia, because light skin is highly regarded. The skin bleaching industry is a multi-billion dollar industry.</a:t>
            </a:r>
          </a:p>
          <a:p>
            <a:r>
              <a:rPr lang="en-US" dirty="0"/>
              <a:t>In Hollywood darker skin actors and actresses have a harder time getting roles than their lighter skin counterparts. </a:t>
            </a:r>
          </a:p>
        </p:txBody>
      </p:sp>
      <p:sp>
        <p:nvSpPr>
          <p:cNvPr id="4" name="Content Placeholder 3">
            <a:extLst>
              <a:ext uri="{FF2B5EF4-FFF2-40B4-BE49-F238E27FC236}">
                <a16:creationId xmlns:a16="http://schemas.microsoft.com/office/drawing/2014/main" id="{FAAFEBF8-DB0D-6A43-803F-B0681E055A89}"/>
              </a:ext>
            </a:extLst>
          </p:cNvPr>
          <p:cNvSpPr>
            <a:spLocks noGrp="1"/>
          </p:cNvSpPr>
          <p:nvPr>
            <p:ph sz="half" idx="2"/>
          </p:nvPr>
        </p:nvSpPr>
        <p:spPr/>
        <p:txBody>
          <a:bodyPr/>
          <a:lstStyle/>
          <a:p>
            <a:r>
              <a:rPr lang="en-US" dirty="0"/>
              <a:t>Light-skin Latinos make on average $5,000 more than dark-skin Latinos.</a:t>
            </a:r>
          </a:p>
          <a:p>
            <a:r>
              <a:rPr lang="en-US" dirty="0"/>
              <a:t>Employers have increased the amount of African Americans hired, but positions of power tend to be held by people of lighter skin. </a:t>
            </a:r>
          </a:p>
        </p:txBody>
      </p:sp>
      <p:sp>
        <p:nvSpPr>
          <p:cNvPr id="6" name="Title 1">
            <a:extLst>
              <a:ext uri="{FF2B5EF4-FFF2-40B4-BE49-F238E27FC236}">
                <a16:creationId xmlns:a16="http://schemas.microsoft.com/office/drawing/2014/main" id="{B11771C0-F8C8-4045-9C5D-607EBB9E57DA}"/>
              </a:ext>
            </a:extLst>
          </p:cNvPr>
          <p:cNvSpPr txBox="1">
            <a:spLocks/>
          </p:cNvSpPr>
          <p:nvPr/>
        </p:nvSpPr>
        <p:spPr>
          <a:xfrm>
            <a:off x="4651513" y="805817"/>
            <a:ext cx="4462670" cy="1081705"/>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US" dirty="0"/>
              <a:t>Employment </a:t>
            </a:r>
          </a:p>
        </p:txBody>
      </p:sp>
    </p:spTree>
    <p:extLst>
      <p:ext uri="{BB962C8B-B14F-4D97-AF65-F5344CB8AC3E}">
        <p14:creationId xmlns:p14="http://schemas.microsoft.com/office/powerpoint/2010/main" val="100027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66" name="Picture 165">
            <a:extLst>
              <a:ext uri="{FF2B5EF4-FFF2-40B4-BE49-F238E27FC236}">
                <a16:creationId xmlns:a16="http://schemas.microsoft.com/office/drawing/2014/main" id="{807AD375-1535-4C61-8F87-8185E472A3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8" name="Picture 167">
            <a:extLst>
              <a:ext uri="{FF2B5EF4-FFF2-40B4-BE49-F238E27FC236}">
                <a16:creationId xmlns:a16="http://schemas.microsoft.com/office/drawing/2014/main" id="{FBB567D8-C472-43CC-ABBA-B0052F8AA2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0" name="Rectangle 169">
            <a:extLst>
              <a:ext uri="{FF2B5EF4-FFF2-40B4-BE49-F238E27FC236}">
                <a16:creationId xmlns:a16="http://schemas.microsoft.com/office/drawing/2014/main" id="{2B2CF6AD-6BBF-42CF-8FA5-5C7F9F7D3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Rectangle 171">
            <a:extLst>
              <a:ext uri="{FF2B5EF4-FFF2-40B4-BE49-F238E27FC236}">
                <a16:creationId xmlns:a16="http://schemas.microsoft.com/office/drawing/2014/main" id="{CA8CA683-C3BB-4F90-BE4A-74AE0AFE3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Rectangle 173">
            <a:extLst>
              <a:ext uri="{FF2B5EF4-FFF2-40B4-BE49-F238E27FC236}">
                <a16:creationId xmlns:a16="http://schemas.microsoft.com/office/drawing/2014/main" id="{49C97E93-31F7-45F6-8228-716042A1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Rectangle 175">
            <a:extLst>
              <a:ext uri="{FF2B5EF4-FFF2-40B4-BE49-F238E27FC236}">
                <a16:creationId xmlns:a16="http://schemas.microsoft.com/office/drawing/2014/main" id="{DA0F212D-AA10-4354-8EA9-D327FA4B6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xtBox 177">
            <a:extLst>
              <a:ext uri="{FF2B5EF4-FFF2-40B4-BE49-F238E27FC236}">
                <a16:creationId xmlns:a16="http://schemas.microsoft.com/office/drawing/2014/main" id="{850517B5-9C08-4F80-A83B-5666433B0F4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80" name="Rectangle 179">
            <a:extLst>
              <a:ext uri="{FF2B5EF4-FFF2-40B4-BE49-F238E27FC236}">
                <a16:creationId xmlns:a16="http://schemas.microsoft.com/office/drawing/2014/main" id="{6C7031A2-4443-4F90-8AAD-C4961801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1ADF04B3-DC45-4EC7-B51E-4C8A68C1CA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84" name="Picture 183">
            <a:extLst>
              <a:ext uri="{FF2B5EF4-FFF2-40B4-BE49-F238E27FC236}">
                <a16:creationId xmlns:a16="http://schemas.microsoft.com/office/drawing/2014/main" id="{6970C1EE-2EEA-4623-BB9A-B0E2474A8D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6" name="Rectangle 185">
            <a:extLst>
              <a:ext uri="{FF2B5EF4-FFF2-40B4-BE49-F238E27FC236}">
                <a16:creationId xmlns:a16="http://schemas.microsoft.com/office/drawing/2014/main" id="{2E2DEF8F-C799-452A-BCA6-ABD1BEDE6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60980359-A4E5-4089-84A8-EE62E7DC7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63192C10-A5EA-40ED-8A74-6AC969AE5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AE2AB-1B6D-E24D-A79B-80F8EC60A35D}"/>
              </a:ext>
            </a:extLst>
          </p:cNvPr>
          <p:cNvSpPr>
            <a:spLocks noGrp="1"/>
          </p:cNvSpPr>
          <p:nvPr>
            <p:ph type="title"/>
          </p:nvPr>
        </p:nvSpPr>
        <p:spPr>
          <a:xfrm>
            <a:off x="1969804" y="3428998"/>
            <a:ext cx="2785076" cy="2268559"/>
          </a:xfrm>
        </p:spPr>
        <p:txBody>
          <a:bodyPr vert="horz" lIns="91440" tIns="45720" rIns="91440" bIns="45720" rtlCol="0" anchor="t">
            <a:normAutofit/>
          </a:bodyPr>
          <a:lstStyle/>
          <a:p>
            <a:r>
              <a:rPr lang="en-US" sz="3600" dirty="0"/>
              <a:t>Colorism in popular Media</a:t>
            </a:r>
          </a:p>
        </p:txBody>
      </p:sp>
      <p:pic>
        <p:nvPicPr>
          <p:cNvPr id="105" name="Content Placeholder 4" descr="A person holding a sign&#10;&#10;Description automatically generated">
            <a:extLst>
              <a:ext uri="{FF2B5EF4-FFF2-40B4-BE49-F238E27FC236}">
                <a16:creationId xmlns:a16="http://schemas.microsoft.com/office/drawing/2014/main" id="{4A23C9D7-DB4A-604B-A173-5340EB90E99A}"/>
              </a:ext>
            </a:extLst>
          </p:cNvPr>
          <p:cNvPicPr>
            <a:picLocks noGrp="1" noChangeAspect="1"/>
          </p:cNvPicPr>
          <p:nvPr>
            <p:ph idx="1"/>
          </p:nvPr>
        </p:nvPicPr>
        <p:blipFill rotWithShape="1">
          <a:blip r:embed="rId5"/>
          <a:srcRect r="4" b="1783"/>
          <a:stretch/>
        </p:blipFill>
        <p:spPr>
          <a:xfrm>
            <a:off x="5444747" y="1041655"/>
            <a:ext cx="2481697" cy="182815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7" name="Picture 6" descr="Two people looking at the camera&#10;&#10;Description automatically generated">
            <a:extLst>
              <a:ext uri="{FF2B5EF4-FFF2-40B4-BE49-F238E27FC236}">
                <a16:creationId xmlns:a16="http://schemas.microsoft.com/office/drawing/2014/main" id="{645B4844-C056-3A48-9381-4FF5A6335401}"/>
              </a:ext>
            </a:extLst>
          </p:cNvPr>
          <p:cNvPicPr>
            <a:picLocks noChangeAspect="1"/>
          </p:cNvPicPr>
          <p:nvPr/>
        </p:nvPicPr>
        <p:blipFill rotWithShape="1">
          <a:blip r:embed="rId6"/>
          <a:srcRect l="15840" r="18935" b="-2"/>
          <a:stretch/>
        </p:blipFill>
        <p:spPr>
          <a:xfrm>
            <a:off x="8254276" y="1034179"/>
            <a:ext cx="2491496" cy="184311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1" name="Picture 10" descr="Two people looking at the camera&#10;&#10;Description automatically generated">
            <a:extLst>
              <a:ext uri="{FF2B5EF4-FFF2-40B4-BE49-F238E27FC236}">
                <a16:creationId xmlns:a16="http://schemas.microsoft.com/office/drawing/2014/main" id="{963E855A-71CA-6C49-931F-E0FCAA188C6A}"/>
              </a:ext>
            </a:extLst>
          </p:cNvPr>
          <p:cNvPicPr>
            <a:picLocks noChangeAspect="1"/>
          </p:cNvPicPr>
          <p:nvPr/>
        </p:nvPicPr>
        <p:blipFill>
          <a:blip r:embed="rId7"/>
          <a:stretch>
            <a:fillRect/>
          </a:stretch>
        </p:blipFill>
        <p:spPr>
          <a:xfrm>
            <a:off x="5444747" y="4071780"/>
            <a:ext cx="2487795" cy="166060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5" name="Picture 14" descr="A close up of a girl&#10;&#10;Description automatically generated">
            <a:extLst>
              <a:ext uri="{FF2B5EF4-FFF2-40B4-BE49-F238E27FC236}">
                <a16:creationId xmlns:a16="http://schemas.microsoft.com/office/drawing/2014/main" id="{0F32AFC9-C038-4A4E-8F50-E415CA268C8A}"/>
              </a:ext>
            </a:extLst>
          </p:cNvPr>
          <p:cNvPicPr>
            <a:picLocks noChangeAspect="1"/>
          </p:cNvPicPr>
          <p:nvPr/>
        </p:nvPicPr>
        <p:blipFill>
          <a:blip r:embed="rId8"/>
          <a:stretch>
            <a:fillRect/>
          </a:stretch>
        </p:blipFill>
        <p:spPr>
          <a:xfrm>
            <a:off x="8254275" y="4202389"/>
            <a:ext cx="2487795" cy="13993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92" name="Rectangle 191">
            <a:extLst>
              <a:ext uri="{FF2B5EF4-FFF2-40B4-BE49-F238E27FC236}">
                <a16:creationId xmlns:a16="http://schemas.microsoft.com/office/drawing/2014/main" id="{0E4C3A6A-08D2-4DC3-8925-0EFE9EA04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59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C64ED39C-5C58-4353-B1A6-982FB540E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2" name="Picture 41">
            <a:extLst>
              <a:ext uri="{FF2B5EF4-FFF2-40B4-BE49-F238E27FC236}">
                <a16:creationId xmlns:a16="http://schemas.microsoft.com/office/drawing/2014/main" id="{04F3EDC4-B948-4D45-A39B-271F1A1A16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4" name="Rectangle 43">
            <a:extLst>
              <a:ext uri="{FF2B5EF4-FFF2-40B4-BE49-F238E27FC236}">
                <a16:creationId xmlns:a16="http://schemas.microsoft.com/office/drawing/2014/main" id="{EF9EEB06-EB25-4896-9640-DF9F862C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C0ADD3B2-C8EF-4E30-94FE-46CE8565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ABF3D5E5-3E9D-4FB7-BFCB-9E7C87D7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72C8E67F-FDFF-42D4-8425-CD3C7AAA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xtBox 51">
            <a:extLst>
              <a:ext uri="{FF2B5EF4-FFF2-40B4-BE49-F238E27FC236}">
                <a16:creationId xmlns:a16="http://schemas.microsoft.com/office/drawing/2014/main" id="{95006CC4-CE98-4F49-9977-F4E280E8631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4" name="Rectangle 53">
            <a:extLst>
              <a:ext uri="{FF2B5EF4-FFF2-40B4-BE49-F238E27FC236}">
                <a16:creationId xmlns:a16="http://schemas.microsoft.com/office/drawing/2014/main" id="{1C9E292D-AC4C-49E1-AA53-5A8FF9A7A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58648BA7-E359-41C9-A01F-A280595857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8" name="Picture 57">
            <a:extLst>
              <a:ext uri="{FF2B5EF4-FFF2-40B4-BE49-F238E27FC236}">
                <a16:creationId xmlns:a16="http://schemas.microsoft.com/office/drawing/2014/main" id="{01E00C04-E4DA-4D35-B5C7-0305B9E927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60" name="Rectangle 59">
            <a:extLst>
              <a:ext uri="{FF2B5EF4-FFF2-40B4-BE49-F238E27FC236}">
                <a16:creationId xmlns:a16="http://schemas.microsoft.com/office/drawing/2014/main" id="{22274AFC-84F3-494E-99CF-C52D164CA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8B8E526-0F75-47B3-9068-DB29F29D8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74E72-0F37-5A40-9A0E-37EADD941271}"/>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2600"/>
              <a:t>“The Hate U Give”</a:t>
            </a:r>
            <a:br>
              <a:rPr lang="en-US" sz="2600"/>
            </a:br>
            <a:r>
              <a:rPr lang="en-US" sz="2600"/>
              <a:t>Color Representation</a:t>
            </a:r>
          </a:p>
        </p:txBody>
      </p:sp>
      <p:sp>
        <p:nvSpPr>
          <p:cNvPr id="64" name="Rectangle 63">
            <a:extLst>
              <a:ext uri="{FF2B5EF4-FFF2-40B4-BE49-F238E27FC236}">
                <a16:creationId xmlns:a16="http://schemas.microsoft.com/office/drawing/2014/main" id="{A361A435-D46B-4868-948C-0B796B9E1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C1A9F497-48FE-164D-8C16-E9DACB5B52DE}"/>
              </a:ext>
            </a:extLst>
          </p:cNvPr>
          <p:cNvPicPr>
            <a:picLocks noChangeAspect="1"/>
          </p:cNvPicPr>
          <p:nvPr/>
        </p:nvPicPr>
        <p:blipFill rotWithShape="1">
          <a:blip r:embed="rId5"/>
          <a:srcRect t="13466" r="-1" b="27249"/>
          <a:stretch/>
        </p:blipFill>
        <p:spPr>
          <a:xfrm>
            <a:off x="1005401" y="-1"/>
            <a:ext cx="10380133" cy="4030679"/>
          </a:xfrm>
          <a:prstGeom prst="rect">
            <a:avLst/>
          </a:prstGeom>
          <a:ln>
            <a:solidFill>
              <a:schemeClr val="accent6"/>
            </a:solidFill>
          </a:ln>
        </p:spPr>
      </p:pic>
      <p:sp>
        <p:nvSpPr>
          <p:cNvPr id="66" name="Rectangle 65">
            <a:extLst>
              <a:ext uri="{FF2B5EF4-FFF2-40B4-BE49-F238E27FC236}">
                <a16:creationId xmlns:a16="http://schemas.microsoft.com/office/drawing/2014/main" id="{3A5318A6-73E0-4A4F-AEF8-4F8FA0985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4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AB99-C172-8049-B23E-70C642747258}"/>
              </a:ext>
            </a:extLst>
          </p:cNvPr>
          <p:cNvSpPr>
            <a:spLocks noGrp="1"/>
          </p:cNvSpPr>
          <p:nvPr>
            <p:ph type="title"/>
          </p:nvPr>
        </p:nvSpPr>
        <p:spPr>
          <a:xfrm>
            <a:off x="2105256" y="326017"/>
            <a:ext cx="7974851" cy="1077229"/>
          </a:xfrm>
        </p:spPr>
        <p:txBody>
          <a:bodyPr anchor="b">
            <a:normAutofit/>
          </a:bodyPr>
          <a:lstStyle/>
          <a:p>
            <a:r>
              <a:rPr lang="en-US" sz="4000"/>
              <a:t>Research Study</a:t>
            </a:r>
          </a:p>
        </p:txBody>
      </p:sp>
      <p:sp>
        <p:nvSpPr>
          <p:cNvPr id="3" name="Content Placeholder 2">
            <a:extLst>
              <a:ext uri="{FF2B5EF4-FFF2-40B4-BE49-F238E27FC236}">
                <a16:creationId xmlns:a16="http://schemas.microsoft.com/office/drawing/2014/main" id="{49AD85A3-90E4-C04F-80F7-3E8B44D2C896}"/>
              </a:ext>
            </a:extLst>
          </p:cNvPr>
          <p:cNvSpPr>
            <a:spLocks noGrp="1"/>
          </p:cNvSpPr>
          <p:nvPr>
            <p:ph idx="1"/>
          </p:nvPr>
        </p:nvSpPr>
        <p:spPr>
          <a:xfrm>
            <a:off x="1443461" y="1591733"/>
            <a:ext cx="7710141" cy="4684887"/>
          </a:xfrm>
        </p:spPr>
        <p:txBody>
          <a:bodyPr anchor="ctr">
            <a:normAutofit/>
          </a:bodyPr>
          <a:lstStyle/>
          <a:p>
            <a:pPr>
              <a:lnSpc>
                <a:spcPct val="110000"/>
              </a:lnSpc>
            </a:pPr>
            <a:r>
              <a:rPr lang="en-US" sz="1600"/>
              <a:t>Margaret L. Hunter conducted a study with 1,310 African American women. </a:t>
            </a:r>
          </a:p>
          <a:p>
            <a:pPr>
              <a:lnSpc>
                <a:spcPct val="110000"/>
              </a:lnSpc>
            </a:pPr>
            <a:r>
              <a:rPr lang="en-US" sz="1600"/>
              <a:t>In the study the color of African American women’s skin was a statistically significant predictor of educational attainment. </a:t>
            </a:r>
          </a:p>
          <a:p>
            <a:pPr>
              <a:lnSpc>
                <a:spcPct val="110000"/>
              </a:lnSpc>
            </a:pPr>
            <a:r>
              <a:rPr lang="en-US" sz="1600"/>
              <a:t>Hunter hypothesized that lighter skinned African American women received higher annual earnings compared to their darker skinned counter parts. </a:t>
            </a:r>
          </a:p>
          <a:p>
            <a:pPr>
              <a:lnSpc>
                <a:spcPct val="110000"/>
              </a:lnSpc>
            </a:pPr>
            <a:r>
              <a:rPr lang="en-US" sz="1600"/>
              <a:t>The study showed that for every increment of lightness women received a $673 annual income increase. </a:t>
            </a:r>
          </a:p>
          <a:p>
            <a:pPr>
              <a:lnSpc>
                <a:spcPct val="110000"/>
              </a:lnSpc>
            </a:pPr>
            <a:r>
              <a:rPr lang="en-US" sz="1600"/>
              <a:t>Women who were described as very light brown made more than $2,600 more a year than women of a similar background who was described as very dark brown. </a:t>
            </a:r>
          </a:p>
          <a:p>
            <a:pPr>
              <a:lnSpc>
                <a:spcPct val="110000"/>
              </a:lnSpc>
            </a:pPr>
            <a:r>
              <a:rPr lang="en-US" sz="1600"/>
              <a:t>Hunter’s findings conclude that the skin color of an African American woman directly affects income.</a:t>
            </a:r>
          </a:p>
        </p:txBody>
      </p:sp>
    </p:spTree>
    <p:extLst>
      <p:ext uri="{BB962C8B-B14F-4D97-AF65-F5344CB8AC3E}">
        <p14:creationId xmlns:p14="http://schemas.microsoft.com/office/powerpoint/2010/main" val="139265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16" name="Picture 87">
            <a:extLst>
              <a:ext uri="{FF2B5EF4-FFF2-40B4-BE49-F238E27FC236}">
                <a16:creationId xmlns:a16="http://schemas.microsoft.com/office/drawing/2014/main" id="{D307ED7F-D719-4BC9-938F-14324952BF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7" name="Picture 89">
            <a:extLst>
              <a:ext uri="{FF2B5EF4-FFF2-40B4-BE49-F238E27FC236}">
                <a16:creationId xmlns:a16="http://schemas.microsoft.com/office/drawing/2014/main" id="{381B66CD-B796-4901-BD88-7648DE410E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8" name="Rectangle 91">
            <a:extLst>
              <a:ext uri="{FF2B5EF4-FFF2-40B4-BE49-F238E27FC236}">
                <a16:creationId xmlns:a16="http://schemas.microsoft.com/office/drawing/2014/main" id="{B8FACD96-FD5B-4A10-A99F-AA2FCE1DF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Rectangle 93">
            <a:extLst>
              <a:ext uri="{FF2B5EF4-FFF2-40B4-BE49-F238E27FC236}">
                <a16:creationId xmlns:a16="http://schemas.microsoft.com/office/drawing/2014/main" id="{003EC206-523A-433C-8707-F542109D0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Rectangle 95">
            <a:extLst>
              <a:ext uri="{FF2B5EF4-FFF2-40B4-BE49-F238E27FC236}">
                <a16:creationId xmlns:a16="http://schemas.microsoft.com/office/drawing/2014/main" id="{3F1804F9-9FBC-4CF3-966B-A48E85634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Rectangle 97">
            <a:extLst>
              <a:ext uri="{FF2B5EF4-FFF2-40B4-BE49-F238E27FC236}">
                <a16:creationId xmlns:a16="http://schemas.microsoft.com/office/drawing/2014/main" id="{76D6D224-7163-442F-86DB-9B019396B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xtBox 99">
            <a:extLst>
              <a:ext uri="{FF2B5EF4-FFF2-40B4-BE49-F238E27FC236}">
                <a16:creationId xmlns:a16="http://schemas.microsoft.com/office/drawing/2014/main" id="{499F9710-98DC-4910-93B3-9D6F784DE50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123" name="Rectangle 101">
            <a:extLst>
              <a:ext uri="{FF2B5EF4-FFF2-40B4-BE49-F238E27FC236}">
                <a16:creationId xmlns:a16="http://schemas.microsoft.com/office/drawing/2014/main" id="{51A66BAC-3D96-414D-BE93-08FA25717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03">
            <a:extLst>
              <a:ext uri="{FF2B5EF4-FFF2-40B4-BE49-F238E27FC236}">
                <a16:creationId xmlns:a16="http://schemas.microsoft.com/office/drawing/2014/main" id="{C63180FB-8DDF-458B-B4DA-B5ABB8168D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5" name="Picture 105">
            <a:extLst>
              <a:ext uri="{FF2B5EF4-FFF2-40B4-BE49-F238E27FC236}">
                <a16:creationId xmlns:a16="http://schemas.microsoft.com/office/drawing/2014/main" id="{C69BF601-6D2D-4EE0-AC5A-9D1339FC00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6" name="Rectangle 107">
            <a:extLst>
              <a:ext uri="{FF2B5EF4-FFF2-40B4-BE49-F238E27FC236}">
                <a16:creationId xmlns:a16="http://schemas.microsoft.com/office/drawing/2014/main" id="{A03291CB-5B59-4C99-B808-5FCA074D5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09">
            <a:extLst>
              <a:ext uri="{FF2B5EF4-FFF2-40B4-BE49-F238E27FC236}">
                <a16:creationId xmlns:a16="http://schemas.microsoft.com/office/drawing/2014/main" id="{005B92D5-CDA5-4E80-8CFE-AD94E3C9E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11">
            <a:extLst>
              <a:ext uri="{FF2B5EF4-FFF2-40B4-BE49-F238E27FC236}">
                <a16:creationId xmlns:a16="http://schemas.microsoft.com/office/drawing/2014/main" id="{1B9B746A-BC26-4300-BC89-5445B06DE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87A500F-289A-0C49-BC3F-8C8A6BE37A31}"/>
              </a:ext>
            </a:extLst>
          </p:cNvPr>
          <p:cNvSpPr>
            <a:spLocks noGrp="1"/>
          </p:cNvSpPr>
          <p:nvPr>
            <p:ph type="title"/>
          </p:nvPr>
        </p:nvSpPr>
        <p:spPr>
          <a:xfrm>
            <a:off x="1969804" y="808056"/>
            <a:ext cx="3969504" cy="1077229"/>
          </a:xfrm>
        </p:spPr>
        <p:txBody>
          <a:bodyPr vert="horz" lIns="91440" tIns="45720" rIns="91440" bIns="45720" rtlCol="0" anchor="t">
            <a:normAutofit/>
          </a:bodyPr>
          <a:lstStyle/>
          <a:p>
            <a:r>
              <a:rPr lang="en-US" sz="3400"/>
              <a:t>Analyzing Images Activity</a:t>
            </a:r>
            <a:endParaRPr lang="en-US" sz="3400" dirty="0"/>
          </a:p>
        </p:txBody>
      </p:sp>
      <p:sp>
        <p:nvSpPr>
          <p:cNvPr id="4" name="Text Placeholder 3">
            <a:extLst>
              <a:ext uri="{FF2B5EF4-FFF2-40B4-BE49-F238E27FC236}">
                <a16:creationId xmlns:a16="http://schemas.microsoft.com/office/drawing/2014/main" id="{DFE59DA7-9423-0642-B810-A0E7E2505706}"/>
              </a:ext>
            </a:extLst>
          </p:cNvPr>
          <p:cNvSpPr>
            <a:spLocks noGrp="1"/>
          </p:cNvSpPr>
          <p:nvPr>
            <p:ph type="body" sz="half" idx="2"/>
          </p:nvPr>
        </p:nvSpPr>
        <p:spPr>
          <a:xfrm>
            <a:off x="1969803" y="2052116"/>
            <a:ext cx="3969505" cy="3997828"/>
          </a:xfrm>
        </p:spPr>
        <p:txBody>
          <a:bodyPr vert="horz" lIns="91440" tIns="45720" rIns="91440" bIns="45720" rtlCol="0" anchor="ctr">
            <a:normAutofit/>
          </a:bodyPr>
          <a:lstStyle/>
          <a:p>
            <a:pPr indent="-338328">
              <a:buFont typeface="Wingdings" panose="05000000000000000000" pitchFamily="2" charset="2"/>
              <a:buChar char="§"/>
            </a:pPr>
            <a:r>
              <a:rPr lang="en-US" sz="1800"/>
              <a:t>Take a few minutes to view the pictures.</a:t>
            </a:r>
          </a:p>
          <a:p>
            <a:pPr indent="-338328">
              <a:buFont typeface="Wingdings" panose="05000000000000000000" pitchFamily="2" charset="2"/>
              <a:buChar char="§"/>
            </a:pPr>
            <a:r>
              <a:rPr lang="en-US" sz="1800"/>
              <a:t>Write down the first 3 things that come mind.</a:t>
            </a:r>
          </a:p>
          <a:p>
            <a:pPr indent="-338328">
              <a:buFont typeface="Wingdings" panose="05000000000000000000" pitchFamily="2" charset="2"/>
              <a:buChar char="§"/>
            </a:pPr>
            <a:r>
              <a:rPr lang="en-US" sz="1800"/>
              <a:t>Take 3 minutes. Discuss with a partner. Then we will discuss as a class.</a:t>
            </a:r>
            <a:endParaRPr lang="en-US" sz="1800" dirty="0"/>
          </a:p>
        </p:txBody>
      </p:sp>
      <p:pic>
        <p:nvPicPr>
          <p:cNvPr id="6" name="Picture Placeholder 5" descr="A group of people posing for the camera&#10;&#10;Description automatically generated">
            <a:extLst>
              <a:ext uri="{FF2B5EF4-FFF2-40B4-BE49-F238E27FC236}">
                <a16:creationId xmlns:a16="http://schemas.microsoft.com/office/drawing/2014/main" id="{CBD23BED-B06B-414C-A99E-16596F3BBB63}"/>
              </a:ext>
            </a:extLst>
          </p:cNvPr>
          <p:cNvPicPr>
            <a:picLocks noGrp="1" noChangeAspect="1"/>
          </p:cNvPicPr>
          <p:nvPr>
            <p:ph type="pic" idx="1"/>
          </p:nvPr>
        </p:nvPicPr>
        <p:blipFill rotWithShape="1">
          <a:blip r:embed="rId5"/>
          <a:srcRect l="2187" r="5500" b="-2"/>
          <a:stretch/>
        </p:blipFill>
        <p:spPr>
          <a:xfrm>
            <a:off x="7321507" y="641207"/>
            <a:ext cx="2855138"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8" name="Picture 7" descr="A picture containing person, doll&#10;&#10;Description automatically generated">
            <a:extLst>
              <a:ext uri="{FF2B5EF4-FFF2-40B4-BE49-F238E27FC236}">
                <a16:creationId xmlns:a16="http://schemas.microsoft.com/office/drawing/2014/main" id="{C4EB78B7-3B14-544A-8AA7-8B6C2DC325F9}"/>
              </a:ext>
            </a:extLst>
          </p:cNvPr>
          <p:cNvPicPr>
            <a:picLocks noChangeAspect="1"/>
          </p:cNvPicPr>
          <p:nvPr/>
        </p:nvPicPr>
        <p:blipFill>
          <a:blip r:embed="rId6"/>
          <a:stretch>
            <a:fillRect/>
          </a:stretch>
        </p:blipFill>
        <p:spPr>
          <a:xfrm>
            <a:off x="6751768" y="3922154"/>
            <a:ext cx="3994617" cy="195736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29" name="Rectangle 113">
            <a:extLst>
              <a:ext uri="{FF2B5EF4-FFF2-40B4-BE49-F238E27FC236}">
                <a16:creationId xmlns:a16="http://schemas.microsoft.com/office/drawing/2014/main" id="{3D58D5FE-2F66-4B72-B021-1663DF26C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94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41">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6" name="Rectangle 43">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45">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3BC712-130C-CC47-BA82-77528CD6148E}"/>
              </a:ext>
            </a:extLst>
          </p:cNvPr>
          <p:cNvSpPr>
            <a:spLocks noGrp="1"/>
          </p:cNvSpPr>
          <p:nvPr>
            <p:ph type="title"/>
          </p:nvPr>
        </p:nvSpPr>
        <p:spPr>
          <a:xfrm>
            <a:off x="2105256" y="326017"/>
            <a:ext cx="7974851" cy="1077229"/>
          </a:xfrm>
        </p:spPr>
        <p:txBody>
          <a:bodyPr anchor="b">
            <a:normAutofit/>
          </a:bodyPr>
          <a:lstStyle/>
          <a:p>
            <a:r>
              <a:rPr lang="en-US"/>
              <a:t>Brief History of Intraracial Perpetuation</a:t>
            </a:r>
          </a:p>
        </p:txBody>
      </p:sp>
      <p:sp>
        <p:nvSpPr>
          <p:cNvPr id="35" name="Content Placeholder 2">
            <a:extLst>
              <a:ext uri="{FF2B5EF4-FFF2-40B4-BE49-F238E27FC236}">
                <a16:creationId xmlns:a16="http://schemas.microsoft.com/office/drawing/2014/main" id="{CCE0226F-6FB7-0B4C-8979-4A416853160F}"/>
              </a:ext>
            </a:extLst>
          </p:cNvPr>
          <p:cNvSpPr>
            <a:spLocks noGrp="1"/>
          </p:cNvSpPr>
          <p:nvPr>
            <p:ph idx="1"/>
          </p:nvPr>
        </p:nvSpPr>
        <p:spPr>
          <a:xfrm>
            <a:off x="1443461" y="1591733"/>
            <a:ext cx="7710141" cy="4684887"/>
          </a:xfrm>
        </p:spPr>
        <p:txBody>
          <a:bodyPr anchor="ctr">
            <a:normAutofit/>
          </a:bodyPr>
          <a:lstStyle/>
          <a:p>
            <a:pPr>
              <a:lnSpc>
                <a:spcPct val="110000"/>
              </a:lnSpc>
            </a:pPr>
            <a:r>
              <a:rPr lang="en-US" sz="1700"/>
              <a:t>In today’s society colorism continues and some white people still prefer lighter skinned African Americans, because they seem less menacing and look more like them. </a:t>
            </a:r>
          </a:p>
          <a:p>
            <a:pPr>
              <a:lnSpc>
                <a:spcPct val="110000"/>
              </a:lnSpc>
            </a:pPr>
            <a:r>
              <a:rPr lang="en-US" sz="1700"/>
              <a:t>Whereas in the black community post-civil war, elite mulattos wanted to maintain the advantages and privileged given to them during slavery, and in order to do so they established separate communities and skin tone was the way to gain access. </a:t>
            </a:r>
          </a:p>
          <a:p>
            <a:pPr>
              <a:lnSpc>
                <a:spcPct val="110000"/>
              </a:lnSpc>
            </a:pPr>
            <a:r>
              <a:rPr lang="en-US" sz="1700"/>
              <a:t>Forming social clubs like the Blue Vein Society of Nashville, creating separate churches, the former way to gain admission was if the applicant’s skin color was light enough for the veins in the wrist to be visible. </a:t>
            </a:r>
          </a:p>
          <a:p>
            <a:pPr>
              <a:lnSpc>
                <a:spcPct val="110000"/>
              </a:lnSpc>
            </a:pPr>
            <a:r>
              <a:rPr lang="en-US" sz="1700"/>
              <a:t>In later years, the paper bag test was sometimes used, placing one’s arm side by side with a brown paper bag, and if their arm was lighter than the bag, the applicant was able to again entry. </a:t>
            </a:r>
          </a:p>
        </p:txBody>
      </p:sp>
    </p:spTree>
    <p:extLst>
      <p:ext uri="{BB962C8B-B14F-4D97-AF65-F5344CB8AC3E}">
        <p14:creationId xmlns:p14="http://schemas.microsoft.com/office/powerpoint/2010/main" val="148361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B42F-023B-2E4C-8A75-93FEDD6EEAFB}"/>
              </a:ext>
            </a:extLst>
          </p:cNvPr>
          <p:cNvSpPr>
            <a:spLocks noGrp="1"/>
          </p:cNvSpPr>
          <p:nvPr>
            <p:ph type="title"/>
          </p:nvPr>
        </p:nvSpPr>
        <p:spPr>
          <a:xfrm>
            <a:off x="2609874" y="805817"/>
            <a:ext cx="2478962" cy="1081705"/>
          </a:xfrm>
        </p:spPr>
        <p:txBody>
          <a:bodyPr/>
          <a:lstStyle/>
          <a:p>
            <a:r>
              <a:rPr lang="en-US" dirty="0"/>
              <a:t>Education</a:t>
            </a:r>
          </a:p>
        </p:txBody>
      </p:sp>
      <p:sp>
        <p:nvSpPr>
          <p:cNvPr id="3" name="Content Placeholder 2">
            <a:extLst>
              <a:ext uri="{FF2B5EF4-FFF2-40B4-BE49-F238E27FC236}">
                <a16:creationId xmlns:a16="http://schemas.microsoft.com/office/drawing/2014/main" id="{8580E252-F7CD-BC4F-9C05-8DB8775ACFC5}"/>
              </a:ext>
            </a:extLst>
          </p:cNvPr>
          <p:cNvSpPr>
            <a:spLocks noGrp="1"/>
          </p:cNvSpPr>
          <p:nvPr>
            <p:ph sz="half" idx="1"/>
          </p:nvPr>
        </p:nvSpPr>
        <p:spPr/>
        <p:txBody>
          <a:bodyPr>
            <a:normAutofit fontScale="85000" lnSpcReduction="10000"/>
          </a:bodyPr>
          <a:lstStyle/>
          <a:p>
            <a:r>
              <a:rPr lang="en-US" dirty="0"/>
              <a:t>A 2013 study found inequalities between light-skin and dark-skin African American girls. The study showed that dark-skin girls were three times more likely to be suspended from school compared to light-skin African American girls.</a:t>
            </a:r>
          </a:p>
        </p:txBody>
      </p:sp>
      <p:sp>
        <p:nvSpPr>
          <p:cNvPr id="4" name="Content Placeholder 3">
            <a:extLst>
              <a:ext uri="{FF2B5EF4-FFF2-40B4-BE49-F238E27FC236}">
                <a16:creationId xmlns:a16="http://schemas.microsoft.com/office/drawing/2014/main" id="{237544B2-EBCC-6B41-9D6B-FB0ADD6AF874}"/>
              </a:ext>
            </a:extLst>
          </p:cNvPr>
          <p:cNvSpPr>
            <a:spLocks noGrp="1"/>
          </p:cNvSpPr>
          <p:nvPr>
            <p:ph sz="half" idx="2"/>
          </p:nvPr>
        </p:nvSpPr>
        <p:spPr/>
        <p:txBody>
          <a:bodyPr>
            <a:normAutofit fontScale="85000" lnSpcReduction="10000"/>
          </a:bodyPr>
          <a:lstStyle/>
          <a:p>
            <a:r>
              <a:rPr lang="en-US" dirty="0"/>
              <a:t>A university study of more than 12,000 imprisoned African American women in North Carolina found that the sentences lighter-skin women received were shorter than the sentences of darker-skin women</a:t>
            </a:r>
          </a:p>
          <a:p>
            <a:r>
              <a:rPr lang="en-US" dirty="0"/>
              <a:t>When we take a look at the criminal justice system dark-skinned black men received longer prison sentences compared to that of lighter skinned black men. </a:t>
            </a:r>
          </a:p>
        </p:txBody>
      </p:sp>
      <p:sp>
        <p:nvSpPr>
          <p:cNvPr id="5" name="Title 1">
            <a:extLst>
              <a:ext uri="{FF2B5EF4-FFF2-40B4-BE49-F238E27FC236}">
                <a16:creationId xmlns:a16="http://schemas.microsoft.com/office/drawing/2014/main" id="{04F7A427-50D9-BF43-86B5-BE5EA0FB12C7}"/>
              </a:ext>
            </a:extLst>
          </p:cNvPr>
          <p:cNvSpPr txBox="1">
            <a:spLocks/>
          </p:cNvSpPr>
          <p:nvPr/>
        </p:nvSpPr>
        <p:spPr>
          <a:xfrm>
            <a:off x="3945836" y="805816"/>
            <a:ext cx="7225748" cy="1081705"/>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US" dirty="0"/>
              <a:t>Criminal Justice System</a:t>
            </a:r>
          </a:p>
        </p:txBody>
      </p:sp>
    </p:spTree>
    <p:extLst>
      <p:ext uri="{BB962C8B-B14F-4D97-AF65-F5344CB8AC3E}">
        <p14:creationId xmlns:p14="http://schemas.microsoft.com/office/powerpoint/2010/main" val="3878691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7EA73533-BD89-4875-8862-9EA969B26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1">
            <a:extLst>
              <a:ext uri="{FF2B5EF4-FFF2-40B4-BE49-F238E27FC236}">
                <a16:creationId xmlns:a16="http://schemas.microsoft.com/office/drawing/2014/main" id="{F59F1363-48BD-4A2D-B1B5-B48C31AA52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13">
            <a:extLst>
              <a:ext uri="{FF2B5EF4-FFF2-40B4-BE49-F238E27FC236}">
                <a16:creationId xmlns:a16="http://schemas.microsoft.com/office/drawing/2014/main" id="{44A72671-0EA2-4860-A352-483330DC94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7" name="Rectangle 15">
            <a:extLst>
              <a:ext uri="{FF2B5EF4-FFF2-40B4-BE49-F238E27FC236}">
                <a16:creationId xmlns:a16="http://schemas.microsoft.com/office/drawing/2014/main" id="{2A1F5C0D-9218-46C3-8AF1-CCDFB046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7">
            <a:extLst>
              <a:ext uri="{FF2B5EF4-FFF2-40B4-BE49-F238E27FC236}">
                <a16:creationId xmlns:a16="http://schemas.microsoft.com/office/drawing/2014/main" id="{EDF8F345-29A0-445E-86A0-63EE71D97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8E9ED330-7E35-4D3D-A69E-DF23956E7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A9BAB-765F-2F4A-8DFE-A5E38437B764}"/>
              </a:ext>
            </a:extLst>
          </p:cNvPr>
          <p:cNvSpPr>
            <a:spLocks noGrp="1"/>
          </p:cNvSpPr>
          <p:nvPr>
            <p:ph type="title"/>
          </p:nvPr>
        </p:nvSpPr>
        <p:spPr>
          <a:xfrm>
            <a:off x="1090922" y="808056"/>
            <a:ext cx="4725200" cy="1077229"/>
          </a:xfrm>
        </p:spPr>
        <p:txBody>
          <a:bodyPr>
            <a:normAutofit fontScale="90000"/>
          </a:bodyPr>
          <a:lstStyle/>
          <a:p>
            <a:r>
              <a:rPr lang="en-US" sz="3600" dirty="0"/>
              <a:t>Think-Pair-Share Activity </a:t>
            </a:r>
          </a:p>
        </p:txBody>
      </p:sp>
      <p:sp>
        <p:nvSpPr>
          <p:cNvPr id="3" name="Content Placeholder 2">
            <a:extLst>
              <a:ext uri="{FF2B5EF4-FFF2-40B4-BE49-F238E27FC236}">
                <a16:creationId xmlns:a16="http://schemas.microsoft.com/office/drawing/2014/main" id="{002487A2-71AE-2646-A12B-54BC99EFBD18}"/>
              </a:ext>
            </a:extLst>
          </p:cNvPr>
          <p:cNvSpPr>
            <a:spLocks noGrp="1"/>
          </p:cNvSpPr>
          <p:nvPr>
            <p:ph idx="1"/>
          </p:nvPr>
        </p:nvSpPr>
        <p:spPr>
          <a:xfrm>
            <a:off x="1964444" y="2052116"/>
            <a:ext cx="3319381" cy="3997828"/>
          </a:xfrm>
        </p:spPr>
        <p:txBody>
          <a:bodyPr>
            <a:normAutofit/>
          </a:bodyPr>
          <a:lstStyle/>
          <a:p>
            <a:r>
              <a:rPr lang="en-US" sz="1800" dirty="0"/>
              <a:t>Reflect on the handout</a:t>
            </a:r>
          </a:p>
          <a:p>
            <a:r>
              <a:rPr lang="en-US" sz="1800" dirty="0"/>
              <a:t>Pair up with a partner and share your responses (3 mins)</a:t>
            </a:r>
          </a:p>
          <a:p>
            <a:r>
              <a:rPr lang="en-US" sz="1800" dirty="0"/>
              <a:t>After 3 mins we will come together as a class and discuss collectively</a:t>
            </a:r>
          </a:p>
        </p:txBody>
      </p:sp>
      <p:pic>
        <p:nvPicPr>
          <p:cNvPr id="5" name="Picture 4" descr="A screenshot of a cell phone&#10;&#10;Description automatically generated">
            <a:extLst>
              <a:ext uri="{FF2B5EF4-FFF2-40B4-BE49-F238E27FC236}">
                <a16:creationId xmlns:a16="http://schemas.microsoft.com/office/drawing/2014/main" id="{83FBF4E3-1336-1F45-AF85-BF0941044240}"/>
              </a:ext>
            </a:extLst>
          </p:cNvPr>
          <p:cNvPicPr>
            <a:picLocks noChangeAspect="1"/>
          </p:cNvPicPr>
          <p:nvPr/>
        </p:nvPicPr>
        <p:blipFill rotWithShape="1">
          <a:blip r:embed="rId5"/>
          <a:srcRect l="9901" r="23205" b="2"/>
          <a:stretch/>
        </p:blipFill>
        <p:spPr>
          <a:xfrm>
            <a:off x="6096543" y="227"/>
            <a:ext cx="5288377" cy="6858000"/>
          </a:xfrm>
          <a:prstGeom prst="rect">
            <a:avLst/>
          </a:prstGeom>
          <a:ln w="12700">
            <a:solidFill>
              <a:schemeClr val="tx1"/>
            </a:solidFill>
          </a:ln>
        </p:spPr>
      </p:pic>
      <p:sp>
        <p:nvSpPr>
          <p:cNvPr id="30" name="Rectangle 21">
            <a:extLst>
              <a:ext uri="{FF2B5EF4-FFF2-40B4-BE49-F238E27FC236}">
                <a16:creationId xmlns:a16="http://schemas.microsoft.com/office/drawing/2014/main" id="{B632E7E1-06DC-47BE-8E2D-8D7E496E8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69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4ED39C-5C58-4353-B1A6-982FB540E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04F3EDC4-B948-4D45-A39B-271F1A1A16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EF9EEB06-EB25-4896-9640-DF9F862C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C0ADD3B2-C8EF-4E30-94FE-46CE8565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ABF3D5E5-3E9D-4FB7-BFCB-9E7C87D7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72C8E67F-FDFF-42D4-8425-CD3C7AAA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95006CC4-CE98-4F49-9977-F4E280E8631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7C94C77C-49C8-4E5F-83FA-03D4AE34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9653C97-FBAC-4088-ADD4-406E731653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E71C2679-7769-447D-92F1-A3706736F3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BCC0F4CE-8122-4F68-BD5B-AF4DABD1C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54FDE41-4137-4DE7-9EAE-E640A9C27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8123" y="0"/>
            <a:ext cx="463972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tennis racket&#10;&#10;Description automatically generated">
            <a:extLst>
              <a:ext uri="{FF2B5EF4-FFF2-40B4-BE49-F238E27FC236}">
                <a16:creationId xmlns:a16="http://schemas.microsoft.com/office/drawing/2014/main" id="{5A458F20-B089-2040-A1E1-EB085F1D3433}"/>
              </a:ext>
            </a:extLst>
          </p:cNvPr>
          <p:cNvPicPr>
            <a:picLocks noChangeAspect="1"/>
          </p:cNvPicPr>
          <p:nvPr/>
        </p:nvPicPr>
        <p:blipFill rotWithShape="1">
          <a:blip r:embed="rId5"/>
          <a:srcRect l="7795" r="8502"/>
          <a:stretch/>
        </p:blipFill>
        <p:spPr>
          <a:xfrm>
            <a:off x="1007761" y="227"/>
            <a:ext cx="5740362" cy="6858000"/>
          </a:xfrm>
          <a:prstGeom prst="rect">
            <a:avLst/>
          </a:prstGeom>
          <a:ln w="12700">
            <a:solidFill>
              <a:schemeClr val="tx1"/>
            </a:solidFill>
          </a:ln>
        </p:spPr>
      </p:pic>
      <p:sp>
        <p:nvSpPr>
          <p:cNvPr id="34" name="Rectangle 33">
            <a:extLst>
              <a:ext uri="{FF2B5EF4-FFF2-40B4-BE49-F238E27FC236}">
                <a16:creationId xmlns:a16="http://schemas.microsoft.com/office/drawing/2014/main" id="{55E56BE3-4F80-4870-923E-550FA8608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A8F77-CF6D-FE41-BE3D-440A1B076D88}"/>
              </a:ext>
            </a:extLst>
          </p:cNvPr>
          <p:cNvSpPr>
            <a:spLocks noGrp="1"/>
          </p:cNvSpPr>
          <p:nvPr>
            <p:ph type="title"/>
          </p:nvPr>
        </p:nvSpPr>
        <p:spPr>
          <a:xfrm>
            <a:off x="7708739" y="3428998"/>
            <a:ext cx="3420636" cy="3013366"/>
          </a:xfrm>
        </p:spPr>
        <p:txBody>
          <a:bodyPr vert="horz" lIns="91440" tIns="45720" rIns="91440" bIns="45720" rtlCol="0" anchor="t">
            <a:normAutofit/>
          </a:bodyPr>
          <a:lstStyle/>
          <a:p>
            <a:r>
              <a:rPr lang="en-US" sz="3600" dirty="0"/>
              <a:t>Call to Action</a:t>
            </a:r>
            <a:br>
              <a:rPr lang="en-US" sz="3600" dirty="0"/>
            </a:br>
            <a:br>
              <a:rPr lang="en-US" sz="3600" dirty="0"/>
            </a:br>
            <a:r>
              <a:rPr lang="en-US" sz="3600" dirty="0"/>
              <a:t>What steps can we take?</a:t>
            </a:r>
          </a:p>
        </p:txBody>
      </p:sp>
      <p:sp>
        <p:nvSpPr>
          <p:cNvPr id="3" name="Content Placeholder 2">
            <a:extLst>
              <a:ext uri="{FF2B5EF4-FFF2-40B4-BE49-F238E27FC236}">
                <a16:creationId xmlns:a16="http://schemas.microsoft.com/office/drawing/2014/main" id="{7E902F0C-4FC3-834C-A484-59528E64F424}"/>
              </a:ext>
            </a:extLst>
          </p:cNvPr>
          <p:cNvSpPr>
            <a:spLocks noGrp="1"/>
          </p:cNvSpPr>
          <p:nvPr>
            <p:ph idx="1"/>
          </p:nvPr>
        </p:nvSpPr>
        <p:spPr>
          <a:xfrm>
            <a:off x="7877054" y="2268786"/>
            <a:ext cx="2694914" cy="1160213"/>
          </a:xfrm>
        </p:spPr>
        <p:txBody>
          <a:bodyPr vert="horz" lIns="91440" tIns="0" rIns="91440" bIns="45720" rtlCol="0" anchor="b">
            <a:normAutofit/>
          </a:bodyPr>
          <a:lstStyle/>
          <a:p>
            <a:pPr marL="0" indent="0" algn="r">
              <a:buNone/>
            </a:pPr>
            <a:r>
              <a:rPr lang="en-US" sz="1600"/>
              <a:t>How can we combat colorism in today’s society?</a:t>
            </a:r>
          </a:p>
        </p:txBody>
      </p:sp>
      <p:sp>
        <p:nvSpPr>
          <p:cNvPr id="36" name="Rectangle 35">
            <a:extLst>
              <a:ext uri="{FF2B5EF4-FFF2-40B4-BE49-F238E27FC236}">
                <a16:creationId xmlns:a16="http://schemas.microsoft.com/office/drawing/2014/main" id="{AD5EC2E8-100E-45CF-BA7C-24302921B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609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735A222-D228-4D79-8A54-2B852E07B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E6B001C-D548-E94C-8FEC-6035CBAEDDC8}"/>
              </a:ext>
            </a:extLst>
          </p:cNvPr>
          <p:cNvPicPr>
            <a:picLocks noChangeAspect="1"/>
          </p:cNvPicPr>
          <p:nvPr/>
        </p:nvPicPr>
        <p:blipFill rotWithShape="1">
          <a:blip r:embed="rId3">
            <a:duotone>
              <a:schemeClr val="accent1">
                <a:shade val="45000"/>
                <a:satMod val="135000"/>
              </a:schemeClr>
              <a:prstClr val="white"/>
            </a:duotone>
            <a:alphaModFix amt="35000"/>
            <a:extLst/>
          </a:blip>
          <a:srcRect l="3452" r="1883" b="-1"/>
          <a:stretch/>
        </p:blipFill>
        <p:spPr>
          <a:xfrm>
            <a:off x="0" y="270390"/>
            <a:ext cx="12191675" cy="6858000"/>
          </a:xfrm>
          <a:prstGeom prst="rect">
            <a:avLst/>
          </a:prstGeom>
        </p:spPr>
      </p:pic>
      <p:pic>
        <p:nvPicPr>
          <p:cNvPr id="37" name="Picture 36">
            <a:extLst>
              <a:ext uri="{FF2B5EF4-FFF2-40B4-BE49-F238E27FC236}">
                <a16:creationId xmlns:a16="http://schemas.microsoft.com/office/drawing/2014/main" id="{F1054B36-D194-49BC-A85D-C9AA24B7F0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9" name="Picture 38">
            <a:extLst>
              <a:ext uri="{FF2B5EF4-FFF2-40B4-BE49-F238E27FC236}">
                <a16:creationId xmlns:a16="http://schemas.microsoft.com/office/drawing/2014/main" id="{C2BB2C4C-9E99-4420-BA1F-0CD7D1B995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 name="Rectangle 40">
            <a:extLst>
              <a:ext uri="{FF2B5EF4-FFF2-40B4-BE49-F238E27FC236}">
                <a16:creationId xmlns:a16="http://schemas.microsoft.com/office/drawing/2014/main" id="{62940EF6-7A0A-4A41-B214-8791A4F5B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19D9203-D379-4A0B-8C29-CBA4D75B8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1B7750D-7C52-4380-9115-00358E0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FF252-9910-8E40-99A5-3BF92098B9AE}"/>
              </a:ext>
            </a:extLst>
          </p:cNvPr>
          <p:cNvSpPr>
            <a:spLocks noGrp="1"/>
          </p:cNvSpPr>
          <p:nvPr>
            <p:ph type="title"/>
          </p:nvPr>
        </p:nvSpPr>
        <p:spPr>
          <a:xfrm>
            <a:off x="1974738" y="808056"/>
            <a:ext cx="4119672" cy="1077229"/>
          </a:xfrm>
        </p:spPr>
        <p:txBody>
          <a:bodyPr>
            <a:normAutofit/>
          </a:bodyPr>
          <a:lstStyle/>
          <a:p>
            <a:pPr algn="l"/>
            <a:r>
              <a:rPr lang="en-US" dirty="0"/>
              <a:t>3-2-1 : Exit Ticket</a:t>
            </a:r>
          </a:p>
        </p:txBody>
      </p:sp>
      <p:sp>
        <p:nvSpPr>
          <p:cNvPr id="47" name="Rectangle 46">
            <a:extLst>
              <a:ext uri="{FF2B5EF4-FFF2-40B4-BE49-F238E27FC236}">
                <a16:creationId xmlns:a16="http://schemas.microsoft.com/office/drawing/2014/main" id="{64120D9B-C34D-4F31-B80F-BFB5330CC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4D1977DE-DEAA-4111-97BD-78BFF68D723A}"/>
              </a:ext>
            </a:extLst>
          </p:cNvPr>
          <p:cNvGraphicFramePr>
            <a:graphicFrameLocks noGrp="1"/>
          </p:cNvGraphicFramePr>
          <p:nvPr>
            <p:ph idx="1"/>
            <p:extLst>
              <p:ext uri="{D42A27DB-BD31-4B8C-83A1-F6EECF244321}">
                <p14:modId xmlns:p14="http://schemas.microsoft.com/office/powerpoint/2010/main" val="3293039842"/>
              </p:ext>
            </p:extLst>
          </p:nvPr>
        </p:nvGraphicFramePr>
        <p:xfrm>
          <a:off x="1974739" y="2052116"/>
          <a:ext cx="4119672" cy="3997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400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8688-6B54-C144-8CD1-761F4AEC9FD0}"/>
              </a:ext>
            </a:extLst>
          </p:cNvPr>
          <p:cNvSpPr>
            <a:spLocks noGrp="1"/>
          </p:cNvSpPr>
          <p:nvPr>
            <p:ph type="title"/>
          </p:nvPr>
        </p:nvSpPr>
        <p:spPr/>
        <p:txBody>
          <a:bodyPr/>
          <a:lstStyle/>
          <a:p>
            <a:r>
              <a:rPr lang="en-US" dirty="0"/>
              <a:t>A Safe Space</a:t>
            </a:r>
          </a:p>
        </p:txBody>
      </p:sp>
      <p:sp>
        <p:nvSpPr>
          <p:cNvPr id="3" name="Content Placeholder 2">
            <a:extLst>
              <a:ext uri="{FF2B5EF4-FFF2-40B4-BE49-F238E27FC236}">
                <a16:creationId xmlns:a16="http://schemas.microsoft.com/office/drawing/2014/main" id="{D1952AA1-FAB8-0249-900B-CC977FEC0D46}"/>
              </a:ext>
            </a:extLst>
          </p:cNvPr>
          <p:cNvSpPr>
            <a:spLocks noGrp="1"/>
          </p:cNvSpPr>
          <p:nvPr>
            <p:ph sz="half" idx="1"/>
          </p:nvPr>
        </p:nvSpPr>
        <p:spPr/>
        <p:txBody>
          <a:bodyPr/>
          <a:lstStyle/>
          <a:p>
            <a:pPr marL="6160" indent="0">
              <a:buNone/>
            </a:pPr>
            <a:r>
              <a:rPr lang="en-US" dirty="0"/>
              <a:t>Topics like </a:t>
            </a:r>
            <a:r>
              <a:rPr lang="en-US" b="1" dirty="0"/>
              <a:t>Racism</a:t>
            </a:r>
            <a:r>
              <a:rPr lang="en-US" dirty="0"/>
              <a:t> and </a:t>
            </a:r>
            <a:r>
              <a:rPr lang="en-US" b="1" dirty="0"/>
              <a:t>color discrimination</a:t>
            </a:r>
            <a:r>
              <a:rPr lang="en-US" dirty="0"/>
              <a:t>, can be difficult to talk about and may cause differing in opinions. Everyone is to be heard and respected.</a:t>
            </a:r>
          </a:p>
        </p:txBody>
      </p:sp>
      <p:sp>
        <p:nvSpPr>
          <p:cNvPr id="4" name="Content Placeholder 3">
            <a:extLst>
              <a:ext uri="{FF2B5EF4-FFF2-40B4-BE49-F238E27FC236}">
                <a16:creationId xmlns:a16="http://schemas.microsoft.com/office/drawing/2014/main" id="{EC1A6EDC-F5EB-EE44-B43B-3197CC88B605}"/>
              </a:ext>
            </a:extLst>
          </p:cNvPr>
          <p:cNvSpPr>
            <a:spLocks noGrp="1"/>
          </p:cNvSpPr>
          <p:nvPr>
            <p:ph sz="half" idx="2"/>
          </p:nvPr>
        </p:nvSpPr>
        <p:spPr>
          <a:xfrm>
            <a:off x="6666636" y="1454728"/>
            <a:ext cx="3894222" cy="5320146"/>
          </a:xfrm>
        </p:spPr>
        <p:txBody>
          <a:bodyPr/>
          <a:lstStyle/>
          <a:p>
            <a:r>
              <a:rPr lang="en-US" dirty="0"/>
              <a:t>Key Things to Remember:</a:t>
            </a:r>
          </a:p>
          <a:p>
            <a:r>
              <a:rPr lang="en-US" dirty="0"/>
              <a:t>Give the speaker the respect he/ or she deserves </a:t>
            </a:r>
          </a:p>
          <a:p>
            <a:r>
              <a:rPr lang="en-US" dirty="0"/>
              <a:t>Make “I” statements when giving responses </a:t>
            </a:r>
          </a:p>
          <a:p>
            <a:r>
              <a:rPr lang="en-US" b="1" dirty="0"/>
              <a:t>DO NOT </a:t>
            </a:r>
            <a:r>
              <a:rPr lang="en-US" dirty="0"/>
              <a:t>put down or ridicule someone with a difference of opinion</a:t>
            </a:r>
          </a:p>
          <a:p>
            <a:r>
              <a:rPr lang="en-US" dirty="0"/>
              <a:t>This is a safe space where we will respect everyone’s ideas and opinions.</a:t>
            </a:r>
          </a:p>
        </p:txBody>
      </p:sp>
    </p:spTree>
    <p:extLst>
      <p:ext uri="{BB962C8B-B14F-4D97-AF65-F5344CB8AC3E}">
        <p14:creationId xmlns:p14="http://schemas.microsoft.com/office/powerpoint/2010/main" val="272039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ACB1E5EF-6114-3D48-9656-268DBCCC25C8}"/>
              </a:ext>
            </a:extLst>
          </p:cNvPr>
          <p:cNvSpPr>
            <a:spLocks noGrp="1"/>
          </p:cNvSpPr>
          <p:nvPr>
            <p:ph type="title"/>
          </p:nvPr>
        </p:nvSpPr>
        <p:spPr>
          <a:xfrm>
            <a:off x="2611808" y="808056"/>
            <a:ext cx="7958331" cy="1077229"/>
          </a:xfrm>
        </p:spPr>
        <p:txBody>
          <a:bodyPr>
            <a:normAutofit/>
          </a:bodyPr>
          <a:lstStyle/>
          <a:p>
            <a:pPr algn="l"/>
            <a:r>
              <a:rPr lang="en-US" dirty="0"/>
              <a:t>Introduction</a:t>
            </a:r>
          </a:p>
        </p:txBody>
      </p:sp>
      <p:graphicFrame>
        <p:nvGraphicFramePr>
          <p:cNvPr id="5" name="Content Placeholder 2">
            <a:extLst>
              <a:ext uri="{FF2B5EF4-FFF2-40B4-BE49-F238E27FC236}">
                <a16:creationId xmlns:a16="http://schemas.microsoft.com/office/drawing/2014/main" id="{BFAB59B2-73CD-48FB-BAA5-CCE3206ED510}"/>
              </a:ext>
            </a:extLst>
          </p:cNvPr>
          <p:cNvGraphicFramePr>
            <a:graphicFrameLocks noGrp="1"/>
          </p:cNvGraphicFramePr>
          <p:nvPr>
            <p:ph idx="1"/>
            <p:extLst>
              <p:ext uri="{D42A27DB-BD31-4B8C-83A1-F6EECF244321}">
                <p14:modId xmlns:p14="http://schemas.microsoft.com/office/powerpoint/2010/main" val="3238592832"/>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135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8AE9926-2221-469A-9632-990C6B93F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4132611F-D262-4F7B-A322-6FD8F576C7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9" name="Picture 48">
            <a:extLst>
              <a:ext uri="{FF2B5EF4-FFF2-40B4-BE49-F238E27FC236}">
                <a16:creationId xmlns:a16="http://schemas.microsoft.com/office/drawing/2014/main" id="{7EEF1C53-1166-4108-B5A4-99BAE8DBEE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1" name="Rectangle 50">
            <a:extLst>
              <a:ext uri="{FF2B5EF4-FFF2-40B4-BE49-F238E27FC236}">
                <a16:creationId xmlns:a16="http://schemas.microsoft.com/office/drawing/2014/main" id="{D011E2AD-FE5D-4CD9-8C98-AAE6CA3C4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048E056-A0BF-4E7B-AB3D-9DD210166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9A1E6AA-DCB7-4807-8864-3DA9ED14F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77087-195D-C547-8609-13AF76180D3B}"/>
              </a:ext>
            </a:extLst>
          </p:cNvPr>
          <p:cNvSpPr>
            <a:spLocks noGrp="1"/>
          </p:cNvSpPr>
          <p:nvPr>
            <p:ph type="title"/>
          </p:nvPr>
        </p:nvSpPr>
        <p:spPr>
          <a:xfrm>
            <a:off x="1969803" y="808056"/>
            <a:ext cx="8608037" cy="1077229"/>
          </a:xfrm>
        </p:spPr>
        <p:txBody>
          <a:bodyPr>
            <a:normAutofit/>
          </a:bodyPr>
          <a:lstStyle/>
          <a:p>
            <a:pPr algn="l"/>
            <a:r>
              <a:rPr lang="en-US" dirty="0"/>
              <a:t>The Role of Colorism</a:t>
            </a:r>
          </a:p>
        </p:txBody>
      </p:sp>
      <p:sp>
        <p:nvSpPr>
          <p:cNvPr id="57" name="Rectangle 56">
            <a:extLst>
              <a:ext uri="{FF2B5EF4-FFF2-40B4-BE49-F238E27FC236}">
                <a16:creationId xmlns:a16="http://schemas.microsoft.com/office/drawing/2014/main" id="{3F569657-2CE1-4B21-80BD-0818B9DCC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Dreâs History Lesson - black-ish">
            <a:hlinkClick r:id="" action="ppaction://media"/>
            <a:extLst>
              <a:ext uri="{FF2B5EF4-FFF2-40B4-BE49-F238E27FC236}">
                <a16:creationId xmlns:a16="http://schemas.microsoft.com/office/drawing/2014/main" id="{30E96951-FBCA-0E47-A845-8FD270A7C9DD}"/>
              </a:ext>
            </a:extLst>
          </p:cNvPr>
          <p:cNvPicPr>
            <a:picLocks noRot="1" noChangeAspect="1"/>
          </p:cNvPicPr>
          <p:nvPr>
            <a:videoFile r:link="rId1"/>
          </p:nvPr>
        </p:nvPicPr>
        <p:blipFill>
          <a:blip r:embed="rId6"/>
          <a:stretch>
            <a:fillRect/>
          </a:stretch>
        </p:blipFill>
        <p:spPr>
          <a:xfrm>
            <a:off x="2044823" y="1732256"/>
            <a:ext cx="7450667" cy="4191000"/>
          </a:xfrm>
          <a:prstGeom prst="rect">
            <a:avLst/>
          </a:prstGeom>
        </p:spPr>
      </p:pic>
    </p:spTree>
    <p:extLst>
      <p:ext uri="{BB962C8B-B14F-4D97-AF65-F5344CB8AC3E}">
        <p14:creationId xmlns:p14="http://schemas.microsoft.com/office/powerpoint/2010/main" val="32717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C7542EEF-0888-1D4D-8077-3E2044B18794}"/>
              </a:ext>
            </a:extLst>
          </p:cNvPr>
          <p:cNvSpPr>
            <a:spLocks noGrp="1"/>
          </p:cNvSpPr>
          <p:nvPr>
            <p:ph type="title"/>
          </p:nvPr>
        </p:nvSpPr>
        <p:spPr>
          <a:xfrm>
            <a:off x="2611808" y="808056"/>
            <a:ext cx="7958331" cy="1077229"/>
          </a:xfrm>
        </p:spPr>
        <p:txBody>
          <a:bodyPr>
            <a:normAutofit/>
          </a:bodyPr>
          <a:lstStyle/>
          <a:p>
            <a:pPr algn="l"/>
            <a:r>
              <a:rPr lang="en-US" dirty="0"/>
              <a:t>Anticipation Guides  </a:t>
            </a:r>
          </a:p>
        </p:txBody>
      </p:sp>
      <p:graphicFrame>
        <p:nvGraphicFramePr>
          <p:cNvPr id="5" name="Content Placeholder 2">
            <a:extLst>
              <a:ext uri="{FF2B5EF4-FFF2-40B4-BE49-F238E27FC236}">
                <a16:creationId xmlns:a16="http://schemas.microsoft.com/office/drawing/2014/main" id="{C1080493-856F-44B7-AF8D-1E29FD942DBE}"/>
              </a:ext>
            </a:extLst>
          </p:cNvPr>
          <p:cNvGraphicFramePr>
            <a:graphicFrameLocks noGrp="1"/>
          </p:cNvGraphicFramePr>
          <p:nvPr>
            <p:ph idx="1"/>
            <p:extLst>
              <p:ext uri="{D42A27DB-BD31-4B8C-83A1-F6EECF244321}">
                <p14:modId xmlns:p14="http://schemas.microsoft.com/office/powerpoint/2010/main" val="1956465826"/>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669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extLst/>
          </a:blip>
          <a:stretch/>
        </a:blip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66">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3" name="Rectangle 68">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70">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2120E9-D35A-B04B-8522-17ABDB33B701}"/>
              </a:ext>
            </a:extLst>
          </p:cNvPr>
          <p:cNvSpPr>
            <a:spLocks noGrp="1"/>
          </p:cNvSpPr>
          <p:nvPr>
            <p:ph type="title"/>
          </p:nvPr>
        </p:nvSpPr>
        <p:spPr>
          <a:xfrm>
            <a:off x="2105256" y="326017"/>
            <a:ext cx="7974851" cy="1077229"/>
          </a:xfrm>
        </p:spPr>
        <p:txBody>
          <a:bodyPr anchor="b">
            <a:normAutofit/>
          </a:bodyPr>
          <a:lstStyle/>
          <a:p>
            <a:r>
              <a:rPr lang="en-US" sz="4000"/>
              <a:t>Racism vs. Colorism</a:t>
            </a:r>
          </a:p>
        </p:txBody>
      </p:sp>
      <p:sp>
        <p:nvSpPr>
          <p:cNvPr id="3" name="Content Placeholder 2">
            <a:extLst>
              <a:ext uri="{FF2B5EF4-FFF2-40B4-BE49-F238E27FC236}">
                <a16:creationId xmlns:a16="http://schemas.microsoft.com/office/drawing/2014/main" id="{03923B67-8A84-104A-B2BA-BE958D52A6DF}"/>
              </a:ext>
            </a:extLst>
          </p:cNvPr>
          <p:cNvSpPr>
            <a:spLocks noGrp="1"/>
          </p:cNvSpPr>
          <p:nvPr>
            <p:ph idx="1"/>
          </p:nvPr>
        </p:nvSpPr>
        <p:spPr>
          <a:xfrm>
            <a:off x="1443461" y="1591733"/>
            <a:ext cx="7710141" cy="4684887"/>
          </a:xfrm>
        </p:spPr>
        <p:txBody>
          <a:bodyPr anchor="ctr">
            <a:normAutofit/>
          </a:bodyPr>
          <a:lstStyle/>
          <a:p>
            <a:pPr>
              <a:lnSpc>
                <a:spcPct val="110000"/>
              </a:lnSpc>
            </a:pPr>
            <a:r>
              <a:rPr lang="en-US" sz="1700"/>
              <a:t>In today’s society skin color has become a signifier of a person’s identity and value. In the United States especially we have a diverse population of residents, but still somehow race matters, and so does skin color. </a:t>
            </a:r>
          </a:p>
          <a:p>
            <a:pPr>
              <a:lnSpc>
                <a:spcPct val="110000"/>
              </a:lnSpc>
            </a:pPr>
            <a:r>
              <a:rPr lang="en-US" sz="1700"/>
              <a:t>As America becomes more diverse (interracial unions and immigration) skin color will be more important than race, because a person’s skin color is an irrefutable fact versus race which is a man-made classification used to divide and control the minority. </a:t>
            </a:r>
          </a:p>
          <a:p>
            <a:pPr>
              <a:lnSpc>
                <a:spcPct val="110000"/>
              </a:lnSpc>
            </a:pPr>
            <a:r>
              <a:rPr lang="en-US" sz="1700"/>
              <a:t>Skin color continues to be the most obvious criteria used when determining how a person will be judged. After hundreds of years of deep-rooted racism in this country, we already have an understanding that darker skin is demonized versus light skin which is prized. The privileging of lighter skin over darker skin is the root of colorism. </a:t>
            </a:r>
          </a:p>
        </p:txBody>
      </p:sp>
    </p:spTree>
    <p:extLst>
      <p:ext uri="{BB962C8B-B14F-4D97-AF65-F5344CB8AC3E}">
        <p14:creationId xmlns:p14="http://schemas.microsoft.com/office/powerpoint/2010/main" val="201055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pic>
        <p:nvPicPr>
          <p:cNvPr id="54" name="Picture 38">
            <a:extLst>
              <a:ext uri="{FF2B5EF4-FFF2-40B4-BE49-F238E27FC236}">
                <a16:creationId xmlns:a16="http://schemas.microsoft.com/office/drawing/2014/main" id="{C64ED39C-5C58-4353-B1A6-982FB540E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6" name="Picture 40">
            <a:extLst>
              <a:ext uri="{FF2B5EF4-FFF2-40B4-BE49-F238E27FC236}">
                <a16:creationId xmlns:a16="http://schemas.microsoft.com/office/drawing/2014/main" id="{04F3EDC4-B948-4D45-A39B-271F1A1A16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8" name="Rectangle 42">
            <a:extLst>
              <a:ext uri="{FF2B5EF4-FFF2-40B4-BE49-F238E27FC236}">
                <a16:creationId xmlns:a16="http://schemas.microsoft.com/office/drawing/2014/main" id="{EF9EEB06-EB25-4896-9640-DF9F862C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44">
            <a:extLst>
              <a:ext uri="{FF2B5EF4-FFF2-40B4-BE49-F238E27FC236}">
                <a16:creationId xmlns:a16="http://schemas.microsoft.com/office/drawing/2014/main" id="{C0ADD3B2-C8EF-4E30-94FE-46CE8565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46">
            <a:extLst>
              <a:ext uri="{FF2B5EF4-FFF2-40B4-BE49-F238E27FC236}">
                <a16:creationId xmlns:a16="http://schemas.microsoft.com/office/drawing/2014/main" id="{ABF3D5E5-3E9D-4FB7-BFCB-9E7C87D7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48">
            <a:extLst>
              <a:ext uri="{FF2B5EF4-FFF2-40B4-BE49-F238E27FC236}">
                <a16:creationId xmlns:a16="http://schemas.microsoft.com/office/drawing/2014/main" id="{72C8E67F-FDFF-42D4-8425-CD3C7AAA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xtBox 50">
            <a:extLst>
              <a:ext uri="{FF2B5EF4-FFF2-40B4-BE49-F238E27FC236}">
                <a16:creationId xmlns:a16="http://schemas.microsoft.com/office/drawing/2014/main" id="{95006CC4-CE98-4F49-9977-F4E280E8631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53" name="Rectangle 52">
            <a:extLst>
              <a:ext uri="{FF2B5EF4-FFF2-40B4-BE49-F238E27FC236}">
                <a16:creationId xmlns:a16="http://schemas.microsoft.com/office/drawing/2014/main" id="{1C9E292D-AC4C-49E1-AA53-5A8FF9A7A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58648BA7-E359-41C9-A01F-A280595857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7" name="Picture 56">
            <a:extLst>
              <a:ext uri="{FF2B5EF4-FFF2-40B4-BE49-F238E27FC236}">
                <a16:creationId xmlns:a16="http://schemas.microsoft.com/office/drawing/2014/main" id="{01E00C04-E4DA-4D35-B5C7-0305B9E927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9" name="Rectangle 58">
            <a:extLst>
              <a:ext uri="{FF2B5EF4-FFF2-40B4-BE49-F238E27FC236}">
                <a16:creationId xmlns:a16="http://schemas.microsoft.com/office/drawing/2014/main" id="{22274AFC-84F3-494E-99CF-C52D164CA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8B8E526-0F75-47B3-9068-DB29F29D8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16084-A603-444C-A582-EBAED83009FD}"/>
              </a:ext>
            </a:extLst>
          </p:cNvPr>
          <p:cNvSpPr>
            <a:spLocks noGrp="1"/>
          </p:cNvSpPr>
          <p:nvPr>
            <p:ph type="title"/>
          </p:nvPr>
        </p:nvSpPr>
        <p:spPr>
          <a:xfrm>
            <a:off x="806466" y="5044252"/>
            <a:ext cx="8445357" cy="883524"/>
          </a:xfrm>
        </p:spPr>
        <p:txBody>
          <a:bodyPr vert="horz" lIns="91440" tIns="45720" rIns="91440" bIns="45720" rtlCol="0" anchor="t">
            <a:normAutofit/>
          </a:bodyPr>
          <a:lstStyle/>
          <a:p>
            <a:r>
              <a:rPr lang="en-US" sz="4800" dirty="0"/>
              <a:t>'Black Like Us’</a:t>
            </a:r>
          </a:p>
        </p:txBody>
      </p:sp>
      <p:sp>
        <p:nvSpPr>
          <p:cNvPr id="63" name="Rectangle 62">
            <a:extLst>
              <a:ext uri="{FF2B5EF4-FFF2-40B4-BE49-F238E27FC236}">
                <a16:creationId xmlns:a16="http://schemas.microsoft.com/office/drawing/2014/main" id="{A361A435-D46B-4868-948C-0B796B9E1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A5318A6-73E0-4A4F-AEF8-4F8FA0985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Diane Confronts Her Family - black-ish">
            <a:hlinkClick r:id="" action="ppaction://media"/>
            <a:extLst>
              <a:ext uri="{FF2B5EF4-FFF2-40B4-BE49-F238E27FC236}">
                <a16:creationId xmlns:a16="http://schemas.microsoft.com/office/drawing/2014/main" id="{2AD6D079-3C47-504D-958E-BD5E38718689}"/>
              </a:ext>
            </a:extLst>
          </p:cNvPr>
          <p:cNvPicPr>
            <a:picLocks noRot="1" noChangeAspect="1"/>
          </p:cNvPicPr>
          <p:nvPr>
            <a:videoFile r:link="rId1"/>
          </p:nvPr>
        </p:nvPicPr>
        <p:blipFill>
          <a:blip r:embed="rId6"/>
          <a:stretch>
            <a:fillRect/>
          </a:stretch>
        </p:blipFill>
        <p:spPr>
          <a:xfrm>
            <a:off x="2958319" y="1375156"/>
            <a:ext cx="6096000" cy="3429000"/>
          </a:xfrm>
          <a:prstGeom prst="rect">
            <a:avLst/>
          </a:prstGeom>
        </p:spPr>
      </p:pic>
      <p:sp>
        <p:nvSpPr>
          <p:cNvPr id="4" name="TextBox 3">
            <a:extLst>
              <a:ext uri="{FF2B5EF4-FFF2-40B4-BE49-F238E27FC236}">
                <a16:creationId xmlns:a16="http://schemas.microsoft.com/office/drawing/2014/main" id="{87A93169-8ABD-2D4D-B6C5-64977FCE134A}"/>
              </a:ext>
            </a:extLst>
          </p:cNvPr>
          <p:cNvSpPr txBox="1"/>
          <p:nvPr/>
        </p:nvSpPr>
        <p:spPr>
          <a:xfrm>
            <a:off x="1242117" y="508325"/>
            <a:ext cx="5283543" cy="615553"/>
          </a:xfrm>
          <a:prstGeom prst="rect">
            <a:avLst/>
          </a:prstGeom>
          <a:noFill/>
        </p:spPr>
        <p:txBody>
          <a:bodyPr wrap="square" rtlCol="0">
            <a:spAutoFit/>
          </a:bodyPr>
          <a:lstStyle/>
          <a:p>
            <a:r>
              <a:rPr lang="en-US" sz="3400" dirty="0">
                <a:latin typeface="+mj-lt"/>
              </a:rPr>
              <a:t>The Effects of Colorism</a:t>
            </a:r>
          </a:p>
        </p:txBody>
      </p:sp>
    </p:spTree>
    <p:extLst>
      <p:ext uri="{BB962C8B-B14F-4D97-AF65-F5344CB8AC3E}">
        <p14:creationId xmlns:p14="http://schemas.microsoft.com/office/powerpoint/2010/main" val="10642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3FC7-6E87-314B-A555-10B6B1C3BF38}"/>
              </a:ext>
            </a:extLst>
          </p:cNvPr>
          <p:cNvSpPr>
            <a:spLocks noGrp="1"/>
          </p:cNvSpPr>
          <p:nvPr>
            <p:ph type="title"/>
          </p:nvPr>
        </p:nvSpPr>
        <p:spPr>
          <a:xfrm>
            <a:off x="2521842" y="805817"/>
            <a:ext cx="7950984" cy="1081705"/>
          </a:xfrm>
        </p:spPr>
        <p:txBody>
          <a:bodyPr/>
          <a:lstStyle/>
          <a:p>
            <a:r>
              <a:rPr lang="en-US" dirty="0"/>
              <a:t>A Brief look at the History of Colorism</a:t>
            </a:r>
          </a:p>
        </p:txBody>
      </p:sp>
      <p:sp>
        <p:nvSpPr>
          <p:cNvPr id="3" name="Content Placeholder 2">
            <a:extLst>
              <a:ext uri="{FF2B5EF4-FFF2-40B4-BE49-F238E27FC236}">
                <a16:creationId xmlns:a16="http://schemas.microsoft.com/office/drawing/2014/main" id="{EC05E046-A468-FF4D-81A6-697A6603EA45}"/>
              </a:ext>
            </a:extLst>
          </p:cNvPr>
          <p:cNvSpPr>
            <a:spLocks noGrp="1"/>
          </p:cNvSpPr>
          <p:nvPr>
            <p:ph sz="half" idx="1"/>
          </p:nvPr>
        </p:nvSpPr>
        <p:spPr/>
        <p:txBody>
          <a:bodyPr/>
          <a:lstStyle/>
          <a:p>
            <a:r>
              <a:rPr lang="en-US" dirty="0"/>
              <a:t>Colorism is discrimination based on skin color. Colorism disadvantages dark-skinned people while privileging those with light skin.</a:t>
            </a:r>
          </a:p>
          <a:p>
            <a:r>
              <a:rPr lang="en-US" dirty="0"/>
              <a:t>Researchers have linked colorism to smaller income, lower marriage rates, longer prison terms, and fewer jobs for darker-skinned people.</a:t>
            </a:r>
          </a:p>
          <a:p>
            <a:endParaRPr lang="en-US" dirty="0"/>
          </a:p>
        </p:txBody>
      </p:sp>
      <p:sp>
        <p:nvSpPr>
          <p:cNvPr id="4" name="Content Placeholder 3">
            <a:extLst>
              <a:ext uri="{FF2B5EF4-FFF2-40B4-BE49-F238E27FC236}">
                <a16:creationId xmlns:a16="http://schemas.microsoft.com/office/drawing/2014/main" id="{BAC2167E-6747-9A42-BAAA-88D6251374B6}"/>
              </a:ext>
            </a:extLst>
          </p:cNvPr>
          <p:cNvSpPr>
            <a:spLocks noGrp="1"/>
          </p:cNvSpPr>
          <p:nvPr>
            <p:ph sz="half" idx="2"/>
          </p:nvPr>
        </p:nvSpPr>
        <p:spPr/>
        <p:txBody>
          <a:bodyPr/>
          <a:lstStyle/>
          <a:p>
            <a:r>
              <a:rPr lang="en-US" dirty="0"/>
              <a:t>Colorism in the United States is deeply rooted in Slavery. Fair-skin slaves would receive preferential treatment from Slave owners.</a:t>
            </a:r>
          </a:p>
          <a:p>
            <a:r>
              <a:rPr lang="en-US" dirty="0"/>
              <a:t>Once slavery ended in the United States the remnants of colorism remained.</a:t>
            </a:r>
          </a:p>
        </p:txBody>
      </p:sp>
      <p:sp>
        <p:nvSpPr>
          <p:cNvPr id="5" name="TextBox 4">
            <a:extLst>
              <a:ext uri="{FF2B5EF4-FFF2-40B4-BE49-F238E27FC236}">
                <a16:creationId xmlns:a16="http://schemas.microsoft.com/office/drawing/2014/main" id="{846A67C0-00F6-AC4A-828D-6BFC0B277E59}"/>
              </a:ext>
            </a:extLst>
          </p:cNvPr>
          <p:cNvSpPr txBox="1"/>
          <p:nvPr/>
        </p:nvSpPr>
        <p:spPr>
          <a:xfrm>
            <a:off x="5347252" y="6214535"/>
            <a:ext cx="6092687" cy="461665"/>
          </a:xfrm>
          <a:prstGeom prst="rect">
            <a:avLst/>
          </a:prstGeom>
          <a:noFill/>
        </p:spPr>
        <p:txBody>
          <a:bodyPr wrap="square" rtlCol="0">
            <a:spAutoFit/>
          </a:bodyPr>
          <a:lstStyle/>
          <a:p>
            <a:r>
              <a:rPr lang="en-US" sz="1200" dirty="0" err="1"/>
              <a:t>Nittle</a:t>
            </a:r>
            <a:r>
              <a:rPr lang="en-US" sz="1200" dirty="0"/>
              <a:t>, </a:t>
            </a:r>
            <a:r>
              <a:rPr lang="en-US" sz="1200" dirty="0" err="1"/>
              <a:t>Nadra</a:t>
            </a:r>
            <a:r>
              <a:rPr lang="en-US" sz="1200" dirty="0"/>
              <a:t> Kareem. (2018, December 7). The Roots of Colorism, or Skin Tone Discrimination. Retrieved from https://</a:t>
            </a:r>
            <a:r>
              <a:rPr lang="en-US" sz="1200" dirty="0" err="1"/>
              <a:t>www.thoughtco.com</a:t>
            </a:r>
            <a:r>
              <a:rPr lang="en-US" sz="1200" dirty="0"/>
              <a:t>/what-is-colorism-2834952</a:t>
            </a:r>
          </a:p>
        </p:txBody>
      </p:sp>
    </p:spTree>
    <p:extLst>
      <p:ext uri="{BB962C8B-B14F-4D97-AF65-F5344CB8AC3E}">
        <p14:creationId xmlns:p14="http://schemas.microsoft.com/office/powerpoint/2010/main" val="148009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C8AE9926-2221-469A-9632-990C6B93F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0">
            <a:extLst>
              <a:ext uri="{FF2B5EF4-FFF2-40B4-BE49-F238E27FC236}">
                <a16:creationId xmlns:a16="http://schemas.microsoft.com/office/drawing/2014/main" id="{4132611F-D262-4F7B-A322-6FD8F576C7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5" name="Picture 12">
            <a:extLst>
              <a:ext uri="{FF2B5EF4-FFF2-40B4-BE49-F238E27FC236}">
                <a16:creationId xmlns:a16="http://schemas.microsoft.com/office/drawing/2014/main" id="{7EEF1C53-1166-4108-B5A4-99BAE8DBEE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6" name="Rectangle 14">
            <a:extLst>
              <a:ext uri="{FF2B5EF4-FFF2-40B4-BE49-F238E27FC236}">
                <a16:creationId xmlns:a16="http://schemas.microsoft.com/office/drawing/2014/main" id="{D011E2AD-FE5D-4CD9-8C98-AAE6CA3C4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7048E056-A0BF-4E7B-AB3D-9DD210166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49A1E6AA-DCB7-4807-8864-3DA9ED14F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AF2E5-F05B-A14C-873B-1E940AFDDF3D}"/>
              </a:ext>
            </a:extLst>
          </p:cNvPr>
          <p:cNvSpPr>
            <a:spLocks noGrp="1"/>
          </p:cNvSpPr>
          <p:nvPr>
            <p:ph type="title"/>
          </p:nvPr>
        </p:nvSpPr>
        <p:spPr>
          <a:xfrm>
            <a:off x="1969803" y="808056"/>
            <a:ext cx="8608037" cy="1077229"/>
          </a:xfrm>
        </p:spPr>
        <p:txBody>
          <a:bodyPr>
            <a:normAutofit/>
          </a:bodyPr>
          <a:lstStyle/>
          <a:p>
            <a:pPr algn="l"/>
            <a:r>
              <a:rPr lang="en-US" dirty="0"/>
              <a:t>Colorism and Children: S-I-T Activity 2</a:t>
            </a:r>
          </a:p>
        </p:txBody>
      </p:sp>
      <p:sp>
        <p:nvSpPr>
          <p:cNvPr id="3" name="Content Placeholder 2">
            <a:extLst>
              <a:ext uri="{FF2B5EF4-FFF2-40B4-BE49-F238E27FC236}">
                <a16:creationId xmlns:a16="http://schemas.microsoft.com/office/drawing/2014/main" id="{CB63F56B-9953-8445-B4EA-24161F1A1318}"/>
              </a:ext>
            </a:extLst>
          </p:cNvPr>
          <p:cNvSpPr>
            <a:spLocks noGrp="1"/>
          </p:cNvSpPr>
          <p:nvPr>
            <p:ph idx="1"/>
          </p:nvPr>
        </p:nvSpPr>
        <p:spPr>
          <a:xfrm>
            <a:off x="1400392" y="1958533"/>
            <a:ext cx="3455055" cy="3429000"/>
          </a:xfrm>
        </p:spPr>
        <p:txBody>
          <a:bodyPr>
            <a:normAutofit/>
          </a:bodyPr>
          <a:lstStyle/>
          <a:p>
            <a:r>
              <a:rPr lang="en-US" sz="1600" dirty="0"/>
              <a:t>After the video take a few moments to reflect </a:t>
            </a:r>
          </a:p>
          <a:p>
            <a:r>
              <a:rPr lang="en-US" sz="1600" dirty="0"/>
              <a:t>Write down: 3 minutes</a:t>
            </a:r>
          </a:p>
          <a:p>
            <a:r>
              <a:rPr lang="en-US" sz="1600" dirty="0"/>
              <a:t>1 thing you found Surprising </a:t>
            </a:r>
          </a:p>
          <a:p>
            <a:r>
              <a:rPr lang="en-US" sz="1600" dirty="0"/>
              <a:t>1 thing you found Interesting </a:t>
            </a:r>
          </a:p>
          <a:p>
            <a:r>
              <a:rPr lang="en-US" sz="1600" dirty="0"/>
              <a:t>And 1 thing you found Troubling </a:t>
            </a:r>
          </a:p>
          <a:p>
            <a:r>
              <a:rPr lang="en-US" sz="1600" dirty="0"/>
              <a:t>We will discuss as a class</a:t>
            </a:r>
          </a:p>
          <a:p>
            <a:pPr marL="6160" indent="0">
              <a:buNone/>
            </a:pPr>
            <a:endParaRPr lang="en-US" sz="1600" dirty="0"/>
          </a:p>
        </p:txBody>
      </p:sp>
      <p:sp>
        <p:nvSpPr>
          <p:cNvPr id="29" name="Rectangle 20">
            <a:extLst>
              <a:ext uri="{FF2B5EF4-FFF2-40B4-BE49-F238E27FC236}">
                <a16:creationId xmlns:a16="http://schemas.microsoft.com/office/drawing/2014/main" id="{3F569657-2CE1-4B21-80BD-0818B9DCC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ildren colorism in African American community">
            <a:hlinkClick r:id="" action="ppaction://media"/>
            <a:extLst>
              <a:ext uri="{FF2B5EF4-FFF2-40B4-BE49-F238E27FC236}">
                <a16:creationId xmlns:a16="http://schemas.microsoft.com/office/drawing/2014/main" id="{BC9AEB7C-8EC6-EC4D-9075-56789761133A}"/>
              </a:ext>
            </a:extLst>
          </p:cNvPr>
          <p:cNvPicPr>
            <a:picLocks noRot="1" noChangeAspect="1"/>
          </p:cNvPicPr>
          <p:nvPr>
            <a:videoFile r:link="rId1"/>
          </p:nvPr>
        </p:nvPicPr>
        <p:blipFill>
          <a:blip r:embed="rId6"/>
          <a:stretch>
            <a:fillRect/>
          </a:stretch>
        </p:blipFill>
        <p:spPr>
          <a:xfrm>
            <a:off x="4898806" y="1885285"/>
            <a:ext cx="6096000" cy="3429000"/>
          </a:xfrm>
          <a:prstGeom prst="rect">
            <a:avLst/>
          </a:prstGeom>
        </p:spPr>
      </p:pic>
    </p:spTree>
    <p:extLst>
      <p:ext uri="{BB962C8B-B14F-4D97-AF65-F5344CB8AC3E}">
        <p14:creationId xmlns:p14="http://schemas.microsoft.com/office/powerpoint/2010/main" val="34987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otalTime>1</TotalTime>
  <Words>1066</Words>
  <Application>Microsoft Macintosh PowerPoint</Application>
  <PresentationFormat>Widescreen</PresentationFormat>
  <Paragraphs>83</Paragraphs>
  <Slides>19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MS Shell Dlg 2</vt:lpstr>
      <vt:lpstr>Wingdings</vt:lpstr>
      <vt:lpstr>Wingdings 3</vt:lpstr>
      <vt:lpstr>Madison</vt:lpstr>
      <vt:lpstr>Colorism: A look at Skin Color Discrimination</vt:lpstr>
      <vt:lpstr>A Safe Space</vt:lpstr>
      <vt:lpstr>Introduction</vt:lpstr>
      <vt:lpstr>The Role of Colorism</vt:lpstr>
      <vt:lpstr>Anticipation Guides  </vt:lpstr>
      <vt:lpstr>Racism vs. Colorism</vt:lpstr>
      <vt:lpstr>'Black Like Us’</vt:lpstr>
      <vt:lpstr>A Brief look at the History of Colorism</vt:lpstr>
      <vt:lpstr>Colorism and Children: S-I-T Activity 2</vt:lpstr>
      <vt:lpstr>Media </vt:lpstr>
      <vt:lpstr>Colorism in popular Media</vt:lpstr>
      <vt:lpstr>“The Hate U Give” Color Representation</vt:lpstr>
      <vt:lpstr>Research Study</vt:lpstr>
      <vt:lpstr>Analyzing Images Activity</vt:lpstr>
      <vt:lpstr>Brief History of Intraracial Perpetuation</vt:lpstr>
      <vt:lpstr>Education</vt:lpstr>
      <vt:lpstr>Think-Pair-Share Activity </vt:lpstr>
      <vt:lpstr>Call to Action  What steps can we take?</vt:lpstr>
      <vt:lpstr>3-2-1 : 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Colorism: A look at Skin Color Discrimination</dc:title>
  <dc:creator>makeda613@gmail.com</dc:creator>
  <cp:lastModifiedBy>makeda613@gmail.com</cp:lastModifiedBy>
  <cp:revision>1</cp:revision>
  <dcterms:created xsi:type="dcterms:W3CDTF">2019-04-30T03:51:48Z</dcterms:created>
  <dcterms:modified xsi:type="dcterms:W3CDTF">2019-05-14T15:22:56Z</dcterms:modified>
</cp:coreProperties>
</file>