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6" r:id="rId2"/>
  </p:sldMasterIdLst>
  <p:notesMasterIdLst>
    <p:notesMasterId r:id="rId19"/>
  </p:notesMasterIdLst>
  <p:sldIdLst>
    <p:sldId id="931" r:id="rId3"/>
    <p:sldId id="929" r:id="rId4"/>
    <p:sldId id="930" r:id="rId5"/>
    <p:sldId id="926" r:id="rId6"/>
    <p:sldId id="927" r:id="rId7"/>
    <p:sldId id="935" r:id="rId8"/>
    <p:sldId id="925" r:id="rId9"/>
    <p:sldId id="917" r:id="rId10"/>
    <p:sldId id="924" r:id="rId11"/>
    <p:sldId id="921" r:id="rId12"/>
    <p:sldId id="922" r:id="rId13"/>
    <p:sldId id="932" r:id="rId14"/>
    <p:sldId id="933" r:id="rId15"/>
    <p:sldId id="937" r:id="rId16"/>
    <p:sldId id="934" r:id="rId17"/>
    <p:sldId id="936" r:id="rId18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view" id="{3B99A7B2-923E-B74B-9454-DD9683BCA04F}">
          <p14:sldIdLst>
            <p14:sldId id="931"/>
            <p14:sldId id="929"/>
            <p14:sldId id="930"/>
            <p14:sldId id="926"/>
            <p14:sldId id="927"/>
            <p14:sldId id="935"/>
            <p14:sldId id="925"/>
            <p14:sldId id="917"/>
            <p14:sldId id="924"/>
            <p14:sldId id="921"/>
            <p14:sldId id="922"/>
            <p14:sldId id="932"/>
            <p14:sldId id="933"/>
            <p14:sldId id="937"/>
            <p14:sldId id="934"/>
            <p14:sldId id="936"/>
          </p14:sldIdLst>
        </p14:section>
        <p14:section name="End" id="{01BA3591-1229-4A37-AD02-456EA5351418}">
          <p14:sldIdLst/>
        </p14:section>
        <p14:section name="Appendix" id="{992C3D45-D310-4882-9ADA-3954443228F0}">
          <p14:sldIdLst/>
        </p14:section>
        <p14:section name="Other" id="{8232E9C6-37C0-498A-8D58-6FCACDA26D1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Pataki" initials="EP" lastIdx="1" clrIdx="0">
    <p:extLst>
      <p:ext uri="{19B8F6BF-5375-455C-9EA6-DF929625EA0E}">
        <p15:presenceInfo xmlns:p15="http://schemas.microsoft.com/office/powerpoint/2012/main" userId="S-1-5-21-3752354245-1304142418-1050644084-91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9082" autoAdjust="0"/>
  </p:normalViewPr>
  <p:slideViewPr>
    <p:cSldViewPr snapToGrid="0">
      <p:cViewPr varScale="1">
        <p:scale>
          <a:sx n="117" d="100"/>
          <a:sy n="117" d="100"/>
        </p:scale>
        <p:origin x="37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134C3A-A187-4371-B241-2E43DC567898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804B80-938B-4306-A0F1-8BE981DD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5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Confirmation</a:t>
            </a:r>
            <a:r>
              <a:rPr lang="en-US" baseline="0" dirty="0"/>
              <a:t> Session: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Introduces Workday key concepts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demonstration of the system configurations of business processes that have been built so far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Provides you, as an end user, with a visualization of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Opportunity for you to see the features of the system and share that information with your colleagues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4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Confirmation</a:t>
            </a:r>
            <a:r>
              <a:rPr lang="en-US" baseline="0" dirty="0"/>
              <a:t> Session: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Introduces Workday key concepts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demonstration of the system configurations of business processes that have been built so far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Provides you, as an end user, with a visualization of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Opportunity for you to see the features of the system and share that information with your colleagues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those not familiar The FDM is a set of codes used to classify &amp; record financial transactions. Under PeopleSoft Financial Management System we had a very simple chart using only fund account and department. With Workday the quantity of financial attributes has been expanded to allow for improved financial management &amp; reporting. Workday refers to these attributes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Worktags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C67C8-C8D0-C147-B2D3-6871B10F004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FF20F-5CAB-41E2-8945-0E78DCEDA3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4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4B80-938B-4306-A0F1-8BE981DD8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started with the demo. We do have</a:t>
            </a:r>
            <a:r>
              <a:rPr lang="en-US" baseline="0" dirty="0"/>
              <a:t> </a:t>
            </a:r>
            <a:r>
              <a:rPr lang="en-US" dirty="0"/>
              <a:t>limited time. However, if you have a</a:t>
            </a:r>
            <a:r>
              <a:rPr lang="en-US" baseline="0" dirty="0"/>
              <a:t> question regarding something we are demonstrating, please stop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5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Snap a photo or upload receipt either online or via mobile device with visibility into automated workflow approvals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490A1-A535-4809-9C00-23A56030EA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53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University compliance policy is embedded in the system through custom validations of:</a:t>
            </a:r>
          </a:p>
          <a:p>
            <a:r>
              <a:rPr lang="en-US" dirty="0" smtClean="0"/>
              <a:t>Required</a:t>
            </a:r>
            <a:r>
              <a:rPr lang="en-US" baseline="0" dirty="0" smtClean="0"/>
              <a:t> documents (TR-1/Spend Authorizations, supporting attachments)</a:t>
            </a:r>
          </a:p>
          <a:p>
            <a:r>
              <a:rPr lang="en-US" baseline="0" dirty="0" smtClean="0"/>
              <a:t>Per diem rates</a:t>
            </a:r>
          </a:p>
          <a:p>
            <a:r>
              <a:rPr lang="en-US" baseline="0" dirty="0" smtClean="0"/>
              <a:t>Approval flows – domestic vs international</a:t>
            </a:r>
          </a:p>
          <a:p>
            <a:r>
              <a:rPr lang="en-US" baseline="0" dirty="0" smtClean="0"/>
              <a:t>System messages for missing/incorrect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490A1-A535-4809-9C00-23A56030EA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3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get started with the demo. We do have</a:t>
            </a:r>
            <a:r>
              <a:rPr lang="en-US" baseline="0" dirty="0"/>
              <a:t> </a:t>
            </a:r>
            <a:r>
              <a:rPr lang="en-US" dirty="0"/>
              <a:t>limited time. However, if you have a</a:t>
            </a:r>
            <a:r>
              <a:rPr lang="en-US" baseline="0" dirty="0"/>
              <a:t> question regarding something we are demonstrating, please stop 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8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Master" Target="../slideMasters/slideMaster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3.em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816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1345" y="1272514"/>
            <a:ext cx="8084235" cy="3438634"/>
          </a:xfrm>
          <a:prstGeom prst="rect">
            <a:avLst/>
          </a:prstGeom>
          <a:solidFill>
            <a:schemeClr val="bg1">
              <a:alpha val="65000"/>
            </a:schemeClr>
          </a:solidFill>
          <a:ln w="69850">
            <a:solidFill>
              <a:srgbClr val="005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109" y="2280286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109" y="4188663"/>
            <a:ext cx="6858000" cy="4248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2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766"/>
            <a:ext cx="9144000" cy="51542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12334" y="1412240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89100" y="1695210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89100" y="3578188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1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4927473"/>
            <a:ext cx="9144000" cy="212188"/>
          </a:xfrm>
          <a:prstGeom prst="rect">
            <a:avLst/>
          </a:prstGeom>
          <a:solidFill>
            <a:srgbClr val="00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non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5288"/>
          </a:xfrm>
          <a:prstGeom prst="rect">
            <a:avLst/>
          </a:prstGeom>
          <a:solidFill>
            <a:srgbClr val="00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80" y="682744"/>
            <a:ext cx="8843049" cy="837944"/>
          </a:xfrm>
          <a:solidFill>
            <a:srgbClr val="0058A3">
              <a:alpha val="8000"/>
            </a:srgbClr>
          </a:solidFill>
        </p:spPr>
        <p:txBody>
          <a:bodyPr>
            <a:normAutofit/>
          </a:bodyPr>
          <a:lstStyle>
            <a:lvl1pPr>
              <a:buClr>
                <a:schemeClr val="tx2"/>
              </a:buClr>
              <a:defRPr sz="75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4927473"/>
            <a:ext cx="9144000" cy="212188"/>
          </a:xfrm>
          <a:prstGeom prst="rect">
            <a:avLst/>
          </a:prstGeom>
          <a:solidFill>
            <a:srgbClr val="00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non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5288"/>
          </a:xfrm>
          <a:prstGeom prst="rect">
            <a:avLst/>
          </a:prstGeom>
          <a:solidFill>
            <a:srgbClr val="00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44" y="698925"/>
            <a:ext cx="8103269" cy="3933798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0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5" y="1"/>
            <a:ext cx="9153974" cy="51567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07040" y="951551"/>
            <a:ext cx="7719944" cy="4017555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74644" y="1292088"/>
            <a:ext cx="1749287" cy="477078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703443" y="1292089"/>
            <a:ext cx="5496339" cy="345881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8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432" y="399050"/>
            <a:ext cx="5924491" cy="47307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4927473"/>
            <a:ext cx="9144000" cy="212188"/>
          </a:xfrm>
          <a:prstGeom prst="rect">
            <a:avLst/>
          </a:prstGeom>
          <a:solidFill>
            <a:srgbClr val="0058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vert="horz" wrap="none" lIns="51435" tIns="25718" rIns="51435" bIns="2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3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25288"/>
          </a:xfrm>
          <a:prstGeom prst="rect">
            <a:avLst/>
          </a:prstGeom>
          <a:solidFill>
            <a:srgbClr val="005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accent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70330" y="698925"/>
            <a:ext cx="8839200" cy="3889073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3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Blue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36" lvl="0" indent="-91436" algn="ctr" defTabSz="914355" fontAlgn="auto">
              <a:spcBef>
                <a:spcPts val="1200"/>
              </a:spcBef>
              <a:buClr>
                <a:schemeClr val="tx2"/>
              </a:buClr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7334" y="472541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A0A0A0"/>
                </a:solidFill>
              </a:rPr>
              <a:t>Workday</a:t>
            </a:r>
            <a:r>
              <a:rPr lang="en-US" dirty="0"/>
              <a:t>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712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0312" y="1057416"/>
            <a:ext cx="4337888" cy="3722139"/>
          </a:xfrm>
        </p:spPr>
        <p:txBody>
          <a:bodyPr/>
          <a:lstStyle>
            <a:lvl1pPr marL="320040" indent="-320040">
              <a:defRPr sz="2000"/>
            </a:lvl1pPr>
            <a:lvl2pPr marL="685800" indent="-32004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  <a:lvl3pPr marL="1005840" indent="-32004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48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15686" y="1067143"/>
            <a:ext cx="8551863" cy="3750601"/>
          </a:xfrm>
        </p:spPr>
        <p:txBody>
          <a:bodyPr/>
          <a:lstStyle>
            <a:lvl1pPr marL="320040" indent="-320040">
              <a:defRPr sz="2000"/>
            </a:lvl1pPr>
            <a:lvl2pPr marL="685800" indent="-32004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  <a:lvl3pPr marL="1005840" indent="-320040"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93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15686" y="1067143"/>
            <a:ext cx="8551863" cy="3750601"/>
          </a:xfrm>
        </p:spPr>
        <p:txBody>
          <a:bodyPr/>
          <a:lstStyle>
            <a:lvl1pPr marL="320040" indent="-320040">
              <a:defRPr sz="2000"/>
            </a:lvl1pPr>
            <a:lvl2pPr marL="685800" indent="-32004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  <a:lvl3pPr marL="1005840" indent="-320040"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6251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0312" y="1057416"/>
            <a:ext cx="4337888" cy="3722139"/>
          </a:xfrm>
        </p:spPr>
        <p:txBody>
          <a:bodyPr/>
          <a:lstStyle>
            <a:lvl1pPr marL="320040" indent="-320040">
              <a:defRPr sz="2000"/>
            </a:lvl1pPr>
            <a:lvl2pPr marL="685800" indent="-32004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  <a:lvl3pPr marL="1005840" indent="-32004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057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50647" cy="51435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1345" y="1272514"/>
            <a:ext cx="8084235" cy="3438634"/>
          </a:xfrm>
          <a:prstGeom prst="rect">
            <a:avLst/>
          </a:prstGeom>
          <a:solidFill>
            <a:schemeClr val="bg1">
              <a:alpha val="65000"/>
            </a:schemeClr>
          </a:solidFill>
          <a:ln w="69850">
            <a:solidFill>
              <a:srgbClr val="005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109" y="2280286"/>
            <a:ext cx="6858000" cy="1790700"/>
          </a:xfrm>
        </p:spPr>
        <p:txBody>
          <a:bodyPr anchor="b">
            <a:normAutofit/>
          </a:bodyPr>
          <a:lstStyle>
            <a:lvl1pPr algn="ctr">
              <a:defRPr sz="3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109" y="4188663"/>
            <a:ext cx="6858000" cy="4248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72005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3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0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  <p:sp>
        <p:nvSpPr>
          <p:cNvPr id="5" name="Rectangle 4"/>
          <p:cNvSpPr/>
          <p:nvPr userDrawn="1"/>
        </p:nvSpPr>
        <p:spPr>
          <a:xfrm flipV="1">
            <a:off x="-906" y="1289538"/>
            <a:ext cx="9144906" cy="215048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77" indent="-68577" algn="ctr" defTabSz="914400">
              <a:spcBef>
                <a:spcPts val="900"/>
              </a:spcBef>
              <a:buClr>
                <a:srgbClr val="F6A01A"/>
              </a:buClr>
            </a:pPr>
            <a:endParaRPr lang="en-US" sz="105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906" y="3440021"/>
            <a:ext cx="9144906" cy="1703478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77" indent="-68577" algn="ctr" defTabSz="914400">
              <a:spcBef>
                <a:spcPts val="900"/>
              </a:spcBef>
              <a:buClr>
                <a:srgbClr val="F6A01A"/>
              </a:buClr>
            </a:pPr>
            <a:endParaRPr lang="en-US" sz="105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" indent="-91440" algn="ctr" defTabSz="914400">
              <a:spcBef>
                <a:spcPts val="1200"/>
              </a:spcBef>
              <a:buClr>
                <a:srgbClr val="005CB9"/>
              </a:buClr>
            </a:pPr>
            <a:endParaRPr lang="en-US" sz="1600" dirty="0">
              <a:solidFill>
                <a:srgbClr val="005CB9"/>
              </a:solidFill>
            </a:endParaRP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666666"/>
                </a:solidFill>
              </a:rPr>
              <a:t>Workday Confidential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51457" y="1358901"/>
            <a:ext cx="4104307" cy="2425699"/>
          </a:xfrm>
        </p:spPr>
        <p:txBody>
          <a:bodyPr anchor="ctr">
            <a:normAutofit/>
          </a:bodyPr>
          <a:lstStyle>
            <a:lvl1pPr marL="57150" indent="-57150">
              <a:buNone/>
              <a:defRPr sz="20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 text goes here. In matters of style, swim with the current; </a:t>
            </a:r>
            <a:br>
              <a:rPr lang="en-US" dirty="0"/>
            </a:br>
            <a:r>
              <a:rPr lang="en-US" dirty="0"/>
              <a:t>in matters of principle, stand like </a:t>
            </a:r>
            <a:br>
              <a:rPr lang="en-US" dirty="0"/>
            </a:br>
            <a:r>
              <a:rPr lang="en-US" dirty="0"/>
              <a:t>a rock.”  </a:t>
            </a:r>
          </a:p>
          <a:p>
            <a:pPr lvl="0"/>
            <a:r>
              <a:rPr lang="en-US" dirty="0"/>
              <a:t>- Thomas Jefferson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1195" y="1448593"/>
            <a:ext cx="3249612" cy="224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Workday Confidential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567477" y="1435848"/>
            <a:ext cx="4037743" cy="1705509"/>
            <a:chOff x="2188396" y="2839093"/>
            <a:chExt cx="4037743" cy="1705509"/>
          </a:xfrm>
        </p:grpSpPr>
        <p:sp>
          <p:nvSpPr>
            <p:cNvPr id="4" name="Freeform 3"/>
            <p:cNvSpPr/>
            <p:nvPr/>
          </p:nvSpPr>
          <p:spPr>
            <a:xfrm rot="10800000">
              <a:off x="2188396" y="2839093"/>
              <a:ext cx="4037743" cy="1705509"/>
            </a:xfrm>
            <a:custGeom>
              <a:avLst/>
              <a:gdLst>
                <a:gd name="connsiteX0" fmla="*/ 4001409 w 4037743"/>
                <a:gd name="connsiteY0" fmla="*/ 1705509 h 1705509"/>
                <a:gd name="connsiteX1" fmla="*/ 36334 w 4037743"/>
                <a:gd name="connsiteY1" fmla="*/ 1705509 h 1705509"/>
                <a:gd name="connsiteX2" fmla="*/ 0 w 4037743"/>
                <a:gd name="connsiteY2" fmla="*/ 1669175 h 1705509"/>
                <a:gd name="connsiteX3" fmla="*/ 0 w 4037743"/>
                <a:gd name="connsiteY3" fmla="*/ 303461 h 1705509"/>
                <a:gd name="connsiteX4" fmla="*/ 36334 w 4037743"/>
                <a:gd name="connsiteY4" fmla="*/ 267127 h 1705509"/>
                <a:gd name="connsiteX5" fmla="*/ 1863939 w 4037743"/>
                <a:gd name="connsiteY5" fmla="*/ 267127 h 1705509"/>
                <a:gd name="connsiteX6" fmla="*/ 2018873 w 4037743"/>
                <a:gd name="connsiteY6" fmla="*/ 0 h 1705509"/>
                <a:gd name="connsiteX7" fmla="*/ 2173806 w 4037743"/>
                <a:gd name="connsiteY7" fmla="*/ 267127 h 1705509"/>
                <a:gd name="connsiteX8" fmla="*/ 4001409 w 4037743"/>
                <a:gd name="connsiteY8" fmla="*/ 267127 h 1705509"/>
                <a:gd name="connsiteX9" fmla="*/ 4037743 w 4037743"/>
                <a:gd name="connsiteY9" fmla="*/ 303461 h 1705509"/>
                <a:gd name="connsiteX10" fmla="*/ 4037743 w 4037743"/>
                <a:gd name="connsiteY10" fmla="*/ 1669175 h 1705509"/>
                <a:gd name="connsiteX11" fmla="*/ 4001409 w 4037743"/>
                <a:gd name="connsiteY11" fmla="*/ 1705509 h 170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743" h="1705509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rgbClr val="40B4E5"/>
            </a:solidFill>
            <a:ln w="79375">
              <a:solidFill>
                <a:srgbClr val="8CD2E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indent="-91440" algn="ctr" defTabSz="914400">
                <a:spcBef>
                  <a:spcPts val="1200"/>
                </a:spcBef>
                <a:buClr>
                  <a:srgbClr val="005CB9"/>
                </a:buClr>
              </a:pPr>
              <a:endParaRPr lang="en-US" sz="1800" dirty="0" err="1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98697" y="3106220"/>
              <a:ext cx="2270590" cy="923326"/>
            </a:xfrm>
            <a:prstGeom prst="rect">
              <a:avLst/>
            </a:prstGeom>
          </p:spPr>
          <p:txBody>
            <a:bodyPr wrap="square" lIns="91436" tIns="45718" rIns="91436" bIns="45718" anchor="ctr">
              <a:spAutoFit/>
            </a:bodyPr>
            <a:lstStyle/>
            <a:p>
              <a:pPr algn="ctr" defTabSz="914400">
                <a:defRPr/>
              </a:pPr>
              <a:r>
                <a:rPr lang="en-US" sz="5400" kern="0" dirty="0">
                  <a:solidFill>
                    <a:srgbClr val="FFFFFF"/>
                  </a:solidFill>
                </a:rPr>
                <a:t>DEMO</a:t>
              </a:r>
            </a:p>
          </p:txBody>
        </p:sp>
        <p:sp>
          <p:nvSpPr>
            <p:cNvPr id="6" name="Rectangle 17"/>
            <p:cNvSpPr/>
            <p:nvPr/>
          </p:nvSpPr>
          <p:spPr>
            <a:xfrm>
              <a:off x="2229853" y="2884651"/>
              <a:ext cx="1356935" cy="1357149"/>
            </a:xfrm>
            <a:custGeom>
              <a:avLst/>
              <a:gdLst>
                <a:gd name="connsiteX0" fmla="*/ 0 w 1355558"/>
                <a:gd name="connsiteY0" fmla="*/ 0 h 1357149"/>
                <a:gd name="connsiteX1" fmla="*/ 1355558 w 1355558"/>
                <a:gd name="connsiteY1" fmla="*/ 0 h 1357149"/>
                <a:gd name="connsiteX2" fmla="*/ 1355558 w 1355558"/>
                <a:gd name="connsiteY2" fmla="*/ 1357149 h 1357149"/>
                <a:gd name="connsiteX3" fmla="*/ 0 w 1355558"/>
                <a:gd name="connsiteY3" fmla="*/ 1357149 h 1357149"/>
                <a:gd name="connsiteX4" fmla="*/ 0 w 1355558"/>
                <a:gd name="connsiteY4" fmla="*/ 0 h 1357149"/>
                <a:gd name="connsiteX0" fmla="*/ 0 w 1355780"/>
                <a:gd name="connsiteY0" fmla="*/ 0 h 1357149"/>
                <a:gd name="connsiteX1" fmla="*/ 1355558 w 1355780"/>
                <a:gd name="connsiteY1" fmla="*/ 0 h 1357149"/>
                <a:gd name="connsiteX2" fmla="*/ 1355780 w 1355780"/>
                <a:gd name="connsiteY2" fmla="*/ 684049 h 1357149"/>
                <a:gd name="connsiteX3" fmla="*/ 1355558 w 1355780"/>
                <a:gd name="connsiteY3" fmla="*/ 1357149 h 1357149"/>
                <a:gd name="connsiteX4" fmla="*/ 0 w 1355780"/>
                <a:gd name="connsiteY4" fmla="*/ 1357149 h 1357149"/>
                <a:gd name="connsiteX5" fmla="*/ 0 w 1355780"/>
                <a:gd name="connsiteY5" fmla="*/ 0 h 1357149"/>
                <a:gd name="connsiteX0" fmla="*/ 0 w 1356935"/>
                <a:gd name="connsiteY0" fmla="*/ 0 h 1357149"/>
                <a:gd name="connsiteX1" fmla="*/ 1355558 w 1356935"/>
                <a:gd name="connsiteY1" fmla="*/ 0 h 1357149"/>
                <a:gd name="connsiteX2" fmla="*/ 1355780 w 1356935"/>
                <a:gd name="connsiteY2" fmla="*/ 684049 h 1357149"/>
                <a:gd name="connsiteX3" fmla="*/ 1356935 w 1356935"/>
                <a:gd name="connsiteY3" fmla="*/ 763713 h 1357149"/>
                <a:gd name="connsiteX4" fmla="*/ 1355558 w 1356935"/>
                <a:gd name="connsiteY4" fmla="*/ 1357149 h 1357149"/>
                <a:gd name="connsiteX5" fmla="*/ 0 w 1356935"/>
                <a:gd name="connsiteY5" fmla="*/ 1357149 h 1357149"/>
                <a:gd name="connsiteX6" fmla="*/ 0 w 1356935"/>
                <a:gd name="connsiteY6" fmla="*/ 0 h 1357149"/>
                <a:gd name="connsiteX0" fmla="*/ 0 w 1356935"/>
                <a:gd name="connsiteY0" fmla="*/ 0 h 1357149"/>
                <a:gd name="connsiteX1" fmla="*/ 1355558 w 1356935"/>
                <a:gd name="connsiteY1" fmla="*/ 0 h 1357149"/>
                <a:gd name="connsiteX2" fmla="*/ 1356935 w 1356935"/>
                <a:gd name="connsiteY2" fmla="*/ 588222 h 1357149"/>
                <a:gd name="connsiteX3" fmla="*/ 1355780 w 1356935"/>
                <a:gd name="connsiteY3" fmla="*/ 684049 h 1357149"/>
                <a:gd name="connsiteX4" fmla="*/ 1356935 w 1356935"/>
                <a:gd name="connsiteY4" fmla="*/ 763713 h 1357149"/>
                <a:gd name="connsiteX5" fmla="*/ 1355558 w 1356935"/>
                <a:gd name="connsiteY5" fmla="*/ 1357149 h 1357149"/>
                <a:gd name="connsiteX6" fmla="*/ 0 w 1356935"/>
                <a:gd name="connsiteY6" fmla="*/ 1357149 h 1357149"/>
                <a:gd name="connsiteX7" fmla="*/ 0 w 1356935"/>
                <a:gd name="connsiteY7" fmla="*/ 0 h 1357149"/>
                <a:gd name="connsiteX0" fmla="*/ 0 w 1356935"/>
                <a:gd name="connsiteY0" fmla="*/ 0 h 1357149"/>
                <a:gd name="connsiteX1" fmla="*/ 1355558 w 1356935"/>
                <a:gd name="connsiteY1" fmla="*/ 0 h 1357149"/>
                <a:gd name="connsiteX2" fmla="*/ 1356935 w 1356935"/>
                <a:gd name="connsiteY2" fmla="*/ 588222 h 1357149"/>
                <a:gd name="connsiteX3" fmla="*/ 1284968 w 1356935"/>
                <a:gd name="connsiteY3" fmla="*/ 677891 h 1357149"/>
                <a:gd name="connsiteX4" fmla="*/ 1356935 w 1356935"/>
                <a:gd name="connsiteY4" fmla="*/ 763713 h 1357149"/>
                <a:gd name="connsiteX5" fmla="*/ 1355558 w 1356935"/>
                <a:gd name="connsiteY5" fmla="*/ 1357149 h 1357149"/>
                <a:gd name="connsiteX6" fmla="*/ 0 w 1356935"/>
                <a:gd name="connsiteY6" fmla="*/ 1357149 h 1357149"/>
                <a:gd name="connsiteX7" fmla="*/ 0 w 1356935"/>
                <a:gd name="connsiteY7" fmla="*/ 0 h 13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935" h="1357149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indent="-91440" algn="ctr" defTabSz="914400">
                <a:spcBef>
                  <a:spcPts val="1200"/>
                </a:spcBef>
                <a:buClr>
                  <a:srgbClr val="005CB9"/>
                </a:buClr>
              </a:pPr>
              <a:endParaRPr lang="en-US" sz="1800" dirty="0" err="1">
                <a:solidFill>
                  <a:srgbClr val="FFFFFF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3720" y="3318838"/>
              <a:ext cx="620762" cy="498088"/>
              <a:chOff x="5540761" y="-1446134"/>
              <a:chExt cx="1333500" cy="1069975"/>
            </a:xfrm>
            <a:solidFill>
              <a:schemeClr val="bg1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5853499" y="-1200072"/>
                <a:ext cx="708025" cy="823913"/>
              </a:xfrm>
              <a:custGeom>
                <a:avLst/>
                <a:gdLst>
                  <a:gd name="T0" fmla="*/ 506 w 551"/>
                  <a:gd name="T1" fmla="*/ 275 h 641"/>
                  <a:gd name="T2" fmla="*/ 460 w 551"/>
                  <a:gd name="T3" fmla="*/ 320 h 641"/>
                  <a:gd name="T4" fmla="*/ 460 w 551"/>
                  <a:gd name="T5" fmla="*/ 289 h 641"/>
                  <a:gd name="T6" fmla="*/ 414 w 551"/>
                  <a:gd name="T7" fmla="*/ 244 h 641"/>
                  <a:gd name="T8" fmla="*/ 368 w 551"/>
                  <a:gd name="T9" fmla="*/ 289 h 641"/>
                  <a:gd name="T10" fmla="*/ 368 w 551"/>
                  <a:gd name="T11" fmla="*/ 259 h 641"/>
                  <a:gd name="T12" fmla="*/ 322 w 551"/>
                  <a:gd name="T13" fmla="*/ 214 h 641"/>
                  <a:gd name="T14" fmla="*/ 276 w 551"/>
                  <a:gd name="T15" fmla="*/ 259 h 641"/>
                  <a:gd name="T16" fmla="*/ 276 w 551"/>
                  <a:gd name="T17" fmla="*/ 45 h 641"/>
                  <a:gd name="T18" fmla="*/ 230 w 551"/>
                  <a:gd name="T19" fmla="*/ 0 h 641"/>
                  <a:gd name="T20" fmla="*/ 184 w 551"/>
                  <a:gd name="T21" fmla="*/ 45 h 641"/>
                  <a:gd name="T22" fmla="*/ 184 w 551"/>
                  <a:gd name="T23" fmla="*/ 397 h 641"/>
                  <a:gd name="T24" fmla="*/ 130 w 551"/>
                  <a:gd name="T25" fmla="*/ 326 h 641"/>
                  <a:gd name="T26" fmla="*/ 43 w 551"/>
                  <a:gd name="T27" fmla="*/ 253 h 641"/>
                  <a:gd name="T28" fmla="*/ 0 w 551"/>
                  <a:gd name="T29" fmla="*/ 289 h 641"/>
                  <a:gd name="T30" fmla="*/ 43 w 551"/>
                  <a:gd name="T31" fmla="*/ 363 h 641"/>
                  <a:gd name="T32" fmla="*/ 92 w 551"/>
                  <a:gd name="T33" fmla="*/ 488 h 641"/>
                  <a:gd name="T34" fmla="*/ 184 w 551"/>
                  <a:gd name="T35" fmla="*/ 641 h 641"/>
                  <a:gd name="T36" fmla="*/ 490 w 551"/>
                  <a:gd name="T37" fmla="*/ 641 h 641"/>
                  <a:gd name="T38" fmla="*/ 551 w 551"/>
                  <a:gd name="T39" fmla="*/ 488 h 641"/>
                  <a:gd name="T40" fmla="*/ 551 w 551"/>
                  <a:gd name="T41" fmla="*/ 320 h 641"/>
                  <a:gd name="T42" fmla="*/ 506 w 551"/>
                  <a:gd name="T43" fmla="*/ 275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1" h="641">
                    <a:moveTo>
                      <a:pt x="506" y="275"/>
                    </a:moveTo>
                    <a:cubicBezTo>
                      <a:pt x="480" y="275"/>
                      <a:pt x="460" y="294"/>
                      <a:pt x="460" y="320"/>
                    </a:cubicBezTo>
                    <a:cubicBezTo>
                      <a:pt x="460" y="289"/>
                      <a:pt x="460" y="289"/>
                      <a:pt x="460" y="289"/>
                    </a:cubicBezTo>
                    <a:cubicBezTo>
                      <a:pt x="460" y="264"/>
                      <a:pt x="439" y="244"/>
                      <a:pt x="414" y="244"/>
                    </a:cubicBezTo>
                    <a:cubicBezTo>
                      <a:pt x="388" y="244"/>
                      <a:pt x="368" y="264"/>
                      <a:pt x="368" y="289"/>
                    </a:cubicBezTo>
                    <a:cubicBezTo>
                      <a:pt x="368" y="259"/>
                      <a:pt x="368" y="259"/>
                      <a:pt x="368" y="259"/>
                    </a:cubicBezTo>
                    <a:cubicBezTo>
                      <a:pt x="368" y="233"/>
                      <a:pt x="347" y="214"/>
                      <a:pt x="322" y="214"/>
                    </a:cubicBezTo>
                    <a:cubicBezTo>
                      <a:pt x="297" y="214"/>
                      <a:pt x="276" y="233"/>
                      <a:pt x="276" y="259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76" y="20"/>
                      <a:pt x="255" y="0"/>
                      <a:pt x="230" y="0"/>
                    </a:cubicBezTo>
                    <a:cubicBezTo>
                      <a:pt x="205" y="0"/>
                      <a:pt x="184" y="20"/>
                      <a:pt x="184" y="45"/>
                    </a:cubicBezTo>
                    <a:cubicBezTo>
                      <a:pt x="184" y="397"/>
                      <a:pt x="184" y="397"/>
                      <a:pt x="184" y="397"/>
                    </a:cubicBezTo>
                    <a:cubicBezTo>
                      <a:pt x="184" y="397"/>
                      <a:pt x="147" y="347"/>
                      <a:pt x="130" y="326"/>
                    </a:cubicBezTo>
                    <a:cubicBezTo>
                      <a:pt x="99" y="288"/>
                      <a:pt x="73" y="253"/>
                      <a:pt x="43" y="253"/>
                    </a:cubicBezTo>
                    <a:cubicBezTo>
                      <a:pt x="15" y="253"/>
                      <a:pt x="0" y="271"/>
                      <a:pt x="0" y="289"/>
                    </a:cubicBezTo>
                    <a:cubicBezTo>
                      <a:pt x="0" y="309"/>
                      <a:pt x="30" y="338"/>
                      <a:pt x="43" y="363"/>
                    </a:cubicBezTo>
                    <a:cubicBezTo>
                      <a:pt x="65" y="398"/>
                      <a:pt x="92" y="488"/>
                      <a:pt x="92" y="488"/>
                    </a:cubicBezTo>
                    <a:cubicBezTo>
                      <a:pt x="184" y="641"/>
                      <a:pt x="184" y="641"/>
                      <a:pt x="184" y="641"/>
                    </a:cubicBezTo>
                    <a:cubicBezTo>
                      <a:pt x="490" y="641"/>
                      <a:pt x="490" y="641"/>
                      <a:pt x="490" y="641"/>
                    </a:cubicBezTo>
                    <a:cubicBezTo>
                      <a:pt x="551" y="488"/>
                      <a:pt x="551" y="488"/>
                      <a:pt x="551" y="488"/>
                    </a:cubicBezTo>
                    <a:cubicBezTo>
                      <a:pt x="551" y="320"/>
                      <a:pt x="551" y="320"/>
                      <a:pt x="551" y="320"/>
                    </a:cubicBezTo>
                    <a:cubicBezTo>
                      <a:pt x="551" y="294"/>
                      <a:pt x="531" y="275"/>
                      <a:pt x="506" y="27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5972561" y="-1315959"/>
                <a:ext cx="354013" cy="322263"/>
              </a:xfrm>
              <a:custGeom>
                <a:avLst/>
                <a:gdLst>
                  <a:gd name="T0" fmla="*/ 61 w 276"/>
                  <a:gd name="T1" fmla="*/ 251 h 251"/>
                  <a:gd name="T2" fmla="*/ 61 w 276"/>
                  <a:gd name="T3" fmla="*/ 194 h 251"/>
                  <a:gd name="T4" fmla="*/ 42 w 276"/>
                  <a:gd name="T5" fmla="*/ 136 h 251"/>
                  <a:gd name="T6" fmla="*/ 138 w 276"/>
                  <a:gd name="T7" fmla="*/ 41 h 251"/>
                  <a:gd name="T8" fmla="*/ 234 w 276"/>
                  <a:gd name="T9" fmla="*/ 136 h 251"/>
                  <a:gd name="T10" fmla="*/ 214 w 276"/>
                  <a:gd name="T11" fmla="*/ 194 h 251"/>
                  <a:gd name="T12" fmla="*/ 214 w 276"/>
                  <a:gd name="T13" fmla="*/ 251 h 251"/>
                  <a:gd name="T14" fmla="*/ 276 w 276"/>
                  <a:gd name="T15" fmla="*/ 136 h 251"/>
                  <a:gd name="T16" fmla="*/ 138 w 276"/>
                  <a:gd name="T17" fmla="*/ 0 h 251"/>
                  <a:gd name="T18" fmla="*/ 0 w 276"/>
                  <a:gd name="T19" fmla="*/ 136 h 251"/>
                  <a:gd name="T20" fmla="*/ 61 w 276"/>
                  <a:gd name="T21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251">
                    <a:moveTo>
                      <a:pt x="61" y="251"/>
                    </a:moveTo>
                    <a:cubicBezTo>
                      <a:pt x="61" y="194"/>
                      <a:pt x="61" y="194"/>
                      <a:pt x="61" y="194"/>
                    </a:cubicBezTo>
                    <a:cubicBezTo>
                      <a:pt x="49" y="178"/>
                      <a:pt x="42" y="158"/>
                      <a:pt x="42" y="136"/>
                    </a:cubicBezTo>
                    <a:cubicBezTo>
                      <a:pt x="42" y="84"/>
                      <a:pt x="85" y="41"/>
                      <a:pt x="138" y="41"/>
                    </a:cubicBezTo>
                    <a:cubicBezTo>
                      <a:pt x="191" y="41"/>
                      <a:pt x="234" y="84"/>
                      <a:pt x="234" y="136"/>
                    </a:cubicBezTo>
                    <a:cubicBezTo>
                      <a:pt x="234" y="158"/>
                      <a:pt x="227" y="178"/>
                      <a:pt x="214" y="194"/>
                    </a:cubicBezTo>
                    <a:cubicBezTo>
                      <a:pt x="214" y="251"/>
                      <a:pt x="214" y="251"/>
                      <a:pt x="214" y="251"/>
                    </a:cubicBezTo>
                    <a:cubicBezTo>
                      <a:pt x="251" y="227"/>
                      <a:pt x="276" y="184"/>
                      <a:pt x="276" y="136"/>
                    </a:cubicBezTo>
                    <a:cubicBezTo>
                      <a:pt x="276" y="61"/>
                      <a:pt x="214" y="0"/>
                      <a:pt x="138" y="0"/>
                    </a:cubicBezTo>
                    <a:cubicBezTo>
                      <a:pt x="61" y="0"/>
                      <a:pt x="0" y="61"/>
                      <a:pt x="0" y="136"/>
                    </a:cubicBezTo>
                    <a:cubicBezTo>
                      <a:pt x="0" y="184"/>
                      <a:pt x="25" y="227"/>
                      <a:pt x="61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540761" y="-1446134"/>
                <a:ext cx="1333500" cy="911225"/>
              </a:xfrm>
              <a:custGeom>
                <a:avLst/>
                <a:gdLst>
                  <a:gd name="T0" fmla="*/ 311 w 1039"/>
                  <a:gd name="T1" fmla="*/ 709 h 709"/>
                  <a:gd name="T2" fmla="*/ 126 w 1039"/>
                  <a:gd name="T3" fmla="*/ 709 h 709"/>
                  <a:gd name="T4" fmla="*/ 0 w 1039"/>
                  <a:gd name="T5" fmla="*/ 584 h 709"/>
                  <a:gd name="T6" fmla="*/ 0 w 1039"/>
                  <a:gd name="T7" fmla="*/ 125 h 709"/>
                  <a:gd name="T8" fmla="*/ 126 w 1039"/>
                  <a:gd name="T9" fmla="*/ 0 h 709"/>
                  <a:gd name="T10" fmla="*/ 913 w 1039"/>
                  <a:gd name="T11" fmla="*/ 0 h 709"/>
                  <a:gd name="T12" fmla="*/ 1039 w 1039"/>
                  <a:gd name="T13" fmla="*/ 125 h 709"/>
                  <a:gd name="T14" fmla="*/ 1039 w 1039"/>
                  <a:gd name="T15" fmla="*/ 584 h 709"/>
                  <a:gd name="T16" fmla="*/ 913 w 1039"/>
                  <a:gd name="T17" fmla="*/ 709 h 709"/>
                  <a:gd name="T18" fmla="*/ 824 w 1039"/>
                  <a:gd name="T19" fmla="*/ 709 h 709"/>
                  <a:gd name="T20" fmla="*/ 843 w 1039"/>
                  <a:gd name="T21" fmla="*/ 650 h 709"/>
                  <a:gd name="T22" fmla="*/ 913 w 1039"/>
                  <a:gd name="T23" fmla="*/ 650 h 709"/>
                  <a:gd name="T24" fmla="*/ 980 w 1039"/>
                  <a:gd name="T25" fmla="*/ 584 h 709"/>
                  <a:gd name="T26" fmla="*/ 980 w 1039"/>
                  <a:gd name="T27" fmla="*/ 125 h 709"/>
                  <a:gd name="T28" fmla="*/ 913 w 1039"/>
                  <a:gd name="T29" fmla="*/ 59 h 709"/>
                  <a:gd name="T30" fmla="*/ 126 w 1039"/>
                  <a:gd name="T31" fmla="*/ 59 h 709"/>
                  <a:gd name="T32" fmla="*/ 60 w 1039"/>
                  <a:gd name="T33" fmla="*/ 125 h 709"/>
                  <a:gd name="T34" fmla="*/ 60 w 1039"/>
                  <a:gd name="T35" fmla="*/ 584 h 709"/>
                  <a:gd name="T36" fmla="*/ 126 w 1039"/>
                  <a:gd name="T37" fmla="*/ 650 h 709"/>
                  <a:gd name="T38" fmla="*/ 278 w 1039"/>
                  <a:gd name="T39" fmla="*/ 650 h 709"/>
                  <a:gd name="T40" fmla="*/ 311 w 1039"/>
                  <a:gd name="T41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9" h="709">
                    <a:moveTo>
                      <a:pt x="311" y="709"/>
                    </a:moveTo>
                    <a:cubicBezTo>
                      <a:pt x="126" y="709"/>
                      <a:pt x="126" y="709"/>
                      <a:pt x="126" y="709"/>
                    </a:cubicBezTo>
                    <a:cubicBezTo>
                      <a:pt x="57" y="709"/>
                      <a:pt x="0" y="653"/>
                      <a:pt x="0" y="58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6"/>
                      <a:pt x="57" y="0"/>
                      <a:pt x="126" y="0"/>
                    </a:cubicBezTo>
                    <a:cubicBezTo>
                      <a:pt x="913" y="0"/>
                      <a:pt x="913" y="0"/>
                      <a:pt x="913" y="0"/>
                    </a:cubicBezTo>
                    <a:cubicBezTo>
                      <a:pt x="983" y="0"/>
                      <a:pt x="1039" y="56"/>
                      <a:pt x="1039" y="125"/>
                    </a:cubicBezTo>
                    <a:cubicBezTo>
                      <a:pt x="1039" y="584"/>
                      <a:pt x="1039" y="584"/>
                      <a:pt x="1039" y="584"/>
                    </a:cubicBezTo>
                    <a:cubicBezTo>
                      <a:pt x="1039" y="653"/>
                      <a:pt x="983" y="709"/>
                      <a:pt x="913" y="709"/>
                    </a:cubicBezTo>
                    <a:cubicBezTo>
                      <a:pt x="824" y="709"/>
                      <a:pt x="824" y="709"/>
                      <a:pt x="824" y="709"/>
                    </a:cubicBezTo>
                    <a:cubicBezTo>
                      <a:pt x="843" y="650"/>
                      <a:pt x="843" y="650"/>
                      <a:pt x="843" y="650"/>
                    </a:cubicBezTo>
                    <a:cubicBezTo>
                      <a:pt x="913" y="650"/>
                      <a:pt x="913" y="650"/>
                      <a:pt x="913" y="650"/>
                    </a:cubicBezTo>
                    <a:cubicBezTo>
                      <a:pt x="950" y="650"/>
                      <a:pt x="980" y="620"/>
                      <a:pt x="980" y="584"/>
                    </a:cubicBezTo>
                    <a:cubicBezTo>
                      <a:pt x="980" y="125"/>
                      <a:pt x="980" y="125"/>
                      <a:pt x="980" y="125"/>
                    </a:cubicBezTo>
                    <a:cubicBezTo>
                      <a:pt x="980" y="89"/>
                      <a:pt x="950" y="59"/>
                      <a:pt x="913" y="59"/>
                    </a:cubicBezTo>
                    <a:cubicBezTo>
                      <a:pt x="126" y="59"/>
                      <a:pt x="126" y="59"/>
                      <a:pt x="126" y="59"/>
                    </a:cubicBezTo>
                    <a:cubicBezTo>
                      <a:pt x="90" y="59"/>
                      <a:pt x="60" y="89"/>
                      <a:pt x="60" y="125"/>
                    </a:cubicBezTo>
                    <a:cubicBezTo>
                      <a:pt x="60" y="584"/>
                      <a:pt x="60" y="584"/>
                      <a:pt x="60" y="584"/>
                    </a:cubicBezTo>
                    <a:cubicBezTo>
                      <a:pt x="60" y="620"/>
                      <a:pt x="90" y="650"/>
                      <a:pt x="126" y="650"/>
                    </a:cubicBezTo>
                    <a:cubicBezTo>
                      <a:pt x="278" y="650"/>
                      <a:pt x="278" y="650"/>
                      <a:pt x="278" y="650"/>
                    </a:cubicBezTo>
                    <a:lnTo>
                      <a:pt x="311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>
                  <a:defRPr/>
                </a:pPr>
                <a:endParaRPr lang="en-US" sz="14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Freeform 11"/>
            <p:cNvSpPr>
              <a:spLocks/>
            </p:cNvSpPr>
            <p:nvPr/>
          </p:nvSpPr>
          <p:spPr bwMode="auto">
            <a:xfrm rot="5400000">
              <a:off x="2836000" y="3523697"/>
              <a:ext cx="1421316" cy="77506"/>
            </a:xfrm>
            <a:custGeom>
              <a:avLst/>
              <a:gdLst>
                <a:gd name="T0" fmla="*/ 0 w 6135"/>
                <a:gd name="T1" fmla="*/ 0 h 368"/>
                <a:gd name="T2" fmla="*/ 2726 w 6135"/>
                <a:gd name="T3" fmla="*/ 0 h 368"/>
                <a:gd name="T4" fmla="*/ 3090 w 6135"/>
                <a:gd name="T5" fmla="*/ 368 h 368"/>
                <a:gd name="T6" fmla="*/ 3440 w 6135"/>
                <a:gd name="T7" fmla="*/ 0 h 368"/>
                <a:gd name="T8" fmla="*/ 6135 w 6135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5" h="368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ln w="38100" cap="rnd">
              <a:solidFill>
                <a:srgbClr val="8CD2EF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dirty="0">
                <a:solidFill>
                  <a:srgbClr val="666666"/>
                </a:solidFill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9585" y="3304050"/>
            <a:ext cx="7633528" cy="7078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 dirty="0"/>
              <a:t>Demo Title Here</a:t>
            </a:r>
          </a:p>
        </p:txBody>
      </p:sp>
    </p:spTree>
    <p:extLst>
      <p:ext uri="{BB962C8B-B14F-4D97-AF65-F5344CB8AC3E}">
        <p14:creationId xmlns:p14="http://schemas.microsoft.com/office/powerpoint/2010/main" val="5531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3060022"/>
            <a:ext cx="9144000" cy="162877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 algn="ctr" defTabSz="914400">
              <a:spcBef>
                <a:spcPts val="1200"/>
              </a:spcBef>
              <a:buClr>
                <a:srgbClr val="005CB9"/>
              </a:buClr>
            </a:pPr>
            <a:endParaRPr lang="en-US" sz="1800" dirty="0" err="1">
              <a:solidFill>
                <a:srgbClr val="FFFFFF"/>
              </a:solidFill>
            </a:endParaRPr>
          </a:p>
        </p:txBody>
      </p:sp>
      <p:sp>
        <p:nvSpPr>
          <p:cNvPr id="21" name="cloud" hidden="1"/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1163748" y="297817"/>
            <a:ext cx="1370909" cy="71255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2" name="cloud" hidden="1"/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4737750" y="859290"/>
            <a:ext cx="812944" cy="42254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3" name="cloud" hidden="1"/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7384887" y="1692855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4" name="cloud" hidden="1"/>
          <p:cNvSpPr>
            <a:spLocks noChangeAspect="1"/>
          </p:cNvSpPr>
          <p:nvPr userDrawn="1">
            <p:custDataLst>
              <p:tags r:id="rId4"/>
            </p:custDataLst>
          </p:nvPr>
        </p:nvSpPr>
        <p:spPr bwMode="auto">
          <a:xfrm>
            <a:off x="2035229" y="2308829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5" name="cloud" hidden="1"/>
          <p:cNvSpPr>
            <a:spLocks noChangeAspect="1"/>
          </p:cNvSpPr>
          <p:nvPr userDrawn="1">
            <p:custDataLst>
              <p:tags r:id="rId5"/>
            </p:custDataLst>
          </p:nvPr>
        </p:nvSpPr>
        <p:spPr bwMode="auto">
          <a:xfrm>
            <a:off x="2883524" y="1640037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6" name="cloud" hidden="1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7791359" y="4204831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7" name="cloud" hidden="1"/>
          <p:cNvSpPr>
            <a:spLocks noChangeAspect="1"/>
          </p:cNvSpPr>
          <p:nvPr userDrawn="1">
            <p:custDataLst>
              <p:tags r:id="rId7"/>
            </p:custDataLst>
          </p:nvPr>
        </p:nvSpPr>
        <p:spPr bwMode="auto">
          <a:xfrm>
            <a:off x="5304134" y="4491266"/>
            <a:ext cx="682723" cy="354856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8" name="cloud" hidden="1"/>
          <p:cNvSpPr>
            <a:spLocks noChangeAspect="1"/>
          </p:cNvSpPr>
          <p:nvPr userDrawn="1">
            <p:custDataLst>
              <p:tags r:id="rId8"/>
            </p:custDataLst>
          </p:nvPr>
        </p:nvSpPr>
        <p:spPr bwMode="auto">
          <a:xfrm>
            <a:off x="7538176" y="3244977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9" name="cloud" hidden="1"/>
          <p:cNvSpPr>
            <a:spLocks noChangeAspect="1"/>
          </p:cNvSpPr>
          <p:nvPr userDrawn="1">
            <p:custDataLst>
              <p:tags r:id="rId9"/>
            </p:custDataLst>
          </p:nvPr>
        </p:nvSpPr>
        <p:spPr bwMode="auto">
          <a:xfrm>
            <a:off x="6254202" y="1121569"/>
            <a:ext cx="308333" cy="16026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0" name="cloud" hidden="1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631080" y="1422913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1" name="cloud" hidden="1"/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auto">
          <a:xfrm>
            <a:off x="3017008" y="4682819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2" name="cloud" hidden="1"/>
          <p:cNvSpPr>
            <a:spLocks noChangeAspect="1"/>
          </p:cNvSpPr>
          <p:nvPr userDrawn="1">
            <p:custDataLst>
              <p:tags r:id="rId12"/>
            </p:custDataLst>
          </p:nvPr>
        </p:nvSpPr>
        <p:spPr bwMode="auto">
          <a:xfrm>
            <a:off x="631080" y="3818562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7" name="cloud" hidden="1"/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1442730" y="3081684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3" name="cloud" hidden="1"/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631080" y="2616522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4" name="cloud" hidden="1"/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8248639" y="2259560"/>
            <a:ext cx="656503" cy="341227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5" name="cloud" hidden="1"/>
          <p:cNvSpPr>
            <a:spLocks noChangeAspect="1"/>
          </p:cNvSpPr>
          <p:nvPr userDrawn="1">
            <p:custDataLst>
              <p:tags r:id="rId16"/>
            </p:custDataLst>
          </p:nvPr>
        </p:nvSpPr>
        <p:spPr bwMode="auto">
          <a:xfrm>
            <a:off x="6709971" y="149578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6" name="cloud" hidden="1"/>
          <p:cNvSpPr>
            <a:spLocks noChangeAspect="1"/>
          </p:cNvSpPr>
          <p:nvPr userDrawn="1">
            <p:custDataLst>
              <p:tags r:id="rId17"/>
            </p:custDataLst>
          </p:nvPr>
        </p:nvSpPr>
        <p:spPr bwMode="auto">
          <a:xfrm>
            <a:off x="3523375" y="589348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4367"/>
            <a:ext cx="7772400" cy="1102519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 indent="0" algn="ctr" defTabSz="914400">
              <a:spcBef>
                <a:spcPct val="20000"/>
              </a:spcBef>
              <a:buClr>
                <a:srgbClr val="0067AB"/>
              </a:buClr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1377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tx2"/>
                </a:solidFill>
                <a:latin typeface="Arial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3150694" y="3137943"/>
            <a:ext cx="2842613" cy="155011"/>
          </a:xfrm>
          <a:custGeom>
            <a:avLst/>
            <a:gdLst>
              <a:gd name="T0" fmla="*/ 0 w 6135"/>
              <a:gd name="T1" fmla="*/ 0 h 368"/>
              <a:gd name="T2" fmla="*/ 2726 w 6135"/>
              <a:gd name="T3" fmla="*/ 0 h 368"/>
              <a:gd name="T4" fmla="*/ 3090 w 6135"/>
              <a:gd name="T5" fmla="*/ 368 h 368"/>
              <a:gd name="T6" fmla="*/ 3440 w 6135"/>
              <a:gd name="T7" fmla="*/ 0 h 368"/>
              <a:gd name="T8" fmla="*/ 6135 w 6135"/>
              <a:gd name="T9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5" h="368">
                <a:moveTo>
                  <a:pt x="0" y="0"/>
                </a:moveTo>
                <a:lnTo>
                  <a:pt x="2726" y="0"/>
                </a:lnTo>
                <a:lnTo>
                  <a:pt x="3090" y="368"/>
                </a:lnTo>
                <a:lnTo>
                  <a:pt x="3440" y="0"/>
                </a:lnTo>
                <a:lnTo>
                  <a:pt x="6135" y="0"/>
                </a:lnTo>
              </a:path>
            </a:pathLst>
          </a:custGeom>
          <a:ln w="38100" cap="rnd">
            <a:solidFill>
              <a:schemeClr val="bg1">
                <a:alpha val="50000"/>
              </a:scheme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2653086" y="1213142"/>
            <a:ext cx="3837828" cy="1542093"/>
            <a:chOff x="2960265" y="2491587"/>
            <a:chExt cx="3117110" cy="125249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20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4.93827E-7 L -0.11979 -4.93827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9136E-6 L -0.08021 -4.6913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2.71605E-6 L -0.05625 -2.71605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repeatCount="indefinite" accel="50000" decel="50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6.17284E-7 L -0.03229 -6.17284E-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2.34568E-6 L -0.03854 -2.34568E-6 " pathEditMode="relative" rAng="0" ptsTypes="AA">
                                      <p:cBhvr>
                                        <p:cTn id="30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88889E-6 2.46914E-7 L -0.125 2.46914E-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mph" presetSubtype="2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3.95062E-6 L -0.08021 3.95062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48148E-6 L -0.06354 -1.48148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1.97531E-6 L -0.03542 -1.97531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-1.11111E-6 L -0.03959 -1.11111E-6 " pathEditMode="relative" rAng="0" ptsTypes="AA">
                                      <p:cBhvr>
                                        <p:cTn id="66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1.11111E-6 L -0.12396 -1.11111E-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2.83951E-6 L -0.0125 2.83951E-6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mph" presetSubtype="2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2.22222E-6 L -0.08021 -2.22222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mph" presetSubtype="2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05556E-6 4.93827E-7 L -0.12396 4.93827E-7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7.40741E-7 L -0.08021 -7.40741E-7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5625 -4.44444E-6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3" grpId="0" animBg="1"/>
      <p:bldP spid="34" grpId="0" animBg="1"/>
      <p:bldP spid="35" grpId="0" animBg="1"/>
      <p:bldP spid="3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"/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1163748" y="297817"/>
            <a:ext cx="1370909" cy="71255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3" name="cloud"/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7384887" y="1692855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4" name="cloud"/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2035229" y="2308829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5" name="cloud"/>
          <p:cNvSpPr>
            <a:spLocks noChangeAspect="1"/>
          </p:cNvSpPr>
          <p:nvPr userDrawn="1">
            <p:custDataLst>
              <p:tags r:id="rId4"/>
            </p:custDataLst>
          </p:nvPr>
        </p:nvSpPr>
        <p:spPr bwMode="auto">
          <a:xfrm>
            <a:off x="2883524" y="1640037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6" name="cloud"/>
          <p:cNvSpPr>
            <a:spLocks noChangeAspect="1"/>
          </p:cNvSpPr>
          <p:nvPr userDrawn="1">
            <p:custDataLst>
              <p:tags r:id="rId5"/>
            </p:custDataLst>
          </p:nvPr>
        </p:nvSpPr>
        <p:spPr bwMode="auto">
          <a:xfrm>
            <a:off x="7791359" y="4204831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7" name="cloud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304134" y="4491266"/>
            <a:ext cx="682723" cy="354856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8" name="cloud"/>
          <p:cNvSpPr>
            <a:spLocks noChangeAspect="1"/>
          </p:cNvSpPr>
          <p:nvPr userDrawn="1">
            <p:custDataLst>
              <p:tags r:id="rId7"/>
            </p:custDataLst>
          </p:nvPr>
        </p:nvSpPr>
        <p:spPr bwMode="auto">
          <a:xfrm>
            <a:off x="7538176" y="3244977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9" name="cloud"/>
          <p:cNvSpPr>
            <a:spLocks noChangeAspect="1"/>
          </p:cNvSpPr>
          <p:nvPr userDrawn="1">
            <p:custDataLst>
              <p:tags r:id="rId8"/>
            </p:custDataLst>
          </p:nvPr>
        </p:nvSpPr>
        <p:spPr bwMode="auto">
          <a:xfrm>
            <a:off x="6254202" y="1121569"/>
            <a:ext cx="308333" cy="16026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0" name="cloud"/>
          <p:cNvSpPr>
            <a:spLocks noChangeAspect="1"/>
          </p:cNvSpPr>
          <p:nvPr userDrawn="1">
            <p:custDataLst>
              <p:tags r:id="rId9"/>
            </p:custDataLst>
          </p:nvPr>
        </p:nvSpPr>
        <p:spPr bwMode="auto">
          <a:xfrm>
            <a:off x="631080" y="1422913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1" name="cloud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3017008" y="4682819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2" name="cloud"/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auto">
          <a:xfrm>
            <a:off x="631080" y="3818562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3" name="cloud"/>
          <p:cNvSpPr>
            <a:spLocks noChangeAspect="1"/>
          </p:cNvSpPr>
          <p:nvPr userDrawn="1">
            <p:custDataLst>
              <p:tags r:id="rId12"/>
            </p:custDataLst>
          </p:nvPr>
        </p:nvSpPr>
        <p:spPr bwMode="auto">
          <a:xfrm>
            <a:off x="631080" y="2616522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4" name="cloud"/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8248639" y="2259560"/>
            <a:ext cx="656503" cy="341227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5" name="cloud"/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6709971" y="149578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6" name="cloud"/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3523375" y="589348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7" name="cloud"/>
          <p:cNvSpPr>
            <a:spLocks noChangeAspect="1"/>
          </p:cNvSpPr>
          <p:nvPr userDrawn="1">
            <p:custDataLst>
              <p:tags r:id="rId16"/>
            </p:custDataLst>
          </p:nvPr>
        </p:nvSpPr>
        <p:spPr bwMode="auto">
          <a:xfrm>
            <a:off x="1442730" y="3081684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65077"/>
            <a:ext cx="7772400" cy="1102519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 defTabSz="914400">
              <a:spcBef>
                <a:spcPct val="20000"/>
              </a:spcBef>
              <a:buClr>
                <a:srgbClr val="0067AB"/>
              </a:buClr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2087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bg1"/>
                </a:solidFill>
                <a:latin typeface="Arial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3150694" y="3228653"/>
            <a:ext cx="2842613" cy="155011"/>
          </a:xfrm>
          <a:custGeom>
            <a:avLst/>
            <a:gdLst>
              <a:gd name="T0" fmla="*/ 0 w 6135"/>
              <a:gd name="T1" fmla="*/ 0 h 368"/>
              <a:gd name="T2" fmla="*/ 2726 w 6135"/>
              <a:gd name="T3" fmla="*/ 0 h 368"/>
              <a:gd name="T4" fmla="*/ 3090 w 6135"/>
              <a:gd name="T5" fmla="*/ 368 h 368"/>
              <a:gd name="T6" fmla="*/ 3440 w 6135"/>
              <a:gd name="T7" fmla="*/ 0 h 368"/>
              <a:gd name="T8" fmla="*/ 6135 w 6135"/>
              <a:gd name="T9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5" h="368">
                <a:moveTo>
                  <a:pt x="0" y="0"/>
                </a:moveTo>
                <a:lnTo>
                  <a:pt x="2726" y="0"/>
                </a:lnTo>
                <a:lnTo>
                  <a:pt x="3090" y="368"/>
                </a:lnTo>
                <a:lnTo>
                  <a:pt x="3440" y="0"/>
                </a:lnTo>
                <a:lnTo>
                  <a:pt x="6135" y="0"/>
                </a:lnTo>
              </a:path>
            </a:pathLst>
          </a:custGeom>
          <a:ln w="38100" cap="rnd">
            <a:solidFill>
              <a:schemeClr val="bg1">
                <a:alpha val="50000"/>
              </a:scheme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38" name="Group 37"/>
          <p:cNvGrpSpPr>
            <a:grpSpLocks noChangeAspect="1"/>
          </p:cNvGrpSpPr>
          <p:nvPr userDrawn="1"/>
        </p:nvGrpSpPr>
        <p:grpSpPr>
          <a:xfrm>
            <a:off x="2653086" y="1221968"/>
            <a:ext cx="3837828" cy="1542093"/>
            <a:chOff x="2960265" y="2491587"/>
            <a:chExt cx="3117110" cy="1252498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</p:grpSp>
      <p:sp>
        <p:nvSpPr>
          <p:cNvPr id="48" name="cloud"/>
          <p:cNvSpPr>
            <a:spLocks noChangeAspect="1"/>
          </p:cNvSpPr>
          <p:nvPr userDrawn="1">
            <p:custDataLst>
              <p:tags r:id="rId17"/>
            </p:custDataLst>
          </p:nvPr>
        </p:nvSpPr>
        <p:spPr bwMode="auto">
          <a:xfrm>
            <a:off x="4886780" y="778958"/>
            <a:ext cx="471524" cy="24508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4.93827E-7 L -0.11979 -4.93827E-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2.71605E-6 L -0.05625 -2.71605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mph" presetSubtype="2" repeatCount="indefinite" accel="50000" decel="50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6.17284E-7 L -0.04323 -6.17284E-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2.34568E-6 L -0.06788 -2.34568E-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mph" presetSubtype="2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88889E-6 2.46914E-7 L -0.125 2.46914E-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mph" presetSubtype="2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3.95062E-6 L -0.08021 3.9506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-1.48148E-6 L -0.06354 -1.48148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1.97531E-6 L -0.03542 -1.97531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mph" presetSubtype="2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0.00185 L -0.03959 0.0018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mph" presetSubtype="2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1.11111E-6 L -0.12396 -1.11111E-6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2.83951E-6 L -0.0441 2.83951E-6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mph" presetSubtype="2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2.22222E-6 L -0.08021 -2.22222E-6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mph" presetSubtype="2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05556E-6 4.93827E-7 L -0.12396 4.93827E-7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7.40741E-7 L -0.08021 -7.40741E-7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5625 -4.44444E-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15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de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66670" y="6667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-0.08021 1.35802E-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Academy or other Internal CoBrand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ctrTitle"/>
          </p:nvPr>
        </p:nvSpPr>
        <p:spPr>
          <a:xfrm>
            <a:off x="685800" y="3224711"/>
            <a:ext cx="7772400" cy="1102519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 defTabSz="914400">
              <a:spcBef>
                <a:spcPct val="20000"/>
              </a:spcBef>
              <a:buClr>
                <a:srgbClr val="0067AB"/>
              </a:buClr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1371600" y="4041721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67" name="Freeform 11"/>
          <p:cNvSpPr>
            <a:spLocks/>
          </p:cNvSpPr>
          <p:nvPr userDrawn="1"/>
        </p:nvSpPr>
        <p:spPr bwMode="auto">
          <a:xfrm>
            <a:off x="2172267" y="2996058"/>
            <a:ext cx="4790656" cy="158158"/>
          </a:xfrm>
          <a:custGeom>
            <a:avLst/>
            <a:gdLst>
              <a:gd name="T0" fmla="*/ 0 w 6135"/>
              <a:gd name="T1" fmla="*/ 0 h 368"/>
              <a:gd name="T2" fmla="*/ 2726 w 6135"/>
              <a:gd name="T3" fmla="*/ 0 h 368"/>
              <a:gd name="T4" fmla="*/ 3090 w 6135"/>
              <a:gd name="T5" fmla="*/ 368 h 368"/>
              <a:gd name="T6" fmla="*/ 3440 w 6135"/>
              <a:gd name="T7" fmla="*/ 0 h 368"/>
              <a:gd name="T8" fmla="*/ 6135 w 6135"/>
              <a:gd name="T9" fmla="*/ 0 h 368"/>
              <a:gd name="connsiteX0" fmla="*/ 0 w 15991"/>
              <a:gd name="connsiteY0" fmla="*/ 0 h 10203"/>
              <a:gd name="connsiteX1" fmla="*/ 10434 w 15991"/>
              <a:gd name="connsiteY1" fmla="*/ 203 h 10203"/>
              <a:gd name="connsiteX2" fmla="*/ 11028 w 15991"/>
              <a:gd name="connsiteY2" fmla="*/ 10203 h 10203"/>
              <a:gd name="connsiteX3" fmla="*/ 11598 w 15991"/>
              <a:gd name="connsiteY3" fmla="*/ 203 h 10203"/>
              <a:gd name="connsiteX4" fmla="*/ 15991 w 15991"/>
              <a:gd name="connsiteY4" fmla="*/ 203 h 10203"/>
              <a:gd name="connsiteX0" fmla="*/ 0 w 22071"/>
              <a:gd name="connsiteY0" fmla="*/ 0 h 10203"/>
              <a:gd name="connsiteX1" fmla="*/ 10434 w 22071"/>
              <a:gd name="connsiteY1" fmla="*/ 203 h 10203"/>
              <a:gd name="connsiteX2" fmla="*/ 11028 w 22071"/>
              <a:gd name="connsiteY2" fmla="*/ 10203 h 10203"/>
              <a:gd name="connsiteX3" fmla="*/ 11598 w 22071"/>
              <a:gd name="connsiteY3" fmla="*/ 203 h 10203"/>
              <a:gd name="connsiteX4" fmla="*/ 22071 w 22071"/>
              <a:gd name="connsiteY4" fmla="*/ 0 h 10203"/>
              <a:gd name="connsiteX0" fmla="*/ 0 w 19522"/>
              <a:gd name="connsiteY0" fmla="*/ 0 h 10203"/>
              <a:gd name="connsiteX1" fmla="*/ 7885 w 19522"/>
              <a:gd name="connsiteY1" fmla="*/ 203 h 10203"/>
              <a:gd name="connsiteX2" fmla="*/ 8479 w 19522"/>
              <a:gd name="connsiteY2" fmla="*/ 10203 h 10203"/>
              <a:gd name="connsiteX3" fmla="*/ 9049 w 19522"/>
              <a:gd name="connsiteY3" fmla="*/ 203 h 10203"/>
              <a:gd name="connsiteX4" fmla="*/ 19522 w 19522"/>
              <a:gd name="connsiteY4" fmla="*/ 0 h 10203"/>
              <a:gd name="connsiteX0" fmla="*/ 0 w 16853"/>
              <a:gd name="connsiteY0" fmla="*/ 0 h 10203"/>
              <a:gd name="connsiteX1" fmla="*/ 7885 w 16853"/>
              <a:gd name="connsiteY1" fmla="*/ 203 h 10203"/>
              <a:gd name="connsiteX2" fmla="*/ 8479 w 16853"/>
              <a:gd name="connsiteY2" fmla="*/ 10203 h 10203"/>
              <a:gd name="connsiteX3" fmla="*/ 9049 w 16853"/>
              <a:gd name="connsiteY3" fmla="*/ 203 h 10203"/>
              <a:gd name="connsiteX4" fmla="*/ 16853 w 16853"/>
              <a:gd name="connsiteY4" fmla="*/ 0 h 1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3" h="10203">
                <a:moveTo>
                  <a:pt x="0" y="0"/>
                </a:moveTo>
                <a:lnTo>
                  <a:pt x="7885" y="203"/>
                </a:lnTo>
                <a:lnTo>
                  <a:pt x="8479" y="10203"/>
                </a:lnTo>
                <a:lnTo>
                  <a:pt x="9049" y="203"/>
                </a:lnTo>
                <a:lnTo>
                  <a:pt x="16853" y="0"/>
                </a:lnTo>
              </a:path>
            </a:pathLst>
          </a:custGeom>
          <a:ln w="38100" cap="rnd">
            <a:solidFill>
              <a:schemeClr val="bg1">
                <a:alpha val="50000"/>
              </a:scheme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grpSp>
        <p:nvGrpSpPr>
          <p:cNvPr id="69" name="Group 68"/>
          <p:cNvGrpSpPr>
            <a:grpSpLocks noChangeAspect="1"/>
          </p:cNvGrpSpPr>
          <p:nvPr userDrawn="1"/>
        </p:nvGrpSpPr>
        <p:grpSpPr>
          <a:xfrm>
            <a:off x="1429020" y="1422166"/>
            <a:ext cx="2476870" cy="995241"/>
            <a:chOff x="2960265" y="2491587"/>
            <a:chExt cx="3117110" cy="1252498"/>
          </a:xfrm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2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4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4581671" y="1419849"/>
            <a:ext cx="0" cy="999875"/>
          </a:xfrm>
          <a:prstGeom prst="line">
            <a:avLst/>
          </a:prstGeom>
          <a:ln w="222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25599" y="1428750"/>
            <a:ext cx="2388235" cy="97690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t for the Future_Thank You_Q&amp;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9884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bg1"/>
                </a:solidFill>
                <a:latin typeface="Arial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2653086" y="1213142"/>
            <a:ext cx="3837828" cy="1542093"/>
            <a:chOff x="2960265" y="2491587"/>
            <a:chExt cx="3117110" cy="1252498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788" dirty="0">
                <a:solidFill>
                  <a:srgbClr val="666666"/>
                </a:solidFill>
              </a:endParaRPr>
            </a:p>
          </p:txBody>
        </p:sp>
      </p:grpSp>
      <p:grpSp>
        <p:nvGrpSpPr>
          <p:cNvPr id="63" name="Group 62"/>
          <p:cNvGrpSpPr/>
          <p:nvPr userDrawn="1"/>
        </p:nvGrpSpPr>
        <p:grpSpPr>
          <a:xfrm>
            <a:off x="2825884" y="2936973"/>
            <a:ext cx="3654015" cy="303632"/>
            <a:chOff x="2825884" y="2936973"/>
            <a:chExt cx="3654015" cy="303632"/>
          </a:xfrm>
        </p:grpSpPr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884" y="2936973"/>
              <a:ext cx="3474720" cy="303632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6179817" y="2940359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600" dirty="0">
                  <a:solidFill>
                    <a:srgbClr val="FFFFFF"/>
                  </a:solidFill>
                </a:rPr>
                <a:t>TM</a:t>
              </a:r>
            </a:p>
          </p:txBody>
        </p:sp>
      </p:grpSp>
      <p:sp>
        <p:nvSpPr>
          <p:cNvPr id="16" name="cloud"/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1163748" y="297817"/>
            <a:ext cx="1370909" cy="71255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7" name="cloud"/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7384887" y="1692855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8" name="cloud"/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2035229" y="2308829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9" name="cloud"/>
          <p:cNvSpPr>
            <a:spLocks noChangeAspect="1"/>
          </p:cNvSpPr>
          <p:nvPr userDrawn="1">
            <p:custDataLst>
              <p:tags r:id="rId4"/>
            </p:custDataLst>
          </p:nvPr>
        </p:nvSpPr>
        <p:spPr bwMode="auto">
          <a:xfrm>
            <a:off x="2883524" y="1640037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0" name="cloud"/>
          <p:cNvSpPr>
            <a:spLocks noChangeAspect="1"/>
          </p:cNvSpPr>
          <p:nvPr userDrawn="1">
            <p:custDataLst>
              <p:tags r:id="rId5"/>
            </p:custDataLst>
          </p:nvPr>
        </p:nvSpPr>
        <p:spPr bwMode="auto">
          <a:xfrm>
            <a:off x="7791359" y="4204831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1" name="cloud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304134" y="4491266"/>
            <a:ext cx="682723" cy="354856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2" name="cloud"/>
          <p:cNvSpPr>
            <a:spLocks noChangeAspect="1"/>
          </p:cNvSpPr>
          <p:nvPr userDrawn="1">
            <p:custDataLst>
              <p:tags r:id="rId7"/>
            </p:custDataLst>
          </p:nvPr>
        </p:nvSpPr>
        <p:spPr bwMode="auto">
          <a:xfrm>
            <a:off x="7538176" y="3244977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3" name="cloud"/>
          <p:cNvSpPr>
            <a:spLocks noChangeAspect="1"/>
          </p:cNvSpPr>
          <p:nvPr userDrawn="1">
            <p:custDataLst>
              <p:tags r:id="rId8"/>
            </p:custDataLst>
          </p:nvPr>
        </p:nvSpPr>
        <p:spPr bwMode="auto">
          <a:xfrm>
            <a:off x="6254202" y="1121569"/>
            <a:ext cx="308333" cy="16026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4" name="cloud"/>
          <p:cNvSpPr>
            <a:spLocks noChangeAspect="1"/>
          </p:cNvSpPr>
          <p:nvPr userDrawn="1">
            <p:custDataLst>
              <p:tags r:id="rId9"/>
            </p:custDataLst>
          </p:nvPr>
        </p:nvSpPr>
        <p:spPr bwMode="auto">
          <a:xfrm>
            <a:off x="631080" y="1422913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5" name="cloud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3017008" y="4682819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6" name="cloud"/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auto">
          <a:xfrm>
            <a:off x="631080" y="3818562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7" name="cloud"/>
          <p:cNvSpPr>
            <a:spLocks noChangeAspect="1"/>
          </p:cNvSpPr>
          <p:nvPr userDrawn="1">
            <p:custDataLst>
              <p:tags r:id="rId12"/>
            </p:custDataLst>
          </p:nvPr>
        </p:nvSpPr>
        <p:spPr bwMode="auto">
          <a:xfrm>
            <a:off x="631080" y="2616522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8" name="cloud"/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8248639" y="2259560"/>
            <a:ext cx="656503" cy="341227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9" name="cloud"/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6709971" y="149578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0" name="cloud"/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3523375" y="589348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1" name="cloud"/>
          <p:cNvSpPr>
            <a:spLocks noChangeAspect="1"/>
          </p:cNvSpPr>
          <p:nvPr userDrawn="1">
            <p:custDataLst>
              <p:tags r:id="rId16"/>
            </p:custDataLst>
          </p:nvPr>
        </p:nvSpPr>
        <p:spPr bwMode="auto">
          <a:xfrm>
            <a:off x="1442730" y="3081684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2" name="cloud"/>
          <p:cNvSpPr>
            <a:spLocks noChangeAspect="1"/>
          </p:cNvSpPr>
          <p:nvPr userDrawn="1">
            <p:custDataLst>
              <p:tags r:id="rId17"/>
            </p:custDataLst>
          </p:nvPr>
        </p:nvSpPr>
        <p:spPr bwMode="auto">
          <a:xfrm>
            <a:off x="4886780" y="778958"/>
            <a:ext cx="471524" cy="24508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3" name="cloud"/>
          <p:cNvSpPr>
            <a:spLocks noChangeAspect="1"/>
          </p:cNvSpPr>
          <p:nvPr userDrawn="1">
            <p:custDataLst>
              <p:tags r:id="rId18"/>
            </p:custDataLst>
          </p:nvPr>
        </p:nvSpPr>
        <p:spPr bwMode="auto">
          <a:xfrm>
            <a:off x="8385789" y="1024039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66670" y="6667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4.93827E-7 L -0.11979 -4.93827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mph" presetSubtype="2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2.71605E-6 L -0.05625 -2.71605E-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repeatCount="indefinite" accel="50000" decel="50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6.17284E-7 L -0.04323 -6.17284E-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2.34568E-6 L -0.06788 -2.34568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mph" presetSubtype="2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88889E-6 2.46914E-7 L -0.125 2.46914E-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mph" presetSubtype="2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3.95062E-6 L -0.08021 3.95062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-1.48148E-6 L -0.06354 -1.48148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1.97531E-6 L -0.03542 -1.97531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0.00185 L -0.03959 0.00185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1.11111E-6 L -0.12396 -1.11111E-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2.83951E-6 L -0.0441 2.83951E-6 " pathEditMode="relative" rAng="0" ptsTypes="AA">
                                      <p:cBhvr>
                                        <p:cTn id="87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2.22222E-6 L -0.08021 -2.22222E-6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05556E-6 4.93827E-7 L -0.12396 4.93827E-7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7.40741E-7 L -0.08021 -7.40741E-7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5625 -4.44444E-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-0.08021 1.35802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12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21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44327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78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20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43330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6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2875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9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86326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2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504661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50357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7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77797" cy="51435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605231" y="998747"/>
            <a:ext cx="7533167" cy="3009900"/>
          </a:xfrm>
          <a:prstGeom prst="rect">
            <a:avLst/>
          </a:prstGeom>
          <a:solidFill>
            <a:srgbClr val="0058A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369966" y="1281717"/>
            <a:ext cx="6210300" cy="1790700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369966" y="3164695"/>
            <a:ext cx="6210300" cy="42485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5241" y="4947942"/>
            <a:ext cx="283822" cy="195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F0704B-0F90-634D-AA1D-8AA61BB28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70" r:id="rId15"/>
    <p:sldLayoutId id="2147483771" r:id="rId16"/>
    <p:sldLayoutId id="2147483772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988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85850"/>
            <a:ext cx="8229600" cy="350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itchFamily="34" charset="0"/>
              <a:buChar char="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05840" marR="0" lvl="2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914400"/>
            <a:r>
              <a:rPr lang="en-US" dirty="0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3400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spcBef>
          <a:spcPct val="0"/>
        </a:spcBef>
        <a:buNone/>
        <a:defRPr lang="en-US" sz="2800" b="0" kern="1200" spc="81" dirty="0">
          <a:solidFill>
            <a:schemeClr val="accent1"/>
          </a:solidFill>
          <a:latin typeface="Arial"/>
          <a:ea typeface="+mn-ea"/>
          <a:cs typeface="+mn-cs"/>
        </a:defRPr>
      </a:lvl1pPr>
    </p:titleStyle>
    <p:bodyStyle>
      <a:lvl1pPr marL="320040" marR="0" indent="-320040" algn="l" defTabSz="914378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38B00"/>
        </a:buClr>
        <a:buSzTx/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/>
          </a:solidFill>
          <a:latin typeface="Arial"/>
          <a:ea typeface="+mn-ea"/>
          <a:cs typeface="+mn-cs"/>
        </a:defRPr>
      </a:lvl1pPr>
      <a:lvl2pPr marL="685800" marR="0" indent="-320040" algn="l" defTabSz="914378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38B00"/>
        </a:buClr>
        <a:buSzTx/>
        <a:buFont typeface="Arial" pitchFamily="34" charset="0"/>
        <a:buChar char="‒"/>
        <a:tabLst/>
        <a:defRPr lang="en-US" sz="1800" kern="1200" dirty="0" smtClean="0">
          <a:solidFill>
            <a:schemeClr val="tx1"/>
          </a:solidFill>
          <a:latin typeface="Arial"/>
          <a:ea typeface="+mn-ea"/>
          <a:cs typeface="+mn-cs"/>
        </a:defRPr>
      </a:lvl2pPr>
      <a:lvl3pPr marL="1005840" marR="0" indent="-320040" algn="l" defTabSz="914378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38B00"/>
        </a:buClr>
        <a:buSzTx/>
        <a:buFont typeface="Arial" pitchFamily="34" charset="0"/>
        <a:buChar char="•"/>
        <a:tabLst/>
        <a:defRPr lang="en-US" sz="1800" kern="1200" dirty="0" smtClean="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5D87A1"/>
        </a:buClr>
        <a:buFont typeface="Arial" pitchFamily="34" charset="0"/>
        <a:buChar char="–"/>
        <a:defRPr sz="135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5D87A1"/>
        </a:buClr>
        <a:buFont typeface="Arial" pitchFamily="34" charset="0"/>
        <a:buChar char="»"/>
        <a:defRPr sz="135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0312" y="1057416"/>
            <a:ext cx="8585494" cy="372213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Foundation Data Model Overview </a:t>
            </a:r>
          </a:p>
          <a:p>
            <a:r>
              <a:rPr lang="en-US" dirty="0" smtClean="0"/>
              <a:t>Budgets </a:t>
            </a:r>
          </a:p>
          <a:p>
            <a:r>
              <a:rPr lang="en-US" dirty="0" smtClean="0"/>
              <a:t>Procurement </a:t>
            </a:r>
          </a:p>
          <a:p>
            <a:r>
              <a:rPr lang="en-US" dirty="0" smtClean="0"/>
              <a:t>Expenses including Travel </a:t>
            </a:r>
          </a:p>
          <a:p>
            <a:r>
              <a:rPr lang="en-US" dirty="0" smtClean="0"/>
              <a:t>Grant </a:t>
            </a:r>
            <a:r>
              <a:rPr lang="en-US" dirty="0"/>
              <a:t>Reports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Workday 2020 Finance Preview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  <a:noFill/>
          <a:ln w="12700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685766"/>
            <a:r>
              <a:rPr lang="en-US" sz="2800" cap="none" spc="81" dirty="0" smtClean="0">
                <a:latin typeface="Arial"/>
                <a:ea typeface="+mn-ea"/>
                <a:cs typeface="+mn-cs"/>
              </a:rPr>
              <a:t>Requester’s Dashboard</a:t>
            </a:r>
            <a:endParaRPr lang="en-US" sz="2800" cap="none" spc="81" dirty="0"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63" y="829340"/>
            <a:ext cx="6819013" cy="39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5" name="Picture 4" descr="Adobe Workday on Vime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9" y="1274433"/>
            <a:ext cx="5554322" cy="31821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642078-F0A6-4227-A449-185A0286A492}" type="slidenum">
              <a:rPr lang="en-US" smtClean="0">
                <a:solidFill>
                  <a:srgbClr val="666666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66666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B33A6-D90F-F04F-B7EB-D758D1888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378"/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Expense Reporting Overview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47069"/>
              </p:ext>
            </p:extLst>
          </p:nvPr>
        </p:nvGraphicFramePr>
        <p:xfrm>
          <a:off x="490045" y="1005681"/>
          <a:ext cx="8163910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0652">
                  <a:extLst>
                    <a:ext uri="{9D8B030D-6E8A-4147-A177-3AD203B41FA5}">
                      <a16:colId xmlns:a16="http://schemas.microsoft.com/office/drawing/2014/main" val="1563172884"/>
                    </a:ext>
                  </a:extLst>
                </a:gridCol>
                <a:gridCol w="4263258">
                  <a:extLst>
                    <a:ext uri="{9D8B030D-6E8A-4147-A177-3AD203B41FA5}">
                      <a16:colId xmlns:a16="http://schemas.microsoft.com/office/drawing/2014/main" val="458223169"/>
                    </a:ext>
                  </a:extLst>
                </a:gridCol>
              </a:tblGrid>
              <a:tr h="368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PEOPLESOFT (Current) 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WORKDAY (Future)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7948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Complete </a:t>
                      </a:r>
                      <a:r>
                        <a:rPr lang="en-US" sz="1600" u="sng" dirty="0" smtClean="0">
                          <a:solidFill>
                            <a:schemeClr val="tx1"/>
                          </a:solidFill>
                        </a:rPr>
                        <a:t>manual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authorization form &amp; obtain signatures (TR-1)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Approvals are online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9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Collect &amp; scan paper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Spend Authorization encumbers funds when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7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Prepare expense report spreadsheet (attach receipts)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0032" indent="-320032" defTabSz="914355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Manage receipts as they are acquired quickly and easily:</a:t>
                      </a:r>
                    </a:p>
                    <a:p>
                      <a:pPr marL="685783" lvl="1" indent="-320032" defTabSz="914355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Snap a photo</a:t>
                      </a:r>
                    </a:p>
                    <a:p>
                      <a:pPr marL="685783" lvl="1" indent="-320032" defTabSz="914355">
                        <a:buFont typeface="Wingdings" panose="05000000000000000000" pitchFamily="2" charset="2"/>
                        <a:buChar char="ü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Upload online or via mobile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6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Obtain manual signatures for Expense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Online spend authorization links to the Expense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9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Manually search for per diem meal and mileage rates, must provide screenshot as 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Meals per diem for domestic city &amp; mileage rates auto-populate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92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9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0312" y="1057417"/>
            <a:ext cx="8337299" cy="3932595"/>
          </a:xfrm>
        </p:spPr>
        <p:txBody>
          <a:bodyPr>
            <a:normAutofit/>
          </a:bodyPr>
          <a:lstStyle/>
          <a:p>
            <a:r>
              <a:rPr lang="en-US" sz="2400" dirty="0"/>
              <a:t>Per Diem cash advance options on Spend Authorizations</a:t>
            </a:r>
          </a:p>
          <a:p>
            <a:r>
              <a:rPr lang="en-US" sz="2400" dirty="0"/>
              <a:t>Business purpose field allows for reporting</a:t>
            </a:r>
          </a:p>
          <a:p>
            <a:r>
              <a:rPr lang="en-US" sz="2400" dirty="0"/>
              <a:t>Auto approval routing for International Travel</a:t>
            </a:r>
          </a:p>
          <a:p>
            <a:r>
              <a:rPr lang="en-US" sz="2400" dirty="0"/>
              <a:t>Payment election options</a:t>
            </a:r>
          </a:p>
          <a:p>
            <a:r>
              <a:rPr lang="en-US" sz="2400" dirty="0"/>
              <a:t>Prepare reports on behalf of non-workers and employees</a:t>
            </a:r>
          </a:p>
          <a:p>
            <a:r>
              <a:rPr lang="en-US" sz="2400" dirty="0"/>
              <a:t>Corporate travel card data auto-populates in system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Expense Report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378"/>
            <a:r>
              <a:rPr lang="en-US">
                <a:solidFill>
                  <a:srgbClr val="666666">
                    <a:tint val="75000"/>
                  </a:srgbClr>
                </a:solidFill>
              </a:rPr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13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493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Mobile Application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B8642078-F0A6-4227-A449-185A0286A492}" type="slidenum">
              <a:rPr lang="en-US" smtClean="0">
                <a:solidFill>
                  <a:srgbClr val="666666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666666">
                  <a:tint val="75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347" y="489857"/>
            <a:ext cx="2733252" cy="453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0312" y="1057416"/>
            <a:ext cx="8585494" cy="3722139"/>
          </a:xfrm>
        </p:spPr>
        <p:txBody>
          <a:bodyPr/>
          <a:lstStyle/>
          <a:p>
            <a:r>
              <a:rPr lang="en-US" dirty="0" smtClean="0"/>
              <a:t>Grant </a:t>
            </a:r>
            <a:r>
              <a:rPr lang="en-US" dirty="0" smtClean="0"/>
              <a:t>Dashboard – overview information for </a:t>
            </a:r>
            <a:r>
              <a:rPr lang="en-US" dirty="0" smtClean="0"/>
              <a:t>grants</a:t>
            </a:r>
          </a:p>
          <a:p>
            <a:r>
              <a:rPr lang="en-US" dirty="0" smtClean="0"/>
              <a:t>Grant Summary Report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5896"/>
          </a:xfrm>
        </p:spPr>
        <p:txBody>
          <a:bodyPr/>
          <a:lstStyle/>
          <a:p>
            <a:r>
              <a:rPr lang="en-US" dirty="0" smtClean="0"/>
              <a:t>Grant Report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0312" y="1057416"/>
            <a:ext cx="7070202" cy="3722139"/>
          </a:xfrm>
        </p:spPr>
        <p:txBody>
          <a:bodyPr/>
          <a:lstStyle/>
          <a:p>
            <a:r>
              <a:rPr lang="en-US" dirty="0" smtClean="0"/>
              <a:t>Email -  workday2020@Montclair.edu</a:t>
            </a:r>
            <a:endParaRPr lang="en-US" dirty="0"/>
          </a:p>
          <a:p>
            <a:r>
              <a:rPr lang="en-US" dirty="0" smtClean="0"/>
              <a:t>Website -  </a:t>
            </a:r>
            <a:r>
              <a:rPr lang="en-US" dirty="0"/>
              <a:t>Montclair.edu/workday-2020-project.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Workday Confidential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4949" y="1146875"/>
            <a:ext cx="8206353" cy="367086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Arial Black" panose="020B0A04020102020204" pitchFamily="34" charset="0"/>
                <a:sym typeface="Wingdings 2" panose="05020102010507070707" pitchFamily="18" charset="2"/>
              </a:rPr>
              <a:t></a:t>
            </a:r>
            <a:endParaRPr lang="en-US" sz="4800" b="1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An Introduction to </a:t>
            </a:r>
            <a:r>
              <a:rPr lang="en-US" dirty="0"/>
              <a:t>Workday key concepts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A demonstration of the system configurations of business processes that have been built so far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 </a:t>
            </a:r>
            <a:r>
              <a:rPr lang="en-US" dirty="0"/>
              <a:t>visualization of the </a:t>
            </a:r>
            <a:r>
              <a:rPr lang="en-US" dirty="0" smtClean="0"/>
              <a:t>system for the end users</a:t>
            </a:r>
            <a:endParaRPr lang="en-US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An opportunity </a:t>
            </a:r>
            <a:r>
              <a:rPr lang="en-US" dirty="0"/>
              <a:t>for you to see the features of the system and share that information with your colleagues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Preview Session </a:t>
            </a:r>
            <a:r>
              <a:rPr lang="en-US" b="1" i="1" dirty="0" smtClean="0"/>
              <a:t>is</a:t>
            </a:r>
            <a:endParaRPr lang="en-US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5D240F-544C-45DA-A4F8-AC043DFB47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Preview Session </a:t>
            </a:r>
            <a:r>
              <a:rPr lang="en-US" i="1" dirty="0" smtClean="0"/>
              <a:t>is</a:t>
            </a:r>
            <a:r>
              <a:rPr lang="en-US" dirty="0" smtClean="0"/>
              <a:t> </a:t>
            </a:r>
            <a:r>
              <a:rPr lang="en-US" b="1" i="1" dirty="0" smtClean="0"/>
              <a:t>not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755D240F-544C-45DA-A4F8-AC043DFB47B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DE3A447-9976-B24E-B840-2173237E8E3D}"/>
              </a:ext>
            </a:extLst>
          </p:cNvPr>
          <p:cNvSpPr txBox="1">
            <a:spLocks/>
          </p:cNvSpPr>
          <p:nvPr/>
        </p:nvSpPr>
        <p:spPr>
          <a:xfrm>
            <a:off x="557939" y="968644"/>
            <a:ext cx="8059119" cy="3838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marR="0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‒"/>
              <a:tabLst/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584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Wingdings" panose="05000000000000000000" pitchFamily="2" charset="2"/>
              <a:buChar char="§"/>
              <a:tabLst/>
              <a:defRPr lang="en-US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–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»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</a:t>
            </a:r>
            <a:endParaRPr lang="en-US" sz="48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V"/>
            </a:pPr>
            <a:r>
              <a:rPr lang="en-US" dirty="0" smtClean="0"/>
              <a:t>Time </a:t>
            </a:r>
            <a:r>
              <a:rPr lang="en-US" dirty="0"/>
              <a:t>for redesign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V"/>
            </a:pPr>
            <a:r>
              <a:rPr lang="en-US" dirty="0" smtClean="0"/>
              <a:t>Formal </a:t>
            </a:r>
            <a:r>
              <a:rPr lang="en-US" dirty="0"/>
              <a:t>testing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V"/>
            </a:pPr>
            <a:r>
              <a:rPr lang="en-US" dirty="0"/>
              <a:t>V</a:t>
            </a:r>
            <a:r>
              <a:rPr lang="en-US" dirty="0" smtClean="0"/>
              <a:t>alidating </a:t>
            </a:r>
            <a:r>
              <a:rPr lang="en-US" dirty="0"/>
              <a:t>customer data</a:t>
            </a:r>
          </a:p>
          <a:p>
            <a:pPr>
              <a:buClr>
                <a:srgbClr val="FF0000"/>
              </a:buClr>
              <a:buFont typeface="Wingdings 2" panose="05020102010507070707" pitchFamily="18" charset="2"/>
              <a:buChar char="V"/>
            </a:pPr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of SME’s or any other Customer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EB5F95-FB47-2E41-89C7-226D9F06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PeopleSoft Chart of Accounts vs Workday Foundation Data Model (FDM)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B33A6-D90F-F04F-B7EB-D758D1888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Workday Confidential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534689"/>
              </p:ext>
            </p:extLst>
          </p:nvPr>
        </p:nvGraphicFramePr>
        <p:xfrm>
          <a:off x="685800" y="1106065"/>
          <a:ext cx="8000998" cy="376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296">
                  <a:extLst>
                    <a:ext uri="{9D8B030D-6E8A-4147-A177-3AD203B41FA5}">
                      <a16:colId xmlns:a16="http://schemas.microsoft.com/office/drawing/2014/main" val="1233372106"/>
                    </a:ext>
                  </a:extLst>
                </a:gridCol>
                <a:gridCol w="4524702">
                  <a:extLst>
                    <a:ext uri="{9D8B030D-6E8A-4147-A177-3AD203B41FA5}">
                      <a16:colId xmlns:a16="http://schemas.microsoft.com/office/drawing/2014/main" val="97434921"/>
                    </a:ext>
                  </a:extLst>
                </a:gridCol>
              </a:tblGrid>
              <a:tr h="413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PEOPLESOFT (Current) 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WORKDAY (Future)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6188812"/>
                  </a:ext>
                </a:extLst>
              </a:tr>
              <a:tr h="4106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Department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Cost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892233"/>
                  </a:ext>
                </a:extLst>
              </a:tr>
              <a:tr h="41062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85108"/>
                  </a:ext>
                </a:extLst>
              </a:tr>
              <a:tr h="5568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Account (higher summarized level for budgeting)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329242"/>
                  </a:ext>
                </a:extLst>
              </a:tr>
              <a:tr h="4106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Project (Capital or Grant)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Project (Capital or Grant)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81261"/>
                  </a:ext>
                </a:extLst>
              </a:tr>
              <a:tr h="78468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Program (NACUBO categories used in external reporting &amp; will always default 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50794"/>
                  </a:ext>
                </a:extLst>
              </a:tr>
              <a:tr h="410621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Revenue or Spend Category (details)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77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7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63B3B09-95CA-7E49-9075-5590B731A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428" y="2560989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675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C07D6BF-1B46-694F-8B06-C26384BB6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562" y="231787"/>
            <a:ext cx="6858000" cy="532519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6A01A"/>
                </a:solidFill>
              </a:rPr>
              <a:t>Ease of Use Features</a:t>
            </a:r>
            <a:endParaRPr lang="en-US" sz="3200" b="1" u="sng" dirty="0">
              <a:solidFill>
                <a:srgbClr val="F6A01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19962-D228-8145-BCD9-B980E5C25B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/>
            <a:fld id="{11F0704B-0F90-634D-AA1D-8AA61BB2890D}" type="slidenum">
              <a:rPr lang="en-US" sz="1350" smtClean="0">
                <a:solidFill>
                  <a:srgbClr val="666666"/>
                </a:solidFill>
              </a:rPr>
              <a:pPr defTabSz="685800"/>
              <a:t>5</a:t>
            </a:fld>
            <a:endParaRPr lang="en-US" sz="1350" dirty="0">
              <a:solidFill>
                <a:srgbClr val="666666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2BA122C-B8B2-485E-8378-CABDE155C393}"/>
              </a:ext>
            </a:extLst>
          </p:cNvPr>
          <p:cNvSpPr txBox="1">
            <a:spLocks/>
          </p:cNvSpPr>
          <p:nvPr/>
        </p:nvSpPr>
        <p:spPr>
          <a:xfrm>
            <a:off x="1180562" y="2668657"/>
            <a:ext cx="6858000" cy="125818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rgbClr val="666666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5638" y="1062892"/>
            <a:ext cx="2184953" cy="1111084"/>
          </a:xfrm>
          <a:prstGeom prst="roundRect">
            <a:avLst/>
          </a:prstGeom>
          <a:ln w="15875"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dirty="0" smtClean="0">
                <a:solidFill>
                  <a:srgbClr val="FFFFFF"/>
                </a:solidFill>
              </a:rPr>
              <a:t>Driver Worktags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0311" y="3619424"/>
            <a:ext cx="3038501" cy="944473"/>
          </a:xfrm>
          <a:prstGeom prst="roundRect">
            <a:avLst/>
          </a:prstGeom>
          <a:ln w="15875"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FFFFFF"/>
                </a:solidFill>
              </a:rPr>
              <a:t>Revenue  &amp; Spend Categories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28812" y="1062892"/>
            <a:ext cx="2868977" cy="968706"/>
          </a:xfrm>
          <a:prstGeom prst="roundRect">
            <a:avLst/>
          </a:prstGeom>
          <a:ln w="15875">
            <a:solidFill>
              <a:srgbClr val="F6A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solidFill>
                  <a:srgbClr val="FFFFFF"/>
                </a:solidFill>
              </a:rPr>
              <a:t>Inherited &amp; Related Worktags</a:t>
            </a:r>
          </a:p>
        </p:txBody>
      </p:sp>
    </p:spTree>
    <p:extLst>
      <p:ext uri="{BB962C8B-B14F-4D97-AF65-F5344CB8AC3E}">
        <p14:creationId xmlns:p14="http://schemas.microsoft.com/office/powerpoint/2010/main" val="22617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447403" y="1141693"/>
            <a:ext cx="1047844" cy="672938"/>
          </a:xfrm>
          <a:prstGeom prst="triangle">
            <a:avLst>
              <a:gd name="adj" fmla="val 0"/>
            </a:avLst>
          </a:prstGeom>
          <a:solidFill>
            <a:srgbClr val="0070C0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38" indent="-91438" algn="ctr">
              <a:spcBef>
                <a:spcPts val="1200"/>
              </a:spcBef>
              <a:buClr>
                <a:schemeClr val="tx2"/>
              </a:buClr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454723" y="1138906"/>
            <a:ext cx="1047844" cy="672938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38" indent="-91438" algn="ctr">
              <a:spcBef>
                <a:spcPts val="1200"/>
              </a:spcBef>
              <a:buClr>
                <a:schemeClr val="tx2"/>
              </a:buClr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3638"/>
            <a:ext cx="9139063" cy="4626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/>
              <a:t>Worktags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1F0704B-0F90-634D-AA1D-8AA61BB289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58924" y="2047210"/>
            <a:ext cx="1810176" cy="1098944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70C0"/>
                </a:solidFill>
              </a:rPr>
              <a:t>Drivers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Related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&amp;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Optional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7913" y="3572675"/>
            <a:ext cx="1040525" cy="67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Grant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7914" y="2766851"/>
            <a:ext cx="1040525" cy="681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Gift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172" y="4370674"/>
            <a:ext cx="2714706" cy="418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328" y="3690916"/>
            <a:ext cx="2405315" cy="3954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067" y="639262"/>
            <a:ext cx="3924300" cy="4132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5232" y="1982525"/>
            <a:ext cx="1040525" cy="6817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Project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50593" y="1120674"/>
            <a:ext cx="1040525" cy="681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Cost Center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02854" y="1111813"/>
            <a:ext cx="1179576" cy="681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/>
              <a:t>Division</a:t>
            </a:r>
            <a:endParaRPr lang="en-US" sz="1800" b="1" dirty="0"/>
          </a:p>
        </p:txBody>
      </p:sp>
      <p:sp>
        <p:nvSpPr>
          <p:cNvPr id="30" name="Rectangle 29"/>
          <p:cNvSpPr/>
          <p:nvPr/>
        </p:nvSpPr>
        <p:spPr>
          <a:xfrm>
            <a:off x="3971219" y="1111813"/>
            <a:ext cx="1040525" cy="6906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Fund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0922" y="1111813"/>
            <a:ext cx="1179576" cy="6924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Program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654543" y="3577103"/>
            <a:ext cx="1174899" cy="6739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Spend Category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85547" y="3577103"/>
            <a:ext cx="1179576" cy="676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Revenue Category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33670" y="2004191"/>
            <a:ext cx="1193848" cy="6817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Location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33670" y="2890876"/>
            <a:ext cx="1193848" cy="6817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Activity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96583" y="1120674"/>
            <a:ext cx="1209703" cy="681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Expense Items</a:t>
            </a:r>
          </a:p>
        </p:txBody>
      </p:sp>
    </p:spTree>
    <p:extLst>
      <p:ext uri="{BB962C8B-B14F-4D97-AF65-F5344CB8AC3E}">
        <p14:creationId xmlns:p14="http://schemas.microsoft.com/office/powerpoint/2010/main" val="3326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Overview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D85C6-585F-4108-8496-48F161545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Workday </a:t>
            </a:r>
            <a:r>
              <a:rPr lang="en-US" dirty="0" smtClean="0"/>
              <a:t>MSU Confirmation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BE79A-42A2-4EBA-AC2B-D047B0428B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7670" y="1009838"/>
            <a:ext cx="7538565" cy="3539749"/>
          </a:xfrm>
        </p:spPr>
        <p:txBody>
          <a:bodyPr>
            <a:normAutofit/>
          </a:bodyPr>
          <a:lstStyle/>
          <a:p>
            <a:r>
              <a:rPr lang="en-US" dirty="0" smtClean="0"/>
              <a:t>Budget concepts and procedure will remain the same</a:t>
            </a:r>
          </a:p>
          <a:p>
            <a:pPr lvl="1"/>
            <a:r>
              <a:rPr lang="en-US" dirty="0" smtClean="0"/>
              <a:t>Budgets checked against pool</a:t>
            </a:r>
          </a:p>
          <a:p>
            <a:pPr lvl="1"/>
            <a:r>
              <a:rPr lang="en-US" dirty="0" smtClean="0"/>
              <a:t>Online transfers in Workday with approval routing</a:t>
            </a:r>
          </a:p>
          <a:p>
            <a:pPr lvl="1"/>
            <a:r>
              <a:rPr lang="en-US" dirty="0" smtClean="0"/>
              <a:t>Budget planning will remain in Adaptive</a:t>
            </a:r>
          </a:p>
          <a:p>
            <a:pPr lvl="2"/>
            <a:r>
              <a:rPr lang="en-US" dirty="0" smtClean="0"/>
              <a:t>Same schedule and procedure – new chart of accounts</a:t>
            </a:r>
          </a:p>
          <a:p>
            <a:r>
              <a:rPr lang="en-US" dirty="0" smtClean="0"/>
              <a:t>Budget reports</a:t>
            </a:r>
          </a:p>
          <a:p>
            <a:pPr lvl="1"/>
            <a:r>
              <a:rPr lang="en-US" dirty="0" smtClean="0"/>
              <a:t>Variance report – subtotal by pool, drill down </a:t>
            </a:r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Example - R002 </a:t>
            </a:r>
            <a:r>
              <a:rPr lang="en-US" dirty="0"/>
              <a:t>Budget Variance – shows parent and child level data</a:t>
            </a:r>
          </a:p>
          <a:p>
            <a:pPr marL="365742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867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25425"/>
              </p:ext>
            </p:extLst>
          </p:nvPr>
        </p:nvGraphicFramePr>
        <p:xfrm>
          <a:off x="646580" y="960505"/>
          <a:ext cx="7886700" cy="328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44977643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570562931"/>
                    </a:ext>
                  </a:extLst>
                </a:gridCol>
              </a:tblGrid>
              <a:tr h="432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PEOPLESOFT (Current) 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WORKDAY (Future)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10997741"/>
                  </a:ext>
                </a:extLst>
              </a:tr>
              <a:tr h="4322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overview of Supplier Spend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One-stop Dashboard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0506371"/>
                  </a:ext>
                </a:extLst>
              </a:tr>
              <a:tr h="4322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Limited reports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Access to detail reporting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29305840"/>
                  </a:ext>
                </a:extLst>
              </a:tr>
              <a:tr h="7780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support links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Link directly to Policies and Procedure and job aids 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5842178"/>
                  </a:ext>
                </a:extLst>
              </a:tr>
              <a:tr h="77800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Category/Account Code - Manually input, search and select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Spend categories hierarchy – less errors, simple words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53713"/>
                  </a:ext>
                </a:extLst>
              </a:tr>
              <a:tr h="4322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Follow your breadcrumbs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Keyword search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9546146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  <a:noFill/>
          <a:ln w="12700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685766"/>
            <a:r>
              <a:rPr lang="en-US" sz="2800" cap="none" spc="81" dirty="0" smtClean="0">
                <a:latin typeface="Arial"/>
                <a:ea typeface="+mn-ea"/>
                <a:cs typeface="+mn-cs"/>
              </a:rPr>
              <a:t>Procurement Overview</a:t>
            </a:r>
            <a:endParaRPr lang="en-US" sz="2800" cap="none" spc="81" dirty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Elbow Connector 74"/>
          <p:cNvCxnSpPr>
            <a:endCxn id="51" idx="1"/>
          </p:cNvCxnSpPr>
          <p:nvPr/>
        </p:nvCxnSpPr>
        <p:spPr>
          <a:xfrm>
            <a:off x="4613953" y="1110529"/>
            <a:ext cx="778190" cy="102759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330" y="73637"/>
            <a:ext cx="8839200" cy="551651"/>
          </a:xfrm>
          <a:noFill/>
          <a:ln w="12700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685766"/>
            <a:r>
              <a:rPr lang="en-US" sz="2800" cap="none" spc="81" dirty="0" smtClean="0">
                <a:latin typeface="Arial"/>
                <a:ea typeface="+mn-ea"/>
                <a:cs typeface="+mn-cs"/>
              </a:rPr>
              <a:t>Procure to Pay Workflow</a:t>
            </a:r>
            <a:endParaRPr lang="en-US" sz="2800" cap="none" spc="81" dirty="0">
              <a:latin typeface="Arial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79942" y="752474"/>
            <a:ext cx="1393314" cy="406748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Supplier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294566" y="875912"/>
            <a:ext cx="1393314" cy="406748"/>
          </a:xfrm>
          <a:prstGeom prst="roundRect">
            <a:avLst/>
          </a:prstGeom>
          <a:solidFill>
            <a:srgbClr val="C66AB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aseline="0" dirty="0">
                <a:solidFill>
                  <a:schemeClr val="tx1"/>
                </a:solidFill>
                <a:latin typeface="Bahnschrift Light" panose="020B0502040204020203" pitchFamily="34" charset="0"/>
              </a:rPr>
              <a:t>Requisitioner</a:t>
            </a:r>
            <a:endParaRPr lang="en-US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392143" y="1013248"/>
            <a:ext cx="1400571" cy="400080"/>
          </a:xfrm>
          <a:prstGeom prst="roundRect">
            <a:avLst/>
          </a:prstGeom>
          <a:solidFill>
            <a:schemeClr val="accent4">
              <a:lumMod val="75000"/>
              <a:alpha val="70000"/>
            </a:schemeClr>
          </a:solidFill>
          <a:ln>
            <a:solidFill>
              <a:sysClr val="windowText" lastClr="00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Bahnschrift Light" panose="020B0502040204020203" pitchFamily="34" charset="0"/>
              </a:rPr>
              <a:t>Cost</a:t>
            </a:r>
            <a:r>
              <a:rPr lang="en-US" baseline="0" dirty="0">
                <a:solidFill>
                  <a:schemeClr val="tx1"/>
                </a:solidFill>
                <a:latin typeface="Bahnschrift Light" panose="020B0502040204020203" pitchFamily="34" charset="0"/>
              </a:rPr>
              <a:t> Center Manager </a:t>
            </a:r>
            <a:endParaRPr lang="en-US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505682" y="1990313"/>
            <a:ext cx="870821" cy="447868"/>
          </a:xfrm>
          <a:prstGeom prst="roundRect">
            <a:avLst/>
          </a:prstGeom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Bahnschrift Light" panose="020B0502040204020203" pitchFamily="34" charset="0"/>
              </a:rPr>
              <a:t>Grant</a:t>
            </a:r>
            <a:r>
              <a:rPr lang="en-US" baseline="0" dirty="0">
                <a:latin typeface="Bahnschrift Light" panose="020B0502040204020203" pitchFamily="34" charset="0"/>
              </a:rPr>
              <a:t> Manager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61063" y="1990313"/>
            <a:ext cx="870821" cy="447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Bahnschrift Light" panose="020B0502040204020203" pitchFamily="34" charset="0"/>
              </a:rPr>
              <a:t>Gift</a:t>
            </a:r>
            <a:r>
              <a:rPr lang="en-US" baseline="0" dirty="0">
                <a:latin typeface="Bahnschrift Light" panose="020B0502040204020203" pitchFamily="34" charset="0"/>
              </a:rPr>
              <a:t> Manager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03362" y="1990313"/>
            <a:ext cx="905896" cy="447868"/>
          </a:xfrm>
          <a:prstGeom prst="roundRect">
            <a:avLst/>
          </a:prstGeom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Bahnschrift Light" panose="020B0502040204020203" pitchFamily="34" charset="0"/>
              </a:rPr>
              <a:t>Project</a:t>
            </a:r>
            <a:r>
              <a:rPr lang="en-US" baseline="0" dirty="0">
                <a:latin typeface="Bahnschrift Light" panose="020B0502040204020203" pitchFamily="34" charset="0"/>
              </a:rPr>
              <a:t> Manager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598322" y="1990313"/>
            <a:ext cx="905896" cy="447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dirty="0">
                <a:latin typeface="Bahnschrift Light" panose="020B0502040204020203" pitchFamily="34" charset="0"/>
              </a:rPr>
              <a:t>Chemicals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467229" y="1990313"/>
            <a:ext cx="870821" cy="447868"/>
          </a:xfrm>
          <a:prstGeom prst="roundRect">
            <a:avLst/>
          </a:prstGeom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Bahnschrift Light" panose="020B0502040204020203" pitchFamily="34" charset="0"/>
              </a:rPr>
              <a:t>Print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433348" y="1990313"/>
            <a:ext cx="962522" cy="447868"/>
          </a:xfrm>
          <a:prstGeom prst="roundRect">
            <a:avLst/>
          </a:prstGeom>
          <a:ln>
            <a:solidFill>
              <a:sysClr val="windowText" lastClr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Bahnschrift Light" panose="020B0502040204020203" pitchFamily="34" charset="0"/>
              </a:rPr>
              <a:t>Information</a:t>
            </a:r>
            <a:r>
              <a:rPr lang="en-US" baseline="0" dirty="0">
                <a:latin typeface="Bahnschrift Light" panose="020B0502040204020203" pitchFamily="34" charset="0"/>
              </a:rPr>
              <a:t> Technology</a:t>
            </a:r>
          </a:p>
          <a:p>
            <a:pPr algn="ctr"/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713962" y="2727716"/>
            <a:ext cx="1378800" cy="406748"/>
          </a:xfrm>
          <a:prstGeom prst="roundRect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Spend Category Buyer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406285" y="3424000"/>
            <a:ext cx="1378800" cy="406748"/>
          </a:xfrm>
          <a:prstGeom prst="roundRect">
            <a:avLst/>
          </a:prstGeom>
          <a:solidFill>
            <a:srgbClr val="F43C3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Procurement Directors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914609" y="3424000"/>
            <a:ext cx="1773271" cy="406748"/>
          </a:xfrm>
          <a:prstGeom prst="roundRect">
            <a:avLst/>
          </a:prstGeom>
          <a:solidFill>
            <a:srgbClr val="F43C3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Vice President of Finance (Contract Authority)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981574" y="3424000"/>
            <a:ext cx="2505760" cy="406748"/>
          </a:xfrm>
          <a:prstGeom prst="roundRect">
            <a:avLst/>
          </a:prstGeom>
          <a:solidFill>
            <a:srgbClr val="F43C3C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Vice President of Finance (Contract Authority)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&amp; </a:t>
            </a:r>
            <a:r>
              <a:rPr kumimoji="0" lang="en-US" b="1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University President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952500" y="4338959"/>
            <a:ext cx="1378800" cy="406748"/>
          </a:xfrm>
          <a:prstGeom prst="roundRect">
            <a:avLst/>
          </a:prstGeom>
          <a:solidFill>
            <a:srgbClr val="7030A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PO Created/Issued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682776" y="4344396"/>
            <a:ext cx="1378800" cy="4067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Create Receipt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114022" y="4344396"/>
            <a:ext cx="1378800" cy="4067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Payment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375399" y="4344397"/>
            <a:ext cx="1378800" cy="406748"/>
          </a:xfrm>
          <a:prstGeom prst="roundRect">
            <a:avLst/>
          </a:prstGeom>
          <a:solidFill>
            <a:srgbClr val="FE7EF5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Bahnschrift Light" panose="020B0502040204020203" pitchFamily="34" charset="0"/>
                <a:ea typeface="+mn-ea"/>
                <a:cs typeface="+mn-cs"/>
              </a:rPr>
              <a:t>Invoice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79131" y="1054164"/>
            <a:ext cx="13485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Cost Center Manager does not approve gifts</a:t>
            </a:r>
            <a:endParaRPr lang="en-US" sz="1100" dirty="0"/>
          </a:p>
        </p:txBody>
      </p:sp>
      <p:sp>
        <p:nvSpPr>
          <p:cNvPr id="67" name="TextBox 66"/>
          <p:cNvSpPr txBox="1"/>
          <p:nvPr/>
        </p:nvSpPr>
        <p:spPr>
          <a:xfrm>
            <a:off x="7386102" y="1888260"/>
            <a:ext cx="9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There can be multiple Special Approvers</a:t>
            </a:r>
            <a:endParaRPr lang="en-US" sz="11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6250974" y="2442589"/>
            <a:ext cx="717442" cy="261610"/>
            <a:chOff x="10108236" y="3035147"/>
            <a:chExt cx="941682" cy="373700"/>
          </a:xfrm>
        </p:grpSpPr>
        <p:sp>
          <p:nvSpPr>
            <p:cNvPr id="92" name="5-Point Star 91"/>
            <p:cNvSpPr/>
            <p:nvPr/>
          </p:nvSpPr>
          <p:spPr>
            <a:xfrm>
              <a:off x="10108236" y="3035147"/>
              <a:ext cx="343376" cy="297456"/>
            </a:xfrm>
            <a:prstGeom prst="star5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366872" y="3035147"/>
              <a:ext cx="683046" cy="37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NEW</a:t>
              </a:r>
              <a:endParaRPr lang="en-US" sz="11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487334" y="3503756"/>
            <a:ext cx="717442" cy="261610"/>
            <a:chOff x="10871995" y="3035147"/>
            <a:chExt cx="941682" cy="373700"/>
          </a:xfrm>
        </p:grpSpPr>
        <p:sp>
          <p:nvSpPr>
            <p:cNvPr id="90" name="5-Point Star 89"/>
            <p:cNvSpPr/>
            <p:nvPr/>
          </p:nvSpPr>
          <p:spPr>
            <a:xfrm>
              <a:off x="10871995" y="3035147"/>
              <a:ext cx="343376" cy="297456"/>
            </a:xfrm>
            <a:prstGeom prst="star5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130632" y="3035147"/>
              <a:ext cx="683045" cy="37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NEW</a:t>
              </a:r>
              <a:endParaRPr lang="en-US" sz="1100" dirty="0"/>
            </a:p>
          </p:txBody>
        </p:sp>
      </p:grpSp>
      <p:sp>
        <p:nvSpPr>
          <p:cNvPr id="70" name="Isosceles Triangle 69"/>
          <p:cNvSpPr/>
          <p:nvPr/>
        </p:nvSpPr>
        <p:spPr>
          <a:xfrm rot="10800000">
            <a:off x="4134536" y="2546707"/>
            <a:ext cx="461525" cy="154434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71" name="Elbow Connector 70"/>
          <p:cNvCxnSpPr>
            <a:stCxn id="58" idx="2"/>
            <a:endCxn id="61" idx="0"/>
          </p:cNvCxnSpPr>
          <p:nvPr/>
        </p:nvCxnSpPr>
        <p:spPr>
          <a:xfrm rot="16200000" flipH="1">
            <a:off x="5174140" y="2363686"/>
            <a:ext cx="289536" cy="183109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8" idx="2"/>
            <a:endCxn id="59" idx="0"/>
          </p:cNvCxnSpPr>
          <p:nvPr/>
        </p:nvCxnSpPr>
        <p:spPr>
          <a:xfrm rot="5400000">
            <a:off x="3104756" y="2125394"/>
            <a:ext cx="289536" cy="2307676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9" idx="3"/>
            <a:endCxn id="50" idx="1"/>
          </p:cNvCxnSpPr>
          <p:nvPr/>
        </p:nvCxnSpPr>
        <p:spPr>
          <a:xfrm>
            <a:off x="2573256" y="955848"/>
            <a:ext cx="721310" cy="123438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rot="16200000" flipH="1">
            <a:off x="6255960" y="1249798"/>
            <a:ext cx="576984" cy="904045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51" idx="2"/>
            <a:endCxn id="52" idx="0"/>
          </p:cNvCxnSpPr>
          <p:nvPr/>
        </p:nvCxnSpPr>
        <p:spPr>
          <a:xfrm rot="5400000">
            <a:off x="3728269" y="-373848"/>
            <a:ext cx="576985" cy="4151336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1" idx="2"/>
            <a:endCxn id="54" idx="0"/>
          </p:cNvCxnSpPr>
          <p:nvPr/>
        </p:nvCxnSpPr>
        <p:spPr>
          <a:xfrm rot="5400000">
            <a:off x="5185878" y="1083761"/>
            <a:ext cx="576984" cy="1236119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51" idx="2"/>
            <a:endCxn id="55" idx="0"/>
          </p:cNvCxnSpPr>
          <p:nvPr/>
        </p:nvCxnSpPr>
        <p:spPr>
          <a:xfrm rot="5400000">
            <a:off x="5783358" y="1681241"/>
            <a:ext cx="576984" cy="41159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51" idx="2"/>
            <a:endCxn id="56" idx="0"/>
          </p:cNvCxnSpPr>
          <p:nvPr/>
        </p:nvCxnSpPr>
        <p:spPr>
          <a:xfrm rot="5400000">
            <a:off x="4709043" y="606926"/>
            <a:ext cx="576984" cy="2189789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51" idx="2"/>
            <a:endCxn id="57" idx="0"/>
          </p:cNvCxnSpPr>
          <p:nvPr/>
        </p:nvCxnSpPr>
        <p:spPr>
          <a:xfrm rot="5400000">
            <a:off x="4215027" y="112910"/>
            <a:ext cx="576985" cy="3177820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Isosceles Triangle 81"/>
          <p:cNvSpPr/>
          <p:nvPr/>
        </p:nvSpPr>
        <p:spPr>
          <a:xfrm rot="10800000">
            <a:off x="4272756" y="4050409"/>
            <a:ext cx="461525" cy="154434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3" name="Elbow Connector 82"/>
          <p:cNvCxnSpPr>
            <a:stCxn id="82" idx="0"/>
            <a:endCxn id="62" idx="0"/>
          </p:cNvCxnSpPr>
          <p:nvPr/>
        </p:nvCxnSpPr>
        <p:spPr>
          <a:xfrm rot="5400000">
            <a:off x="3005651" y="2841092"/>
            <a:ext cx="134116" cy="2861618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2" idx="3"/>
            <a:endCxn id="63" idx="1"/>
          </p:cNvCxnSpPr>
          <p:nvPr/>
        </p:nvCxnSpPr>
        <p:spPr>
          <a:xfrm>
            <a:off x="2331300" y="4542334"/>
            <a:ext cx="351476" cy="54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764298" y="4536299"/>
            <a:ext cx="351476" cy="54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061576" y="4545052"/>
            <a:ext cx="351476" cy="543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610465" y="3813726"/>
            <a:ext cx="1219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Reqs</a:t>
            </a:r>
            <a:r>
              <a:rPr lang="en-US" sz="1100" dirty="0" smtClean="0"/>
              <a:t> ≥ $34,400</a:t>
            </a:r>
            <a:endParaRPr lang="en-US" sz="1100" dirty="0"/>
          </a:p>
        </p:txBody>
      </p:sp>
      <p:sp>
        <p:nvSpPr>
          <p:cNvPr id="88" name="Rectangle 87"/>
          <p:cNvSpPr/>
          <p:nvPr/>
        </p:nvSpPr>
        <p:spPr>
          <a:xfrm>
            <a:off x="3498122" y="3803681"/>
            <a:ext cx="13354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Reqs</a:t>
            </a:r>
            <a:r>
              <a:rPr lang="en-US" sz="1100" dirty="0" smtClean="0"/>
              <a:t> ≥ $500,000</a:t>
            </a:r>
            <a:endParaRPr lang="en-US" sz="1100" dirty="0"/>
          </a:p>
        </p:txBody>
      </p:sp>
      <p:sp>
        <p:nvSpPr>
          <p:cNvPr id="89" name="Rectangle 88"/>
          <p:cNvSpPr/>
          <p:nvPr/>
        </p:nvSpPr>
        <p:spPr>
          <a:xfrm>
            <a:off x="5629872" y="3815793"/>
            <a:ext cx="13740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/>
              <a:t>Reqs</a:t>
            </a:r>
            <a:r>
              <a:rPr lang="en-US" sz="1100" dirty="0" smtClean="0"/>
              <a:t> ≥ $1,000,000</a:t>
            </a:r>
            <a:endParaRPr lang="en-US" sz="1100" dirty="0"/>
          </a:p>
        </p:txBody>
      </p:sp>
      <p:cxnSp>
        <p:nvCxnSpPr>
          <p:cNvPr id="148" name="Elbow Connector 147"/>
          <p:cNvCxnSpPr>
            <a:stCxn id="58" idx="2"/>
            <a:endCxn id="60" idx="0"/>
          </p:cNvCxnSpPr>
          <p:nvPr/>
        </p:nvCxnSpPr>
        <p:spPr>
          <a:xfrm rot="5400000">
            <a:off x="3957536" y="2978174"/>
            <a:ext cx="289536" cy="602117"/>
          </a:xfrm>
          <a:prstGeom prst="bentConnector3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5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6DB2"/>
      </a:dk2>
      <a:lt2>
        <a:srgbClr val="EEECE1"/>
      </a:lt2>
      <a:accent1>
        <a:srgbClr val="006DB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DB2"/>
      </a:hlink>
      <a:folHlink>
        <a:srgbClr val="9ABB5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rkday_2016 Corporate Template">
  <a:themeElements>
    <a:clrScheme name="Workday 2016 New Template Colors NEW ORDER">
      <a:dk1>
        <a:srgbClr val="666666"/>
      </a:dk1>
      <a:lt1>
        <a:srgbClr val="FFFFFF"/>
      </a:lt1>
      <a:dk2>
        <a:srgbClr val="005CB9"/>
      </a:dk2>
      <a:lt2>
        <a:srgbClr val="F38B00"/>
      </a:lt2>
      <a:accent1>
        <a:srgbClr val="005CB9"/>
      </a:accent1>
      <a:accent2>
        <a:srgbClr val="FFDB00"/>
      </a:accent2>
      <a:accent3>
        <a:srgbClr val="9ACAEB"/>
      </a:accent3>
      <a:accent4>
        <a:srgbClr val="77BC1F"/>
      </a:accent4>
      <a:accent5>
        <a:srgbClr val="40B4E5"/>
      </a:accent5>
      <a:accent6>
        <a:srgbClr val="FF671B"/>
      </a:accent6>
      <a:hlink>
        <a:srgbClr val="77C9FF"/>
      </a:hlink>
      <a:folHlink>
        <a:srgbClr val="51AE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91440" indent="-91440" algn="ctr">
          <a:spcBef>
            <a:spcPts val="1200"/>
          </a:spcBef>
          <a:buClr>
            <a:schemeClr val="tx2"/>
          </a:buClr>
          <a:defRPr sz="1600"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day Corporate PowerPoint Template 16x9 WIP 042216" id="{7985A22E-033E-430D-BBDF-52EB5E7F6DAC}" vid="{17E83A62-670C-4B81-ADB8-9BBE658489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13630</TotalTime>
  <Words>873</Words>
  <Application>Microsoft Office PowerPoint</Application>
  <PresentationFormat>On-screen Show (16:9)</PresentationFormat>
  <Paragraphs>174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Bahnschrift Light</vt:lpstr>
      <vt:lpstr>Calibri</vt:lpstr>
      <vt:lpstr>Wingdings</vt:lpstr>
      <vt:lpstr>Wingdings 2</vt:lpstr>
      <vt:lpstr>Office Theme</vt:lpstr>
      <vt:lpstr>Workday_2016 Corporate Template</vt:lpstr>
      <vt:lpstr>Workday 2020 Finance Preview</vt:lpstr>
      <vt:lpstr>A Preview Session is</vt:lpstr>
      <vt:lpstr>A Preview Session is not </vt:lpstr>
      <vt:lpstr>PeopleSoft Chart of Accounts vs Workday Foundation Data Model (FDM)</vt:lpstr>
      <vt:lpstr>      </vt:lpstr>
      <vt:lpstr>Worktags</vt:lpstr>
      <vt:lpstr>Budget Overview</vt:lpstr>
      <vt:lpstr>Procurement Overview</vt:lpstr>
      <vt:lpstr>Procure to Pay Workflow</vt:lpstr>
      <vt:lpstr>Requester’s Dashboard</vt:lpstr>
      <vt:lpstr>Demonstration</vt:lpstr>
      <vt:lpstr>Expense Reporting Overview </vt:lpstr>
      <vt:lpstr>New Expense Report Features</vt:lpstr>
      <vt:lpstr>Mobile Application View</vt:lpstr>
      <vt:lpstr>Grant Report Example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Template</dc:title>
  <dc:creator>Meryl Dweck</dc:creator>
  <cp:lastModifiedBy>William Charles Neal</cp:lastModifiedBy>
  <cp:revision>140</cp:revision>
  <cp:lastPrinted>2019-08-06T12:37:08Z</cp:lastPrinted>
  <dcterms:created xsi:type="dcterms:W3CDTF">2018-12-12T21:00:38Z</dcterms:created>
  <dcterms:modified xsi:type="dcterms:W3CDTF">2019-08-06T19:16:49Z</dcterms:modified>
</cp:coreProperties>
</file>