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4"/>
  </p:notesMasterIdLst>
  <p:sldIdLst>
    <p:sldId id="931" r:id="rId2"/>
    <p:sldId id="947" r:id="rId3"/>
    <p:sldId id="946" r:id="rId4"/>
    <p:sldId id="939" r:id="rId5"/>
    <p:sldId id="941" r:id="rId6"/>
    <p:sldId id="943" r:id="rId7"/>
    <p:sldId id="942" r:id="rId8"/>
    <p:sldId id="945" r:id="rId9"/>
    <p:sldId id="951" r:id="rId10"/>
    <p:sldId id="944" r:id="rId11"/>
    <p:sldId id="936" r:id="rId12"/>
    <p:sldId id="948" r:id="rId13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view" id="{3B99A7B2-923E-B74B-9454-DD9683BCA04F}">
          <p14:sldIdLst>
            <p14:sldId id="931"/>
            <p14:sldId id="947"/>
            <p14:sldId id="946"/>
            <p14:sldId id="939"/>
            <p14:sldId id="941"/>
            <p14:sldId id="943"/>
            <p14:sldId id="942"/>
            <p14:sldId id="945"/>
            <p14:sldId id="951"/>
            <p14:sldId id="944"/>
            <p14:sldId id="936"/>
            <p14:sldId id="948"/>
          </p14:sldIdLst>
        </p14:section>
        <p14:section name="End" id="{01BA3591-1229-4A37-AD02-456EA5351418}">
          <p14:sldIdLst/>
        </p14:section>
        <p14:section name="Appendix" id="{992C3D45-D310-4882-9ADA-3954443228F0}">
          <p14:sldIdLst/>
        </p14:section>
        <p14:section name="Other" id="{8232E9C6-37C0-498A-8D58-6FCACDA26D1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Pataki" initials="EP" lastIdx="1" clrIdx="0">
    <p:extLst>
      <p:ext uri="{19B8F6BF-5375-455C-9EA6-DF929625EA0E}">
        <p15:presenceInfo xmlns:p15="http://schemas.microsoft.com/office/powerpoint/2012/main" userId="S-1-5-21-3752354245-1304142418-1050644084-912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89082" autoAdjust="0"/>
  </p:normalViewPr>
  <p:slideViewPr>
    <p:cSldViewPr snapToGrid="0">
      <p:cViewPr varScale="1">
        <p:scale>
          <a:sx n="103" d="100"/>
          <a:sy n="103" d="100"/>
        </p:scale>
        <p:origin x="749" y="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134C3A-A187-4371-B241-2E43DC567898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804B80-938B-4306-A0F1-8BE981D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5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4B80-938B-4306-A0F1-8BE981DD8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1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51816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31345" y="1272514"/>
            <a:ext cx="8084235" cy="3438634"/>
          </a:xfrm>
          <a:prstGeom prst="rect">
            <a:avLst/>
          </a:prstGeom>
          <a:solidFill>
            <a:schemeClr val="bg1">
              <a:alpha val="65000"/>
            </a:schemeClr>
          </a:solidFill>
          <a:ln w="69850">
            <a:solidFill>
              <a:srgbClr val="005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109" y="2280286"/>
            <a:ext cx="6858000" cy="1790700"/>
          </a:xfrm>
        </p:spPr>
        <p:txBody>
          <a:bodyPr anchor="b">
            <a:normAutofit/>
          </a:bodyPr>
          <a:lstStyle>
            <a:lvl1pPr algn="ctr"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109" y="4188663"/>
            <a:ext cx="6858000" cy="42485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72005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2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66"/>
            <a:ext cx="9144000" cy="51542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912334" y="1412240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689100" y="1695210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89100" y="3578188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72005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1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4927473"/>
            <a:ext cx="9144000" cy="212188"/>
          </a:xfrm>
          <a:prstGeom prst="rect">
            <a:avLst/>
          </a:prstGeom>
          <a:solidFill>
            <a:srgbClr val="00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vert="horz" wrap="non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25288"/>
          </a:xfrm>
          <a:prstGeom prst="rect">
            <a:avLst/>
          </a:prstGeom>
          <a:solidFill>
            <a:srgbClr val="00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0" y="73637"/>
            <a:ext cx="8839200" cy="551651"/>
          </a:xfrm>
        </p:spPr>
        <p:txBody>
          <a:bodyPr/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480" y="682744"/>
            <a:ext cx="8843049" cy="837944"/>
          </a:xfrm>
          <a:solidFill>
            <a:srgbClr val="0058A3">
              <a:alpha val="8000"/>
            </a:srgbClr>
          </a:solidFill>
        </p:spPr>
        <p:txBody>
          <a:bodyPr>
            <a:normAutofit/>
          </a:bodyPr>
          <a:lstStyle>
            <a:lvl1pPr>
              <a:buClr>
                <a:schemeClr val="tx2"/>
              </a:buClr>
              <a:defRPr sz="75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1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4927473"/>
            <a:ext cx="9144000" cy="212188"/>
          </a:xfrm>
          <a:prstGeom prst="rect">
            <a:avLst/>
          </a:prstGeom>
          <a:solidFill>
            <a:srgbClr val="00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vert="horz" wrap="non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25288"/>
          </a:xfrm>
          <a:prstGeom prst="rect">
            <a:avLst/>
          </a:prstGeom>
          <a:solidFill>
            <a:srgbClr val="00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0" y="73637"/>
            <a:ext cx="8839200" cy="551651"/>
          </a:xfrm>
        </p:spPr>
        <p:txBody>
          <a:bodyPr/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44" y="698925"/>
            <a:ext cx="8103269" cy="393379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0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75" y="1"/>
            <a:ext cx="9153974" cy="515676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07040" y="951551"/>
            <a:ext cx="7719944" cy="4017555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74644" y="1292088"/>
            <a:ext cx="1749287" cy="477078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703443" y="1292089"/>
            <a:ext cx="5496339" cy="345881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72005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8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432" y="399050"/>
            <a:ext cx="5924491" cy="47307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4927473"/>
            <a:ext cx="9144000" cy="212188"/>
          </a:xfrm>
          <a:prstGeom prst="rect">
            <a:avLst/>
          </a:prstGeom>
          <a:solidFill>
            <a:srgbClr val="00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vert="horz" wrap="non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625288"/>
          </a:xfrm>
          <a:prstGeom prst="rect">
            <a:avLst/>
          </a:prstGeom>
          <a:solidFill>
            <a:srgbClr val="00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accent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0330" y="73637"/>
            <a:ext cx="8839200" cy="551651"/>
          </a:xfrm>
        </p:spPr>
        <p:txBody>
          <a:bodyPr/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70330" y="698925"/>
            <a:ext cx="8839200" cy="388907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38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0312" y="1057416"/>
            <a:ext cx="4337888" cy="3722139"/>
          </a:xfrm>
        </p:spPr>
        <p:txBody>
          <a:bodyPr/>
          <a:lstStyle>
            <a:lvl1pPr marL="320040" indent="-320040">
              <a:defRPr sz="2000"/>
            </a:lvl1pPr>
            <a:lvl2pPr marL="685800" indent="-320040">
              <a:spcBef>
                <a:spcPts val="0"/>
              </a:spcBef>
              <a:buFont typeface="Arial" panose="020B0604020202020204" pitchFamily="34" charset="0"/>
              <a:buChar char="‒"/>
              <a:defRPr sz="1600"/>
            </a:lvl2pPr>
            <a:lvl3pPr marL="1005840" indent="-32004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40" lvl="0" indent="-91440" algn="ctr" defTabSz="914400" fontAlgn="auto"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9348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50647" cy="51435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31345" y="1272514"/>
            <a:ext cx="8084235" cy="3438634"/>
          </a:xfrm>
          <a:prstGeom prst="rect">
            <a:avLst/>
          </a:prstGeom>
          <a:solidFill>
            <a:schemeClr val="bg1">
              <a:alpha val="65000"/>
            </a:schemeClr>
          </a:solidFill>
          <a:ln w="69850">
            <a:solidFill>
              <a:srgbClr val="005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109" y="2280286"/>
            <a:ext cx="6858000" cy="1790700"/>
          </a:xfrm>
        </p:spPr>
        <p:txBody>
          <a:bodyPr anchor="b">
            <a:normAutofit/>
          </a:bodyPr>
          <a:lstStyle>
            <a:lvl1pPr algn="ctr"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109" y="4188663"/>
            <a:ext cx="6858000" cy="42485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72005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3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44327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7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43330" cy="51435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6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28752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9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86326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2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504661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50357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7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77797" cy="51435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2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71" r:id="rId1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tclair.edu/information-technology/workday-2020-project/" TargetMode="External"/><Relationship Id="rId2" Type="http://schemas.openxmlformats.org/officeDocument/2006/relationships/hyperlink" Target="mailto:workday2020@Montclair.edu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itdstraining.montclair.edu/itdscourse/index.php/pages/view" TargetMode="External"/><Relationship Id="rId4" Type="http://schemas.openxmlformats.org/officeDocument/2006/relationships/hyperlink" Target="https://www.montclair.edu/information-technology/financ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6576" y="1057416"/>
            <a:ext cx="8509230" cy="372213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3600" dirty="0" smtClean="0"/>
              <a:t>Good morning everyone!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Workday 2020 Finance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6576" y="944138"/>
            <a:ext cx="8509230" cy="3835418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entire Workday and </a:t>
            </a:r>
            <a:r>
              <a:rPr lang="en-US" sz="2000" dirty="0" smtClean="0"/>
              <a:t>PeopleSoft </a:t>
            </a:r>
            <a:r>
              <a:rPr lang="en-US" sz="2000" dirty="0"/>
              <a:t>systems will be unavailable to </a:t>
            </a:r>
            <a:r>
              <a:rPr lang="en-US" sz="2000" dirty="0" smtClean="0"/>
              <a:t>campus users - even </a:t>
            </a:r>
            <a:r>
              <a:rPr lang="en-US" sz="2000" dirty="0"/>
              <a:t>for view access (so even paystubs, </a:t>
            </a:r>
            <a:r>
              <a:rPr lang="en-US" sz="2000" dirty="0" smtClean="0"/>
              <a:t>etc.) - </a:t>
            </a:r>
            <a:r>
              <a:rPr lang="en-US" sz="2000" dirty="0"/>
              <a:t>from </a:t>
            </a:r>
            <a:r>
              <a:rPr lang="en-US" sz="2000" dirty="0" smtClean="0"/>
              <a:t>Saturday, </a:t>
            </a:r>
            <a:r>
              <a:rPr lang="en-US" sz="2000" b="1" dirty="0" smtClean="0"/>
              <a:t>December </a:t>
            </a:r>
            <a:r>
              <a:rPr lang="en-US" sz="2000" b="1" dirty="0"/>
              <a:t>21 </a:t>
            </a:r>
            <a:r>
              <a:rPr lang="en-US" sz="2000" dirty="0"/>
              <a:t>through </a:t>
            </a:r>
            <a:r>
              <a:rPr lang="en-US" sz="2000" dirty="0" smtClean="0"/>
              <a:t>Sunday, </a:t>
            </a:r>
            <a:r>
              <a:rPr lang="en-US" sz="2000" b="1" dirty="0" smtClean="0"/>
              <a:t>January 5</a:t>
            </a:r>
            <a:r>
              <a:rPr lang="en-US" sz="2000" dirty="0" smtClean="0"/>
              <a:t>; </a:t>
            </a:r>
            <a:r>
              <a:rPr lang="en-US" sz="2000" dirty="0"/>
              <a:t>with the exception of Workday HR </a:t>
            </a:r>
            <a:r>
              <a:rPr lang="en-US" sz="2000" dirty="0" smtClean="0"/>
              <a:t>which will be up </a:t>
            </a:r>
            <a:r>
              <a:rPr lang="en-US" sz="2000" dirty="0"/>
              <a:t>on </a:t>
            </a:r>
            <a:r>
              <a:rPr lang="en-US" sz="2000" dirty="0" smtClean="0"/>
              <a:t>Monday, December 23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from </a:t>
            </a:r>
            <a:r>
              <a:rPr lang="en-US" sz="2000" dirty="0"/>
              <a:t>7 am </a:t>
            </a:r>
            <a:r>
              <a:rPr lang="en-US" sz="2000" dirty="0" smtClean="0"/>
              <a:t>to </a:t>
            </a:r>
            <a:r>
              <a:rPr lang="en-US" sz="2000" dirty="0"/>
              <a:t>3 pm. </a:t>
            </a:r>
            <a:endParaRPr lang="en-US" sz="20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During this down period </a:t>
            </a:r>
            <a:r>
              <a:rPr lang="en-US" sz="2000" dirty="0" smtClean="0"/>
              <a:t>external job </a:t>
            </a:r>
            <a:r>
              <a:rPr lang="en-US" sz="2000" dirty="0" smtClean="0"/>
              <a:t>applicants will still be able to submit applications.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Workday HR and Finance system will be back up for campus on </a:t>
            </a:r>
            <a:r>
              <a:rPr lang="en-US" sz="2000" dirty="0" smtClean="0"/>
              <a:t>Monday, January </a:t>
            </a:r>
            <a:r>
              <a:rPr lang="en-US" sz="2000" dirty="0"/>
              <a:t>6.  </a:t>
            </a:r>
            <a:r>
              <a:rPr lang="en-US" sz="2000" dirty="0" smtClean="0"/>
              <a:t>PeopleSoft </a:t>
            </a:r>
            <a:r>
              <a:rPr lang="en-US" sz="2000" dirty="0"/>
              <a:t>will also be back up for view access </a:t>
            </a:r>
            <a:r>
              <a:rPr lang="en-US" sz="2000"/>
              <a:t>only </a:t>
            </a:r>
            <a:r>
              <a:rPr lang="en-US" sz="2000" smtClean="0"/>
              <a:t>Monday, </a:t>
            </a:r>
            <a:r>
              <a:rPr lang="en-US" sz="2000" dirty="0" smtClean="0"/>
              <a:t>January </a:t>
            </a:r>
            <a:r>
              <a:rPr lang="en-US" sz="2000" dirty="0" smtClean="0"/>
              <a:t>6.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Alerts!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10311" y="1057416"/>
            <a:ext cx="8759348" cy="3722139"/>
          </a:xfrm>
        </p:spPr>
        <p:txBody>
          <a:bodyPr/>
          <a:lstStyle/>
          <a:p>
            <a:r>
              <a:rPr lang="en-US" dirty="0" smtClean="0"/>
              <a:t>Email -  </a:t>
            </a:r>
            <a:r>
              <a:rPr lang="en-US" dirty="0" smtClean="0">
                <a:hlinkClick r:id="rId2"/>
              </a:rPr>
              <a:t>workday2020@Montclair.edu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Website -  </a:t>
            </a:r>
            <a:r>
              <a:rPr lang="en-US" sz="1600" dirty="0">
                <a:hlinkClick r:id="rId3"/>
              </a:rPr>
              <a:t>https://www.montclair.edu/information-technology/workday-2020-project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endParaRPr lang="en-US" sz="1600" dirty="0"/>
          </a:p>
          <a:p>
            <a:r>
              <a:rPr lang="en-US" dirty="0" smtClean="0"/>
              <a:t>Finance announcements (including cutover activities and dates), updates, and presentations –</a:t>
            </a:r>
          </a:p>
          <a:p>
            <a:pPr lvl="1"/>
            <a:r>
              <a:rPr lang="en-US" dirty="0">
                <a:hlinkClick r:id="rId4"/>
              </a:rPr>
              <a:t>https://www.montclair.edu/information-technology/finance/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Training Registration –-</a:t>
            </a:r>
            <a:r>
              <a:rPr lang="en-US" sz="1600" dirty="0">
                <a:hlinkClick r:id="rId5"/>
              </a:rPr>
              <a:t>https://itdstraining.montclair.edu/itdscourse/index.php/pages/view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6576" y="1057416"/>
            <a:ext cx="8509230" cy="372213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3600" dirty="0" smtClean="0"/>
              <a:t>Thank you everyone!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Workday 2020 Finance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6576" y="1057416"/>
            <a:ext cx="8509230" cy="372213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date is </a:t>
            </a:r>
            <a:r>
              <a:rPr lang="en-US" b="1" dirty="0" smtClean="0"/>
              <a:t>January 6, 2020</a:t>
            </a:r>
          </a:p>
          <a:p>
            <a:endParaRPr lang="en-US" sz="2400" i="1" dirty="0"/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</a:rPr>
              <a:t>NEWS ALERT</a:t>
            </a:r>
            <a:r>
              <a:rPr lang="en-US" sz="2000" i="1" dirty="0" smtClean="0">
                <a:solidFill>
                  <a:srgbClr val="FF0000"/>
                </a:solidFill>
              </a:rPr>
              <a:t>…this just in: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endParaRPr lang="en-US" sz="2000" i="1" dirty="0" smtClean="0"/>
          </a:p>
          <a:p>
            <a:pPr lvl="2"/>
            <a:r>
              <a:rPr lang="en-US" sz="2000" dirty="0" smtClean="0"/>
              <a:t>Montclair State University is LIVE with Workday!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 smtClean="0"/>
              <a:t>What you need to know to function in Workday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Workday 2020 Finance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6576" y="862133"/>
            <a:ext cx="8509230" cy="4006730"/>
          </a:xfrm>
        </p:spPr>
        <p:txBody>
          <a:bodyPr>
            <a:normAutofit/>
          </a:bodyPr>
          <a:lstStyle/>
          <a:p>
            <a:r>
              <a:rPr lang="en-US" sz="1900" i="1" dirty="0" smtClean="0"/>
              <a:t>Currently: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/>
              <a:t>Users assigned the role of </a:t>
            </a:r>
            <a:r>
              <a:rPr lang="en-US" i="1" dirty="0" smtClean="0"/>
              <a:t>“Requisitioner”</a:t>
            </a:r>
            <a:r>
              <a:rPr lang="en-US" dirty="0" smtClean="0"/>
              <a:t> can order goods and services using Requisitions, Punch-outs Catalogs,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Quick Invoices</a:t>
            </a:r>
            <a:r>
              <a:rPr lang="en-US" dirty="0"/>
              <a:t> </a:t>
            </a:r>
            <a:r>
              <a:rPr lang="en-US" dirty="0" smtClean="0"/>
              <a:t>with approval routing per the applicable policy.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/>
              <a:t>P</a:t>
            </a:r>
            <a:r>
              <a:rPr lang="en-US" dirty="0" smtClean="0"/>
              <a:t>-card Holders can use their card subject to daily and monthly dollar limits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P-card Holders and Approvers review and approve transactions and their p-card balances and denial reasons in Works</a:t>
            </a:r>
          </a:p>
          <a:p>
            <a:r>
              <a:rPr lang="en-US" sz="1900" i="1" dirty="0" smtClean="0"/>
              <a:t>January 6, 2020: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/>
              <a:t>Users </a:t>
            </a:r>
            <a:r>
              <a:rPr lang="en-US" dirty="0" smtClean="0"/>
              <a:t>assigned the </a:t>
            </a:r>
            <a:r>
              <a:rPr lang="en-US" dirty="0"/>
              <a:t>role of </a:t>
            </a:r>
            <a:r>
              <a:rPr lang="en-US" i="1" dirty="0"/>
              <a:t>“Requisitioner”</a:t>
            </a:r>
            <a:r>
              <a:rPr lang="en-US" dirty="0"/>
              <a:t> can order goods and services using Requisitions, Punch-outs </a:t>
            </a:r>
            <a:r>
              <a:rPr lang="en-US" dirty="0" smtClean="0"/>
              <a:t>Catalogs</a:t>
            </a:r>
            <a:r>
              <a:rPr lang="en-US" dirty="0"/>
              <a:t>,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Supplier Invoices</a:t>
            </a:r>
            <a:r>
              <a:rPr lang="en-US" dirty="0" smtClean="0"/>
              <a:t> with approval routing per the applicable policy. 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/>
              <a:t>P-card Holders </a:t>
            </a:r>
            <a:r>
              <a:rPr lang="en-US" dirty="0"/>
              <a:t>can use their card subject to daily and monthly dollar limits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P-card Approvers are assigned roles in Workday to review and approve transactions but check their balances and denial reasons in Works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b="1" dirty="0" smtClean="0">
                <a:solidFill>
                  <a:srgbClr val="FF0000"/>
                </a:solidFill>
              </a:rPr>
              <a:t>P-card Holders and Approvers must take training by February 28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 to prevent p-card deactivation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Purchasing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6576" y="944138"/>
            <a:ext cx="8509230" cy="3835418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Currently: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Complete manual TR-1 form and obtain all approvals offline</a:t>
            </a:r>
          </a:p>
          <a:p>
            <a:pPr lvl="2"/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TR-1 does not encumber budget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Collect and scan paper receipts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Prepare expense report spreadsheet and obtain signatures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Manually search for per diem meal and mileage rates, and attach a screenshot to expense report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Travel card transactions reviewed and approved in Works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Payments default to primary account where paycheck is deposited</a:t>
            </a:r>
          </a:p>
          <a:p>
            <a:pPr marL="708660" lvl="1" indent="-342900">
              <a:buFont typeface="+mj-lt"/>
              <a:buAutoNum type="alphaLcPeriod"/>
            </a:pPr>
            <a:endParaRPr lang="en-US" dirty="0"/>
          </a:p>
          <a:p>
            <a:r>
              <a:rPr lang="en-US" i="1" dirty="0" smtClean="0"/>
              <a:t>January 6, 2020: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Complete a Spend Authorization online which routes to supervisor (and Provost for international travel) </a:t>
            </a:r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Spend authorization encumbers budget</a:t>
            </a:r>
          </a:p>
          <a:p>
            <a:pPr lvl="2"/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Option for per diem cash advance</a:t>
            </a:r>
            <a:endParaRPr 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marL="708660" lvl="1" indent="-342900">
              <a:buFont typeface="+mj-lt"/>
              <a:buAutoNum type="alphaL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Take a picture of receipt and upload with mobile app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Spend Authorization is linked to expense report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Meals per diem for domestic city and mileage rates auto-populate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Travel card transactions reviewed and approved in Workday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If multiple bank accounts for payroll you can select which account to use</a:t>
            </a:r>
          </a:p>
          <a:p>
            <a:pPr marL="708660" lvl="1" indent="-342900">
              <a:buFont typeface="+mj-lt"/>
              <a:buAutoNum type="alphaLcPeriod"/>
            </a:pPr>
            <a:endParaRPr lang="en-US" sz="17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08660" lvl="1" indent="-342900">
              <a:buFont typeface="+mj-lt"/>
              <a:buAutoNum type="alphaLcPeriod"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Expenses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6576" y="944138"/>
            <a:ext cx="8509230" cy="3835418"/>
          </a:xfrm>
        </p:spPr>
        <p:txBody>
          <a:bodyPr>
            <a:normAutofit/>
          </a:bodyPr>
          <a:lstStyle/>
          <a:p>
            <a:r>
              <a:rPr lang="en-US" sz="1900" i="1" dirty="0" smtClean="0"/>
              <a:t>Currently</a:t>
            </a:r>
            <a:r>
              <a:rPr lang="en-US" i="1" dirty="0" smtClean="0"/>
              <a:t>: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manual Cash Receipt Transmittal Form (CRM) is prepared and presented together with the receipts (cash and/or checks) to the Cashiers for recording the revenues in the general ledger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/>
              <a:t>Used to record non-grant revenue not generated by a customer invoice.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/>
              <a:t>Used to record refund payments, return of unused advances, and reimbursement of unauthorized </a:t>
            </a:r>
            <a:r>
              <a:rPr lang="en-US" dirty="0" smtClean="0"/>
              <a:t>purchases on corporate card purchases</a:t>
            </a:r>
            <a:endParaRPr lang="en-US" dirty="0"/>
          </a:p>
          <a:p>
            <a:pPr marL="708660" lvl="1" indent="-342900">
              <a:buFont typeface="+mj-lt"/>
              <a:buAutoNum type="alphaLcPeriod"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900" i="1" dirty="0" smtClean="0"/>
              <a:t>January 6, 2020</a:t>
            </a:r>
            <a:r>
              <a:rPr lang="en-US" i="1" dirty="0" smtClean="0"/>
              <a:t>: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 electronic form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prepared online auto-generating a cash receipts number which is printed out and presented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deposit (cash/checks)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Cashiers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recording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708660" lvl="1" indent="-342900">
              <a:buFont typeface="+mj-lt"/>
              <a:buAutoNum type="alphaLcPeriod"/>
            </a:pPr>
            <a:r>
              <a:rPr lang="en-US" dirty="0"/>
              <a:t>Used to record non-grant revenue not generated by a customer invoice.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/>
              <a:t>Used to record refund </a:t>
            </a:r>
            <a:r>
              <a:rPr lang="en-US" dirty="0" smtClean="0"/>
              <a:t>payments, return of unused advances, and reimbursement of unauthorized purchases on corporate cards</a:t>
            </a:r>
            <a:endParaRPr lang="en-US" dirty="0"/>
          </a:p>
          <a:p>
            <a:pPr marL="1028700" lvl="2" indent="-342900">
              <a:buFont typeface="+mj-lt"/>
              <a:buAutoNum type="alphaLcPeriod"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Cash Sales and Receipts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6576" y="944138"/>
            <a:ext cx="8509230" cy="3835418"/>
          </a:xfrm>
        </p:spPr>
        <p:txBody>
          <a:bodyPr>
            <a:normAutofit/>
          </a:bodyPr>
          <a:lstStyle/>
          <a:p>
            <a:r>
              <a:rPr lang="en-US" sz="1900" i="1" dirty="0" smtClean="0"/>
              <a:t>Currently</a:t>
            </a:r>
            <a:r>
              <a:rPr lang="en-US" i="1" dirty="0" smtClean="0"/>
              <a:t>: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/>
              <a:t>Annual budgets prepared in Adaptive 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/>
              <a:t>Budget check against pools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Budget transfer requests is a manual and online process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Variance reports emailed weekly by FMS administration and available in Adaptive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Payroll detail only available in Adaptive Grant Reporting for those having security access</a:t>
            </a:r>
            <a:endParaRPr lang="en-US" dirty="0"/>
          </a:p>
          <a:p>
            <a:r>
              <a:rPr lang="en-US" sz="1900" i="1" dirty="0" smtClean="0"/>
              <a:t>January 6, 2020</a:t>
            </a:r>
            <a:r>
              <a:rPr lang="en-US" i="1" dirty="0" smtClean="0"/>
              <a:t>: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/>
              <a:t>Annual budgets prepared in Adaptive 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/>
              <a:t>Budget check against </a:t>
            </a:r>
            <a:r>
              <a:rPr lang="en-US" dirty="0" smtClean="0"/>
              <a:t>pools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Budget transfer requests and approvals all online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Variance reports available on demand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Payroll detail will be accessible in Budget to Actual Operating Variance report to those with security access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708660" lvl="1" indent="-342900">
              <a:buFont typeface="+mj-lt"/>
              <a:buAutoNum type="alphaLcPeriod"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Budgets and Reporting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6576" y="944138"/>
            <a:ext cx="8509230" cy="3835418"/>
          </a:xfrm>
        </p:spPr>
        <p:txBody>
          <a:bodyPr>
            <a:normAutofit fontScale="92500" lnSpcReduction="10000"/>
          </a:bodyPr>
          <a:lstStyle/>
          <a:p>
            <a:pPr lvl="2"/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Staff having PeopleSoft roles have been assigned comparable roles in Workday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Deans/VPs are currently reviewing and refining their staffs’ role assignments with an eye towards ensuring no transaction can be initiated and approved by the same staff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Excluding expenses, only two end user roles can initiate transactions in Workday and do not have approval authority or access to payroll details: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750" dirty="0" smtClean="0"/>
              <a:t>Requisitioner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750" dirty="0" smtClean="0"/>
              <a:t>Financial Specialist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en-US" sz="17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Role Definitions which specify what the respective role can initiate, view, and/or approve can be found on the Workday 2020 web page.</a:t>
            </a:r>
          </a:p>
          <a:p>
            <a:pPr marL="1028700" lvl="3" indent="0">
              <a:buNone/>
            </a:pPr>
            <a:endParaRPr lang="en-US" sz="175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endParaRPr lang="en-US" sz="1750" dirty="0" smtClean="0"/>
          </a:p>
          <a:p>
            <a:pPr lvl="4">
              <a:buFont typeface="Wingdings" panose="05000000000000000000" pitchFamily="2" charset="2"/>
              <a:buChar char="Ø"/>
            </a:pPr>
            <a:endParaRPr lang="en-US" sz="175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Roles in General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6576" y="944138"/>
            <a:ext cx="8509230" cy="3835418"/>
          </a:xfrm>
        </p:spPr>
        <p:txBody>
          <a:bodyPr>
            <a:normAutofit lnSpcReduction="10000"/>
          </a:bodyPr>
          <a:lstStyle/>
          <a:p>
            <a:pPr lvl="2"/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Workday Support for Finance and HR can be accessed by contacting the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65760" lvl="1" indent="0">
              <a:buNone/>
            </a:pPr>
            <a:r>
              <a:rPr lang="en-US" sz="2800" dirty="0" smtClean="0"/>
              <a:t>		</a:t>
            </a:r>
            <a:r>
              <a:rPr lang="en-US" sz="2800" b="1" i="1" dirty="0" smtClean="0">
                <a:solidFill>
                  <a:srgbClr val="FF0000"/>
                </a:solidFill>
              </a:rPr>
              <a:t>Workday Customer Care Center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				</a:t>
            </a:r>
          </a:p>
          <a:p>
            <a:pPr marL="365760" lvl="1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				</a:t>
            </a:r>
            <a:r>
              <a:rPr lang="en-US" sz="2800" dirty="0" smtClean="0"/>
              <a:t>at</a:t>
            </a:r>
          </a:p>
          <a:p>
            <a:pPr marL="365760" lvl="1" indent="0">
              <a:buNone/>
            </a:pPr>
            <a:endParaRPr lang="en-US" sz="2800" dirty="0"/>
          </a:p>
          <a:p>
            <a:pPr marL="365760" lvl="1" indent="0">
              <a:buNone/>
            </a:pPr>
            <a:r>
              <a:rPr lang="en-US" sz="2800" dirty="0" smtClean="0"/>
              <a:t>				</a:t>
            </a:r>
            <a:r>
              <a:rPr lang="en-US" sz="2800" b="1" dirty="0" smtClean="0">
                <a:solidFill>
                  <a:srgbClr val="FF0000"/>
                </a:solidFill>
              </a:rPr>
              <a:t>973-655-5000</a:t>
            </a:r>
          </a:p>
          <a:p>
            <a:pPr marL="36576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</a:t>
            </a:r>
          </a:p>
          <a:p>
            <a:pPr marL="365760" lvl="1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i="1" dirty="0" smtClean="0"/>
          </a:p>
          <a:p>
            <a:pPr marL="1028700" lvl="3" indent="0">
              <a:buNone/>
            </a:pPr>
            <a:endParaRPr lang="en-US" sz="175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3">
              <a:buFont typeface="Wingdings" panose="05000000000000000000" pitchFamily="2" charset="2"/>
              <a:buChar char="Ø"/>
            </a:pPr>
            <a:endParaRPr lang="en-US" sz="1750" dirty="0" smtClean="0"/>
          </a:p>
          <a:p>
            <a:pPr lvl="4">
              <a:buFont typeface="Wingdings" panose="05000000000000000000" pitchFamily="2" charset="2"/>
              <a:buChar char="Ø"/>
            </a:pPr>
            <a:endParaRPr lang="en-US" sz="175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Go-Live Support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6576" y="1057416"/>
            <a:ext cx="8509230" cy="3722139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Today really is </a:t>
            </a:r>
            <a:r>
              <a:rPr lang="en-US" sz="2400" b="1" dirty="0" smtClean="0"/>
              <a:t>December 17, 2019 </a:t>
            </a:r>
            <a:r>
              <a:rPr lang="en-US" sz="2400" dirty="0" smtClean="0"/>
              <a:t>- only 20 days until Go-Live!!</a:t>
            </a:r>
            <a:endParaRPr lang="en-US" sz="2400" b="1" dirty="0" smtClean="0"/>
          </a:p>
          <a:p>
            <a:pPr lvl="1"/>
            <a:endParaRPr lang="en-US" sz="2400" i="1" dirty="0" smtClean="0"/>
          </a:p>
          <a:p>
            <a:r>
              <a:rPr lang="en-US" sz="2400" i="1" dirty="0" smtClean="0"/>
              <a:t>There is still time to be prepared…and if you’re not don’t worry we got you covered.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But here is what you need to remember:</a:t>
            </a:r>
            <a:endParaRPr lang="en-US" sz="2400" i="1" dirty="0"/>
          </a:p>
          <a:p>
            <a:pPr marL="365760" lvl="1" indent="0">
              <a:buNone/>
            </a:pPr>
            <a:endParaRPr lang="en-US" sz="20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Workday 2020 Finance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6DB2"/>
      </a:dk2>
      <a:lt2>
        <a:srgbClr val="EEECE1"/>
      </a:lt2>
      <a:accent1>
        <a:srgbClr val="006D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DB2"/>
      </a:hlink>
      <a:folHlink>
        <a:srgbClr val="9ABB5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13976</TotalTime>
  <Words>822</Words>
  <Application>Microsoft Office PowerPoint</Application>
  <PresentationFormat>On-screen Show (16:9)</PresentationFormat>
  <Paragraphs>168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Workday 2020 Finance</vt:lpstr>
      <vt:lpstr>Workday 2020 Finance</vt:lpstr>
      <vt:lpstr>Purchasing</vt:lpstr>
      <vt:lpstr>Expenses</vt:lpstr>
      <vt:lpstr>Cash Sales and Receipts</vt:lpstr>
      <vt:lpstr>Budgets and Reporting</vt:lpstr>
      <vt:lpstr>Roles in General</vt:lpstr>
      <vt:lpstr>Go-Live Support</vt:lpstr>
      <vt:lpstr>Workday 2020 Finance</vt:lpstr>
      <vt:lpstr>Important Alerts!</vt:lpstr>
      <vt:lpstr>References</vt:lpstr>
      <vt:lpstr>Workday 2020 Finance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Template</dc:title>
  <dc:creator>Meryl Dweck</dc:creator>
  <cp:lastModifiedBy>Michael Galvin</cp:lastModifiedBy>
  <cp:revision>178</cp:revision>
  <cp:lastPrinted>2019-08-06T12:37:08Z</cp:lastPrinted>
  <dcterms:created xsi:type="dcterms:W3CDTF">2018-12-12T21:00:38Z</dcterms:created>
  <dcterms:modified xsi:type="dcterms:W3CDTF">2019-12-17T15:17:25Z</dcterms:modified>
</cp:coreProperties>
</file>