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Raleway SemiBold"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40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05033d467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05033d467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5033d467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05033d467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05033d467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05033d467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05033d467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05033d467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05033d467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05033d467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05033d467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05033d467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05033d467f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05033d467f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05033d467f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05033d467f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05033d467f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05033d467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05033d467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05033d467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5033d467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5033d467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05033d467f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05033d467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05033d467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05033d467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05033d467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05033d467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5033d467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05033d467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05033d467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05033d467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5033d467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05033d467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05033d467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05033d467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itiprogram.org/index.cfm?pageID=14&amp;languagePreference=English&amp;region=1"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itiprogram.org/index.cfm?pageID=14&amp;languagePreference=English&amp;region=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48700" y="649175"/>
            <a:ext cx="8046600" cy="2181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latin typeface="Raleway SemiBold"/>
                <a:ea typeface="Raleway SemiBold"/>
                <a:cs typeface="Raleway SemiBold"/>
                <a:sym typeface="Raleway SemiBold"/>
              </a:rPr>
              <a:t>Montclair State University CITI Registration Instructions</a:t>
            </a:r>
            <a:endParaRPr>
              <a:latin typeface="Raleway SemiBold"/>
              <a:ea typeface="Raleway SemiBold"/>
              <a:cs typeface="Raleway SemiBold"/>
              <a:sym typeface="Raleway SemiBold"/>
            </a:endParaRPr>
          </a:p>
        </p:txBody>
      </p:sp>
      <p:sp>
        <p:nvSpPr>
          <p:cNvPr id="55" name="Google Shape;55;p13"/>
          <p:cNvSpPr txBox="1">
            <a:spLocks noGrp="1"/>
          </p:cNvSpPr>
          <p:nvPr>
            <p:ph type="subTitle" idx="1"/>
          </p:nvPr>
        </p:nvSpPr>
        <p:spPr>
          <a:xfrm>
            <a:off x="286000" y="3470950"/>
            <a:ext cx="5039700" cy="1545000"/>
          </a:xfrm>
          <a:prstGeom prst="rect">
            <a:avLst/>
          </a:prstGeom>
        </p:spPr>
        <p:txBody>
          <a:bodyPr spcFirstLastPara="1" wrap="square" lIns="91425" tIns="91425" rIns="91425" bIns="91425" anchor="t" anchorCtr="0">
            <a:normAutofit/>
          </a:bodyPr>
          <a:lstStyle/>
          <a:p>
            <a:pPr marL="12700" marR="5715" lvl="0" indent="0" algn="l" rtl="0">
              <a:lnSpc>
                <a:spcPct val="110000"/>
              </a:lnSpc>
              <a:spcBef>
                <a:spcPts val="0"/>
              </a:spcBef>
              <a:spcAft>
                <a:spcPts val="0"/>
              </a:spcAft>
              <a:buClr>
                <a:schemeClr val="dk1"/>
              </a:buClr>
              <a:buFont typeface="Arial"/>
              <a:buNone/>
            </a:pPr>
            <a:r>
              <a:rPr lang="en" sz="2000" b="1">
                <a:solidFill>
                  <a:schemeClr val="dk1"/>
                </a:solidFill>
              </a:rPr>
              <a:t>Contact:</a:t>
            </a:r>
            <a:endParaRPr sz="2000" b="1">
              <a:solidFill>
                <a:schemeClr val="dk1"/>
              </a:solidFill>
            </a:endParaRPr>
          </a:p>
          <a:p>
            <a:pPr marL="12700" marR="5715" lvl="0" indent="0" algn="l" rtl="0">
              <a:lnSpc>
                <a:spcPct val="110000"/>
              </a:lnSpc>
              <a:spcBef>
                <a:spcPts val="0"/>
              </a:spcBef>
              <a:spcAft>
                <a:spcPts val="0"/>
              </a:spcAft>
              <a:buClr>
                <a:schemeClr val="dk1"/>
              </a:buClr>
              <a:buFont typeface="Arial"/>
              <a:buNone/>
            </a:pPr>
            <a:r>
              <a:rPr lang="en" sz="2000">
                <a:solidFill>
                  <a:schemeClr val="dk1"/>
                </a:solidFill>
              </a:rPr>
              <a:t>Allisun Romain, Compliance Coordinator</a:t>
            </a:r>
            <a:endParaRPr sz="2000">
              <a:solidFill>
                <a:schemeClr val="dk1"/>
              </a:solidFill>
            </a:endParaRPr>
          </a:p>
          <a:p>
            <a:pPr marL="0" marR="5080" lvl="0" indent="0" algn="l" rtl="0">
              <a:spcBef>
                <a:spcPts val="310"/>
              </a:spcBef>
              <a:spcAft>
                <a:spcPts val="0"/>
              </a:spcAft>
              <a:buClr>
                <a:schemeClr val="dk1"/>
              </a:buClr>
              <a:buFont typeface="Arial"/>
              <a:buNone/>
            </a:pPr>
            <a:r>
              <a:rPr lang="en" sz="2000">
                <a:solidFill>
                  <a:schemeClr val="dk1"/>
                </a:solidFill>
              </a:rPr>
              <a:t>(973) 655-7785</a:t>
            </a:r>
            <a:endParaRPr sz="2000">
              <a:solidFill>
                <a:schemeClr val="dk1"/>
              </a:solidFill>
            </a:endParaRPr>
          </a:p>
          <a:p>
            <a:pPr marL="0" marR="5080" lvl="0" indent="0" algn="l" rtl="0">
              <a:spcBef>
                <a:spcPts val="310"/>
              </a:spcBef>
              <a:spcAft>
                <a:spcPts val="0"/>
              </a:spcAft>
              <a:buClr>
                <a:schemeClr val="dk1"/>
              </a:buClr>
              <a:buFont typeface="Arial"/>
              <a:buNone/>
            </a:pPr>
            <a:r>
              <a:rPr lang="en" sz="2000">
                <a:solidFill>
                  <a:schemeClr val="dk1"/>
                </a:solidFill>
              </a:rPr>
              <a:t>romaina@montclair.edu</a:t>
            </a:r>
            <a:endParaRPr sz="2000">
              <a:solidFill>
                <a:schemeClr val="dk1"/>
              </a:solidFill>
            </a:endParaRPr>
          </a:p>
        </p:txBody>
      </p:sp>
      <p:pic>
        <p:nvPicPr>
          <p:cNvPr id="56" name="Google Shape;56;p13" title="red and black office logo.png"/>
          <p:cNvPicPr preferRelativeResize="0"/>
          <p:nvPr/>
        </p:nvPicPr>
        <p:blipFill>
          <a:blip r:embed="rId3">
            <a:alphaModFix/>
          </a:blip>
          <a:stretch>
            <a:fillRect/>
          </a:stretch>
        </p:blipFill>
        <p:spPr>
          <a:xfrm>
            <a:off x="6723750" y="3661228"/>
            <a:ext cx="2257749" cy="13130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2"/>
          <p:cNvPicPr preferRelativeResize="0"/>
          <p:nvPr/>
        </p:nvPicPr>
        <p:blipFill>
          <a:blip r:embed="rId3">
            <a:alphaModFix/>
          </a:blip>
          <a:stretch>
            <a:fillRect/>
          </a:stretch>
        </p:blipFill>
        <p:spPr>
          <a:xfrm>
            <a:off x="2679500" y="168900"/>
            <a:ext cx="3784999" cy="4805700"/>
          </a:xfrm>
          <a:prstGeom prst="rect">
            <a:avLst/>
          </a:prstGeom>
          <a:noFill/>
          <a:ln>
            <a:noFill/>
          </a:ln>
        </p:spPr>
      </p:pic>
      <p:cxnSp>
        <p:nvCxnSpPr>
          <p:cNvPr id="131" name="Google Shape;131;p22"/>
          <p:cNvCxnSpPr/>
          <p:nvPr/>
        </p:nvCxnSpPr>
        <p:spPr>
          <a:xfrm>
            <a:off x="2239100" y="1500625"/>
            <a:ext cx="440400" cy="2400"/>
          </a:xfrm>
          <a:prstGeom prst="straightConnector1">
            <a:avLst/>
          </a:prstGeom>
          <a:noFill/>
          <a:ln w="19050" cap="flat" cmpd="sng">
            <a:solidFill>
              <a:srgbClr val="FF0000"/>
            </a:solidFill>
            <a:prstDash val="solid"/>
            <a:round/>
            <a:headEnd type="none" w="med" len="med"/>
            <a:tailEnd type="none" w="med" len="med"/>
          </a:ln>
        </p:spPr>
      </p:cxnSp>
      <p:cxnSp>
        <p:nvCxnSpPr>
          <p:cNvPr id="132" name="Google Shape;132;p22"/>
          <p:cNvCxnSpPr/>
          <p:nvPr/>
        </p:nvCxnSpPr>
        <p:spPr>
          <a:xfrm>
            <a:off x="2239100" y="2895750"/>
            <a:ext cx="440400" cy="2400"/>
          </a:xfrm>
          <a:prstGeom prst="straightConnector1">
            <a:avLst/>
          </a:prstGeom>
          <a:noFill/>
          <a:ln w="19050" cap="flat" cmpd="sng">
            <a:solidFill>
              <a:srgbClr val="FF0000"/>
            </a:solidFill>
            <a:prstDash val="solid"/>
            <a:round/>
            <a:headEnd type="none" w="med" len="med"/>
            <a:tailEnd type="none" w="med" len="med"/>
          </a:ln>
        </p:spPr>
      </p:cxnSp>
      <p:cxnSp>
        <p:nvCxnSpPr>
          <p:cNvPr id="133" name="Google Shape;133;p22"/>
          <p:cNvCxnSpPr/>
          <p:nvPr/>
        </p:nvCxnSpPr>
        <p:spPr>
          <a:xfrm>
            <a:off x="2239100" y="3824850"/>
            <a:ext cx="440400" cy="2400"/>
          </a:xfrm>
          <a:prstGeom prst="straightConnector1">
            <a:avLst/>
          </a:prstGeom>
          <a:noFill/>
          <a:ln w="19050" cap="flat" cmpd="sng">
            <a:solidFill>
              <a:srgbClr val="FF0000"/>
            </a:solidFill>
            <a:prstDash val="solid"/>
            <a:round/>
            <a:headEnd type="none" w="med" len="med"/>
            <a:tailEnd type="none" w="med" len="med"/>
          </a:ln>
        </p:spPr>
      </p:cxnSp>
      <p:cxnSp>
        <p:nvCxnSpPr>
          <p:cNvPr id="134" name="Google Shape;134;p22"/>
          <p:cNvCxnSpPr/>
          <p:nvPr/>
        </p:nvCxnSpPr>
        <p:spPr>
          <a:xfrm>
            <a:off x="2239100" y="4788475"/>
            <a:ext cx="440400" cy="2400"/>
          </a:xfrm>
          <a:prstGeom prst="straightConnector1">
            <a:avLst/>
          </a:prstGeom>
          <a:noFill/>
          <a:ln w="19050" cap="flat" cmpd="sng">
            <a:solidFill>
              <a:srgbClr val="FF0000"/>
            </a:solidFill>
            <a:prstDash val="solid"/>
            <a:round/>
            <a:headEnd type="none" w="med" len="med"/>
            <a:tailEnd type="none" w="med" len="med"/>
          </a:ln>
        </p:spPr>
      </p:cxnSp>
      <p:sp>
        <p:nvSpPr>
          <p:cNvPr id="135" name="Google Shape;135;p22"/>
          <p:cNvSpPr txBox="1"/>
          <p:nvPr/>
        </p:nvSpPr>
        <p:spPr>
          <a:xfrm>
            <a:off x="1197500" y="1234250"/>
            <a:ext cx="10416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Select your language preference.</a:t>
            </a:r>
            <a:endParaRPr sz="1300">
              <a:solidFill>
                <a:schemeClr val="dk1"/>
              </a:solidFill>
            </a:endParaRPr>
          </a:p>
        </p:txBody>
      </p:sp>
      <p:sp>
        <p:nvSpPr>
          <p:cNvPr id="136" name="Google Shape;136;p22"/>
          <p:cNvSpPr txBox="1"/>
          <p:nvPr/>
        </p:nvSpPr>
        <p:spPr>
          <a:xfrm>
            <a:off x="717200" y="2529550"/>
            <a:ext cx="15219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Once again, enter and verify your Montclair email address.</a:t>
            </a:r>
            <a:endParaRPr sz="1300">
              <a:solidFill>
                <a:schemeClr val="dk1"/>
              </a:solidFill>
            </a:endParaRPr>
          </a:p>
        </p:txBody>
      </p:sp>
      <p:sp>
        <p:nvSpPr>
          <p:cNvPr id="137" name="Google Shape;137;p22"/>
          <p:cNvSpPr txBox="1"/>
          <p:nvPr/>
        </p:nvSpPr>
        <p:spPr>
          <a:xfrm>
            <a:off x="342975" y="3558475"/>
            <a:ext cx="19536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Select your highest </a:t>
            </a:r>
            <a:r>
              <a:rPr lang="en" sz="1300" i="1">
                <a:solidFill>
                  <a:schemeClr val="dk1"/>
                </a:solidFill>
              </a:rPr>
              <a:t>earned </a:t>
            </a:r>
            <a:r>
              <a:rPr lang="en" sz="1300">
                <a:solidFill>
                  <a:schemeClr val="dk1"/>
                </a:solidFill>
              </a:rPr>
              <a:t>degree at time of account registration.</a:t>
            </a:r>
            <a:endParaRPr sz="1300">
              <a:solidFill>
                <a:schemeClr val="dk1"/>
              </a:solidFill>
            </a:endParaRPr>
          </a:p>
        </p:txBody>
      </p:sp>
      <p:sp>
        <p:nvSpPr>
          <p:cNvPr id="138" name="Google Shape;138;p22"/>
          <p:cNvSpPr txBox="1"/>
          <p:nvPr/>
        </p:nvSpPr>
        <p:spPr>
          <a:xfrm>
            <a:off x="957350" y="4487600"/>
            <a:ext cx="15219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Enter your Montclair netID.</a:t>
            </a:r>
            <a:endParaRPr sz="1300">
              <a:solidFill>
                <a:schemeClr val="dk1"/>
              </a:solidFill>
            </a:endParaRPr>
          </a:p>
        </p:txBody>
      </p:sp>
      <p:pic>
        <p:nvPicPr>
          <p:cNvPr id="139" name="Google Shape;139;p22"/>
          <p:cNvPicPr preferRelativeResize="0"/>
          <p:nvPr/>
        </p:nvPicPr>
        <p:blipFill>
          <a:blip r:embed="rId4">
            <a:alphaModFix/>
          </a:blip>
          <a:stretch>
            <a:fillRect/>
          </a:stretch>
        </p:blipFill>
        <p:spPr>
          <a:xfrm>
            <a:off x="2848925" y="146675"/>
            <a:ext cx="2614850" cy="48501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3"/>
          <p:cNvPicPr preferRelativeResize="0"/>
          <p:nvPr/>
        </p:nvPicPr>
        <p:blipFill rotWithShape="1">
          <a:blip r:embed="rId3">
            <a:alphaModFix/>
          </a:blip>
          <a:srcRect b="50893"/>
          <a:stretch/>
        </p:blipFill>
        <p:spPr>
          <a:xfrm>
            <a:off x="580975" y="786338"/>
            <a:ext cx="3536575" cy="3221200"/>
          </a:xfrm>
          <a:prstGeom prst="rect">
            <a:avLst/>
          </a:prstGeom>
          <a:noFill/>
          <a:ln>
            <a:noFill/>
          </a:ln>
        </p:spPr>
      </p:pic>
      <p:pic>
        <p:nvPicPr>
          <p:cNvPr id="145" name="Google Shape;145;p23"/>
          <p:cNvPicPr preferRelativeResize="0"/>
          <p:nvPr/>
        </p:nvPicPr>
        <p:blipFill rotWithShape="1">
          <a:blip r:embed="rId3">
            <a:alphaModFix/>
          </a:blip>
          <a:srcRect t="49104"/>
          <a:stretch/>
        </p:blipFill>
        <p:spPr>
          <a:xfrm>
            <a:off x="5021900" y="786350"/>
            <a:ext cx="3374200" cy="3185326"/>
          </a:xfrm>
          <a:prstGeom prst="rect">
            <a:avLst/>
          </a:prstGeom>
          <a:noFill/>
          <a:ln>
            <a:noFill/>
          </a:ln>
        </p:spPr>
      </p:pic>
      <p:sp>
        <p:nvSpPr>
          <p:cNvPr id="146" name="Google Shape;146;p23"/>
          <p:cNvSpPr txBox="1"/>
          <p:nvPr/>
        </p:nvSpPr>
        <p:spPr>
          <a:xfrm>
            <a:off x="1059200" y="4487900"/>
            <a:ext cx="6635100" cy="41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dk1"/>
                </a:solidFill>
              </a:rPr>
              <a:t>Enter your information. Only the sections with a red asterisk are mandatory. </a:t>
            </a:r>
            <a:endParaRPr sz="13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4"/>
          <p:cNvPicPr preferRelativeResize="0"/>
          <p:nvPr/>
        </p:nvPicPr>
        <p:blipFill rotWithShape="1">
          <a:blip r:embed="rId3">
            <a:alphaModFix/>
          </a:blip>
          <a:srcRect l="7515" r="3855"/>
          <a:stretch/>
        </p:blipFill>
        <p:spPr>
          <a:xfrm>
            <a:off x="271975" y="655524"/>
            <a:ext cx="4052274" cy="2940075"/>
          </a:xfrm>
          <a:prstGeom prst="rect">
            <a:avLst/>
          </a:prstGeom>
          <a:noFill/>
          <a:ln>
            <a:noFill/>
          </a:ln>
        </p:spPr>
      </p:pic>
      <p:pic>
        <p:nvPicPr>
          <p:cNvPr id="152" name="Google Shape;152;p24"/>
          <p:cNvPicPr preferRelativeResize="0"/>
          <p:nvPr/>
        </p:nvPicPr>
        <p:blipFill>
          <a:blip r:embed="rId4">
            <a:alphaModFix/>
          </a:blip>
          <a:stretch>
            <a:fillRect/>
          </a:stretch>
        </p:blipFill>
        <p:spPr>
          <a:xfrm>
            <a:off x="4324250" y="550613"/>
            <a:ext cx="4549499" cy="3323249"/>
          </a:xfrm>
          <a:prstGeom prst="rect">
            <a:avLst/>
          </a:prstGeom>
          <a:noFill/>
          <a:ln>
            <a:noFill/>
          </a:ln>
        </p:spPr>
      </p:pic>
      <p:sp>
        <p:nvSpPr>
          <p:cNvPr id="153" name="Google Shape;153;p24"/>
          <p:cNvSpPr txBox="1"/>
          <p:nvPr/>
        </p:nvSpPr>
        <p:spPr>
          <a:xfrm>
            <a:off x="525000" y="4050800"/>
            <a:ext cx="8094000" cy="97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This page will determine what CITI courses you register for. The IRB requires you to complete only one course, which is circled in red above. However, you are free to select  as many courses as you’re interested in taking, although many may not pertain to your area of research. </a:t>
            </a:r>
            <a:endParaRPr>
              <a:solidFill>
                <a:schemeClr val="dk1"/>
              </a:solidFill>
            </a:endParaRPr>
          </a:p>
        </p:txBody>
      </p:sp>
      <p:sp>
        <p:nvSpPr>
          <p:cNvPr id="154" name="Google Shape;154;p24"/>
          <p:cNvSpPr/>
          <p:nvPr/>
        </p:nvSpPr>
        <p:spPr>
          <a:xfrm>
            <a:off x="4610150" y="2248600"/>
            <a:ext cx="3977700" cy="7425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5"/>
          <p:cNvPicPr preferRelativeResize="0"/>
          <p:nvPr/>
        </p:nvPicPr>
        <p:blipFill>
          <a:blip r:embed="rId3">
            <a:alphaModFix/>
          </a:blip>
          <a:stretch>
            <a:fillRect/>
          </a:stretch>
        </p:blipFill>
        <p:spPr>
          <a:xfrm>
            <a:off x="3488575" y="412825"/>
            <a:ext cx="5390300" cy="4232399"/>
          </a:xfrm>
          <a:prstGeom prst="rect">
            <a:avLst/>
          </a:prstGeom>
          <a:noFill/>
          <a:ln>
            <a:noFill/>
          </a:ln>
        </p:spPr>
      </p:pic>
      <p:sp>
        <p:nvSpPr>
          <p:cNvPr id="160" name="Google Shape;160;p25"/>
          <p:cNvSpPr txBox="1"/>
          <p:nvPr/>
        </p:nvSpPr>
        <p:spPr>
          <a:xfrm>
            <a:off x="350275" y="412825"/>
            <a:ext cx="3138300" cy="371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Once you register for the Social Behavior HSR course (and any other courses you choose to take), you will be taken to your course dashboard, where all of your courses ready to begin will appear. Please note that the “HSR - Students/Faculty Basic course” is the IRB required course, and thus the first course you should complete. It is made up of 10 modules. </a:t>
            </a:r>
            <a:endParaRPr>
              <a:solidFill>
                <a:schemeClr val="dk1"/>
              </a:solidFill>
            </a:endParaRPr>
          </a:p>
          <a:p>
            <a:pPr marL="0" lvl="0" indent="0" algn="ctr" rtl="0">
              <a:spcBef>
                <a:spcPts val="0"/>
              </a:spcBef>
              <a:spcAft>
                <a:spcPts val="0"/>
              </a:spcAft>
              <a:buNone/>
            </a:pPr>
            <a:endParaRPr>
              <a:solidFill>
                <a:schemeClr val="dk1"/>
              </a:solidFill>
            </a:endParaRPr>
          </a:p>
          <a:p>
            <a:pPr marL="0" lvl="0" indent="0" algn="ctr" rtl="0">
              <a:spcBef>
                <a:spcPts val="0"/>
              </a:spcBef>
              <a:spcAft>
                <a:spcPts val="0"/>
              </a:spcAft>
              <a:buNone/>
            </a:pPr>
            <a:r>
              <a:rPr lang="en">
                <a:solidFill>
                  <a:schemeClr val="dk1"/>
                </a:solidFill>
              </a:rPr>
              <a:t>Once all modules are completed with a final passing score of over 80%, you will have the opportunity to download both your completion report (transcript of course work) and your completion certificate (“diploma” to reflect course completion). </a:t>
            </a:r>
            <a:endParaRPr>
              <a:solidFill>
                <a:schemeClr val="dk1"/>
              </a:solidFill>
            </a:endParaRPr>
          </a:p>
        </p:txBody>
      </p:sp>
      <p:sp>
        <p:nvSpPr>
          <p:cNvPr id="161" name="Google Shape;161;p25"/>
          <p:cNvSpPr/>
          <p:nvPr/>
        </p:nvSpPr>
        <p:spPr>
          <a:xfrm>
            <a:off x="3536075" y="3089125"/>
            <a:ext cx="5295300" cy="15561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path path="circle">
            <a:fillToRect l="50000" t="50000" r="50000" b="50000"/>
          </a:path>
          <a:tileRect/>
        </a:gradFill>
        <a:effectLst/>
      </p:bgPr>
    </p:bg>
    <p:spTree>
      <p:nvGrpSpPr>
        <p:cNvPr id="1" name="Shape 165"/>
        <p:cNvGrpSpPr/>
        <p:nvPr/>
      </p:nvGrpSpPr>
      <p:grpSpPr>
        <a:xfrm>
          <a:off x="0" y="0"/>
          <a:ext cx="0" cy="0"/>
          <a:chOff x="0" y="0"/>
          <a:chExt cx="0" cy="0"/>
        </a:xfrm>
      </p:grpSpPr>
      <p:sp>
        <p:nvSpPr>
          <p:cNvPr id="166" name="Google Shape;166;p26"/>
          <p:cNvSpPr txBox="1">
            <a:spLocks noGrp="1"/>
          </p:cNvSpPr>
          <p:nvPr>
            <p:ph type="ctrTitle"/>
          </p:nvPr>
        </p:nvSpPr>
        <p:spPr>
          <a:xfrm>
            <a:off x="1081950" y="1270350"/>
            <a:ext cx="6980100" cy="260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500">
                <a:latin typeface="Raleway SemiBold"/>
                <a:ea typeface="Raleway SemiBold"/>
                <a:cs typeface="Raleway SemiBold"/>
                <a:sym typeface="Raleway SemiBold"/>
              </a:rPr>
              <a:t>Registration Instructions for </a:t>
            </a:r>
            <a:endParaRPr sz="5500">
              <a:latin typeface="Raleway SemiBold"/>
              <a:ea typeface="Raleway SemiBold"/>
              <a:cs typeface="Raleway SemiBold"/>
              <a:sym typeface="Raleway SemiBold"/>
            </a:endParaRPr>
          </a:p>
          <a:p>
            <a:pPr marL="0" lvl="0" indent="0" algn="ctr" rtl="0">
              <a:spcBef>
                <a:spcPts val="0"/>
              </a:spcBef>
              <a:spcAft>
                <a:spcPts val="0"/>
              </a:spcAft>
              <a:buNone/>
            </a:pPr>
            <a:r>
              <a:rPr lang="en" sz="5500">
                <a:latin typeface="Raleway SemiBold"/>
                <a:ea typeface="Raleway SemiBold"/>
                <a:cs typeface="Raleway SemiBold"/>
                <a:sym typeface="Raleway SemiBold"/>
              </a:rPr>
              <a:t>Returning Users</a:t>
            </a:r>
            <a:endParaRPr sz="5500">
              <a:latin typeface="Raleway SemiBold"/>
              <a:ea typeface="Raleway SemiBold"/>
              <a:cs typeface="Raleway SemiBold"/>
              <a:sym typeface="Raleway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p:nvPr/>
        </p:nvSpPr>
        <p:spPr>
          <a:xfrm>
            <a:off x="234200" y="4063475"/>
            <a:ext cx="8113500" cy="10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endParaRPr>
          </a:p>
        </p:txBody>
      </p:sp>
      <p:sp>
        <p:nvSpPr>
          <p:cNvPr id="172" name="Google Shape;172;p27"/>
          <p:cNvSpPr txBox="1"/>
          <p:nvPr/>
        </p:nvSpPr>
        <p:spPr>
          <a:xfrm>
            <a:off x="234200" y="182050"/>
            <a:ext cx="8417400" cy="6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dk1"/>
                </a:solidFill>
                <a:latin typeface="Raleway SemiBold"/>
                <a:ea typeface="Raleway SemiBold"/>
                <a:cs typeface="Raleway SemiBold"/>
                <a:sym typeface="Raleway SemiBold"/>
              </a:rPr>
              <a:t>For Returning CITI Users (</a:t>
            </a:r>
            <a:r>
              <a:rPr lang="en" sz="2300" i="1">
                <a:solidFill>
                  <a:schemeClr val="dk1"/>
                </a:solidFill>
                <a:latin typeface="Raleway SemiBold"/>
                <a:ea typeface="Raleway SemiBold"/>
                <a:cs typeface="Raleway SemiBold"/>
                <a:sym typeface="Raleway SemiBold"/>
              </a:rPr>
              <a:t>if you previously had a CITI account affiliated with another institution)</a:t>
            </a:r>
            <a:endParaRPr sz="2300" i="1">
              <a:solidFill>
                <a:schemeClr val="dk1"/>
              </a:solidFill>
              <a:latin typeface="Raleway SemiBold"/>
              <a:ea typeface="Raleway SemiBold"/>
              <a:cs typeface="Raleway SemiBold"/>
              <a:sym typeface="Raleway SemiBold"/>
            </a:endParaRPr>
          </a:p>
        </p:txBody>
      </p:sp>
      <p:sp>
        <p:nvSpPr>
          <p:cNvPr id="173" name="Google Shape;173;p27"/>
          <p:cNvSpPr txBox="1"/>
          <p:nvPr/>
        </p:nvSpPr>
        <p:spPr>
          <a:xfrm>
            <a:off x="234200" y="1078650"/>
            <a:ext cx="7991400" cy="1493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You can can reach the CITI homepage by pasting the following into your browser:</a:t>
            </a:r>
            <a:endParaRPr sz="18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u="sng">
                <a:solidFill>
                  <a:schemeClr val="accent5"/>
                </a:solidFill>
                <a:hlinkClick r:id="rId3">
                  <a:extLst>
                    <a:ext uri="{A12FA001-AC4F-418D-AE19-62706E023703}">
                      <ahyp:hlinkClr xmlns:ahyp="http://schemas.microsoft.com/office/drawing/2018/hyperlinkcolor" val="tx"/>
                    </a:ext>
                  </a:extLst>
                </a:hlinkClick>
              </a:rPr>
              <a:t>https://www.citiprogram.org/index.cfm?pageID=14&amp;languagePreference=English&amp;region=1</a:t>
            </a:r>
            <a:endParaRPr sz="1800" b="1">
              <a:solidFill>
                <a:schemeClr val="dk2"/>
              </a:solidFill>
            </a:endParaRPr>
          </a:p>
          <a:p>
            <a:pPr marL="0" lvl="0" indent="0" algn="l" rtl="0">
              <a:spcBef>
                <a:spcPts val="1200"/>
              </a:spcBef>
              <a:spcAft>
                <a:spcPts val="0"/>
              </a:spcAft>
              <a:buNone/>
            </a:pPr>
            <a:endParaRPr sz="1800">
              <a:solidFill>
                <a:schemeClr val="dk2"/>
              </a:solidFill>
            </a:endParaRPr>
          </a:p>
        </p:txBody>
      </p:sp>
      <p:pic>
        <p:nvPicPr>
          <p:cNvPr id="174" name="Google Shape;174;p27"/>
          <p:cNvPicPr preferRelativeResize="0"/>
          <p:nvPr/>
        </p:nvPicPr>
        <p:blipFill>
          <a:blip r:embed="rId4">
            <a:alphaModFix/>
          </a:blip>
          <a:stretch>
            <a:fillRect/>
          </a:stretch>
        </p:blipFill>
        <p:spPr>
          <a:xfrm>
            <a:off x="391299" y="2642700"/>
            <a:ext cx="1896625" cy="1900575"/>
          </a:xfrm>
          <a:prstGeom prst="rect">
            <a:avLst/>
          </a:prstGeom>
          <a:noFill/>
          <a:ln>
            <a:noFill/>
          </a:ln>
        </p:spPr>
      </p:pic>
      <p:sp>
        <p:nvSpPr>
          <p:cNvPr id="175" name="Google Shape;175;p27"/>
          <p:cNvSpPr txBox="1"/>
          <p:nvPr/>
        </p:nvSpPr>
        <p:spPr>
          <a:xfrm>
            <a:off x="441075" y="4543275"/>
            <a:ext cx="21231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…or scan here!</a:t>
            </a:r>
            <a:endParaRPr sz="1800">
              <a:solidFill>
                <a:schemeClr val="dk1"/>
              </a:solidFill>
            </a:endParaRPr>
          </a:p>
        </p:txBody>
      </p:sp>
      <p:pic>
        <p:nvPicPr>
          <p:cNvPr id="176" name="Google Shape;176;p27"/>
          <p:cNvPicPr preferRelativeResize="0"/>
          <p:nvPr/>
        </p:nvPicPr>
        <p:blipFill rotWithShape="1">
          <a:blip r:embed="rId5">
            <a:alphaModFix/>
          </a:blip>
          <a:srcRect t="10482"/>
          <a:stretch/>
        </p:blipFill>
        <p:spPr>
          <a:xfrm>
            <a:off x="3793000" y="2304311"/>
            <a:ext cx="2826450" cy="2634000"/>
          </a:xfrm>
          <a:prstGeom prst="rect">
            <a:avLst/>
          </a:prstGeom>
          <a:noFill/>
          <a:ln w="9525" cap="flat" cmpd="sng">
            <a:solidFill>
              <a:schemeClr val="dk2"/>
            </a:solidFill>
            <a:prstDash val="solid"/>
            <a:round/>
            <a:headEnd type="none" w="sm" len="sm"/>
            <a:tailEnd type="none" w="sm" len="sm"/>
          </a:ln>
        </p:spPr>
      </p:pic>
      <p:sp>
        <p:nvSpPr>
          <p:cNvPr id="177" name="Google Shape;177;p27"/>
          <p:cNvSpPr txBox="1"/>
          <p:nvPr/>
        </p:nvSpPr>
        <p:spPr>
          <a:xfrm>
            <a:off x="6719100" y="2642700"/>
            <a:ext cx="2424900" cy="209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This is the CITI login page. Toggle over the “Log In” tab to log into CITI using your previous institution’s credentials.</a:t>
            </a:r>
            <a:endParaRPr sz="1800">
              <a:solidFill>
                <a:schemeClr val="dk1"/>
              </a:solidFill>
            </a:endParaRPr>
          </a:p>
        </p:txBody>
      </p:sp>
      <p:sp>
        <p:nvSpPr>
          <p:cNvPr id="178" name="Google Shape;178;p27"/>
          <p:cNvSpPr/>
          <p:nvPr/>
        </p:nvSpPr>
        <p:spPr>
          <a:xfrm>
            <a:off x="3832700" y="2949550"/>
            <a:ext cx="621300" cy="414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79" name="Google Shape;179;p27"/>
          <p:cNvCxnSpPr/>
          <p:nvPr/>
        </p:nvCxnSpPr>
        <p:spPr>
          <a:xfrm rot="10800000" flipH="1">
            <a:off x="4363013" y="2832623"/>
            <a:ext cx="2369400" cy="177600"/>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8"/>
          <p:cNvPicPr preferRelativeResize="0"/>
          <p:nvPr/>
        </p:nvPicPr>
        <p:blipFill>
          <a:blip r:embed="rId3">
            <a:alphaModFix/>
          </a:blip>
          <a:stretch>
            <a:fillRect/>
          </a:stretch>
        </p:blipFill>
        <p:spPr>
          <a:xfrm>
            <a:off x="5342399" y="228600"/>
            <a:ext cx="3252943" cy="3558026"/>
          </a:xfrm>
          <a:prstGeom prst="rect">
            <a:avLst/>
          </a:prstGeom>
          <a:noFill/>
          <a:ln>
            <a:noFill/>
          </a:ln>
        </p:spPr>
      </p:pic>
      <p:pic>
        <p:nvPicPr>
          <p:cNvPr id="185" name="Google Shape;185;p28"/>
          <p:cNvPicPr preferRelativeResize="0"/>
          <p:nvPr/>
        </p:nvPicPr>
        <p:blipFill>
          <a:blip r:embed="rId4">
            <a:alphaModFix/>
          </a:blip>
          <a:stretch>
            <a:fillRect/>
          </a:stretch>
        </p:blipFill>
        <p:spPr>
          <a:xfrm>
            <a:off x="281850" y="158075"/>
            <a:ext cx="4771355" cy="3405625"/>
          </a:xfrm>
          <a:prstGeom prst="rect">
            <a:avLst/>
          </a:prstGeom>
          <a:noFill/>
          <a:ln>
            <a:noFill/>
          </a:ln>
        </p:spPr>
      </p:pic>
      <p:sp>
        <p:nvSpPr>
          <p:cNvPr id="186" name="Google Shape;186;p28"/>
          <p:cNvSpPr/>
          <p:nvPr/>
        </p:nvSpPr>
        <p:spPr>
          <a:xfrm>
            <a:off x="3522050" y="2452850"/>
            <a:ext cx="1168800" cy="5916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28"/>
          <p:cNvSpPr txBox="1"/>
          <p:nvPr/>
        </p:nvSpPr>
        <p:spPr>
          <a:xfrm>
            <a:off x="397950" y="3833650"/>
            <a:ext cx="8000100" cy="12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solidFill>
                  <a:schemeClr val="dk1"/>
                </a:solidFill>
              </a:rPr>
              <a:t>Your dashboard will display all of the institutions you are affiliated with, as well as the courses you are registered for/have completed within each. To add Montclair as an institution, select “Add Affiliation,” search and select Montclair State University, and check off both boxes as seen above. </a:t>
            </a:r>
            <a:endParaRPr sz="1700">
              <a:solidFill>
                <a:schemeClr val="dk1"/>
              </a:solidFill>
            </a:endParaRPr>
          </a:p>
        </p:txBody>
      </p:sp>
      <p:sp>
        <p:nvSpPr>
          <p:cNvPr id="188" name="Google Shape;188;p28"/>
          <p:cNvSpPr/>
          <p:nvPr/>
        </p:nvSpPr>
        <p:spPr>
          <a:xfrm>
            <a:off x="5377475" y="2306125"/>
            <a:ext cx="431400" cy="8802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aleway SemiBold"/>
                <a:ea typeface="Raleway SemiBold"/>
                <a:cs typeface="Raleway SemiBold"/>
                <a:sym typeface="Raleway SemiBold"/>
              </a:rPr>
              <a:t>Completing your Montclair Affiliation…</a:t>
            </a:r>
            <a:endParaRPr>
              <a:latin typeface="Raleway SemiBold"/>
              <a:ea typeface="Raleway SemiBold"/>
              <a:cs typeface="Raleway SemiBold"/>
              <a:sym typeface="Raleway SemiBold"/>
            </a:endParaRPr>
          </a:p>
        </p:txBody>
      </p:sp>
      <p:sp>
        <p:nvSpPr>
          <p:cNvPr id="194" name="Google Shape;194;p29"/>
          <p:cNvSpPr txBox="1">
            <a:spLocks noGrp="1"/>
          </p:cNvSpPr>
          <p:nvPr>
            <p:ph type="body" idx="1"/>
          </p:nvPr>
        </p:nvSpPr>
        <p:spPr>
          <a:xfrm>
            <a:off x="311700" y="1152475"/>
            <a:ext cx="8520600" cy="2189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solidFill>
                  <a:schemeClr val="dk1"/>
                </a:solidFill>
              </a:rPr>
              <a:t>Once you affiliate with Montclair, you will not have to reset your CITI login information. However, you will have to enter some basic contact information, as well as register for courses. Please refer to previous slides for instructions. If you have already completed a Social/Behavioral Human Subjects Research course as a part of your previous institution, you will still need to complete Montclair’s required training in order to conduct research.</a:t>
            </a:r>
            <a:endParaRPr>
              <a:solidFill>
                <a:schemeClr val="dk1"/>
              </a:solidFill>
            </a:endParaRPr>
          </a:p>
        </p:txBody>
      </p:sp>
      <p:pic>
        <p:nvPicPr>
          <p:cNvPr id="195" name="Google Shape;195;p29"/>
          <p:cNvPicPr preferRelativeResize="0"/>
          <p:nvPr/>
        </p:nvPicPr>
        <p:blipFill>
          <a:blip r:embed="rId3">
            <a:alphaModFix/>
          </a:blip>
          <a:stretch>
            <a:fillRect/>
          </a:stretch>
        </p:blipFill>
        <p:spPr>
          <a:xfrm>
            <a:off x="3759338" y="3341875"/>
            <a:ext cx="1625325" cy="1625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aleway SemiBold"/>
                <a:ea typeface="Raleway SemiBold"/>
                <a:cs typeface="Raleway SemiBold"/>
                <a:sym typeface="Raleway SemiBold"/>
              </a:rPr>
              <a:t>Other CITI Tips</a:t>
            </a:r>
            <a:endParaRPr>
              <a:latin typeface="Raleway SemiBold"/>
              <a:ea typeface="Raleway SemiBold"/>
              <a:cs typeface="Raleway SemiBold"/>
              <a:sym typeface="Raleway SemiBold"/>
            </a:endParaRPr>
          </a:p>
        </p:txBody>
      </p:sp>
      <p:sp>
        <p:nvSpPr>
          <p:cNvPr id="201" name="Google Shape;201;p30"/>
          <p:cNvSpPr txBox="1"/>
          <p:nvPr/>
        </p:nvSpPr>
        <p:spPr>
          <a:xfrm>
            <a:off x="527400" y="1227375"/>
            <a:ext cx="6990300" cy="3736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You do not need to complete all 10 modules of the required course at the same time - CITI will remember where you left off if you log out and wish to complete the course at a later time</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You only need to complete the required modules </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Based on the type of research you are doing, additional modules may be assigned to you at a later date by the IRB</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You need a combined overall score of 80% for all modules in order to pass the course</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You can retake any single module that you get a low score in</a:t>
            </a:r>
            <a:endParaRPr sz="1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path path="circle">
            <a:fillToRect l="50000" t="50000" r="50000" b="50000"/>
          </a:path>
          <a:tileRect/>
        </a:gra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1081950" y="1270350"/>
            <a:ext cx="6980100" cy="260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500">
                <a:latin typeface="Raleway SemiBold"/>
                <a:ea typeface="Raleway SemiBold"/>
                <a:cs typeface="Raleway SemiBold"/>
                <a:sym typeface="Raleway SemiBold"/>
              </a:rPr>
              <a:t>Registration Instructions for </a:t>
            </a:r>
            <a:endParaRPr sz="5500">
              <a:latin typeface="Raleway SemiBold"/>
              <a:ea typeface="Raleway SemiBold"/>
              <a:cs typeface="Raleway SemiBold"/>
              <a:sym typeface="Raleway SemiBold"/>
            </a:endParaRPr>
          </a:p>
          <a:p>
            <a:pPr marL="0" lvl="0" indent="0" algn="ctr" rtl="0">
              <a:spcBef>
                <a:spcPts val="0"/>
              </a:spcBef>
              <a:spcAft>
                <a:spcPts val="0"/>
              </a:spcAft>
              <a:buNone/>
            </a:pPr>
            <a:r>
              <a:rPr lang="en" sz="5500">
                <a:latin typeface="Raleway SemiBold"/>
                <a:ea typeface="Raleway SemiBold"/>
                <a:cs typeface="Raleway SemiBold"/>
                <a:sym typeface="Raleway SemiBold"/>
              </a:rPr>
              <a:t>New Users</a:t>
            </a:r>
            <a:endParaRPr sz="5500">
              <a:latin typeface="Raleway SemiBold"/>
              <a:ea typeface="Raleway SemiBold"/>
              <a:cs typeface="Raleway SemiBold"/>
              <a:sym typeface="Raleway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a:latin typeface="Raleway SemiBold"/>
                <a:ea typeface="Raleway SemiBold"/>
                <a:cs typeface="Raleway SemiBold"/>
                <a:sym typeface="Raleway SemiBold"/>
              </a:rPr>
              <a:t>Getting Started</a:t>
            </a:r>
            <a:endParaRPr sz="2820">
              <a:latin typeface="Raleway SemiBold"/>
              <a:ea typeface="Raleway SemiBold"/>
              <a:cs typeface="Raleway SemiBold"/>
              <a:sym typeface="Raleway SemiBold"/>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rPr>
              <a:t>You can can reach the CITI homepage by pasting the following into your browser:</a:t>
            </a:r>
            <a:endParaRPr>
              <a:solidFill>
                <a:schemeClr val="dk1"/>
              </a:solidFill>
            </a:endParaRPr>
          </a:p>
          <a:p>
            <a:pPr marL="0" lvl="0" indent="0" algn="l" rtl="0">
              <a:spcBef>
                <a:spcPts val="1200"/>
              </a:spcBef>
              <a:spcAft>
                <a:spcPts val="0"/>
              </a:spcAft>
              <a:buNone/>
            </a:pPr>
            <a:r>
              <a:rPr lang="en" sz="1100" u="sng">
                <a:solidFill>
                  <a:schemeClr val="hlink"/>
                </a:solidFill>
                <a:hlinkClick r:id="rId3"/>
              </a:rPr>
              <a:t>https://www.citiprogram.org/index.cfm?pageID=14&amp;languagePreference=English&amp;region=1</a:t>
            </a:r>
            <a:endParaRPr b="1"/>
          </a:p>
          <a:p>
            <a:pPr marL="0" lvl="0" indent="0" algn="l" rtl="0">
              <a:spcBef>
                <a:spcPts val="1200"/>
              </a:spcBef>
              <a:spcAft>
                <a:spcPts val="0"/>
              </a:spcAft>
              <a:buNone/>
            </a:pPr>
            <a:endParaRPr b="1"/>
          </a:p>
          <a:p>
            <a:pPr marL="0" lvl="0" indent="0" algn="l" rtl="0">
              <a:spcBef>
                <a:spcPts val="1200"/>
              </a:spcBef>
              <a:spcAft>
                <a:spcPts val="0"/>
              </a:spcAft>
              <a:buNone/>
            </a:pPr>
            <a:r>
              <a:rPr lang="en" b="1"/>
              <a:t> </a:t>
            </a:r>
            <a:r>
              <a:rPr lang="en">
                <a:solidFill>
                  <a:schemeClr val="dk1"/>
                </a:solidFill>
              </a:rPr>
              <a:t>…or scan here!</a:t>
            </a:r>
            <a:endParaRPr>
              <a:solidFill>
                <a:schemeClr val="dk1"/>
              </a:solidFill>
            </a:endParaRPr>
          </a:p>
          <a:p>
            <a:pPr marL="0" lvl="0" indent="0" algn="l" rtl="0">
              <a:spcBef>
                <a:spcPts val="1200"/>
              </a:spcBef>
              <a:spcAft>
                <a:spcPts val="1200"/>
              </a:spcAft>
              <a:buNone/>
            </a:pPr>
            <a:endParaRPr b="1"/>
          </a:p>
        </p:txBody>
      </p:sp>
      <p:pic>
        <p:nvPicPr>
          <p:cNvPr id="68" name="Google Shape;68;p15"/>
          <p:cNvPicPr preferRelativeResize="0"/>
          <p:nvPr/>
        </p:nvPicPr>
        <p:blipFill>
          <a:blip r:embed="rId4">
            <a:alphaModFix/>
          </a:blip>
          <a:stretch>
            <a:fillRect/>
          </a:stretch>
        </p:blipFill>
        <p:spPr>
          <a:xfrm>
            <a:off x="399924" y="2280250"/>
            <a:ext cx="1896625" cy="1900575"/>
          </a:xfrm>
          <a:prstGeom prst="rect">
            <a:avLst/>
          </a:prstGeom>
          <a:noFill/>
          <a:ln>
            <a:noFill/>
          </a:ln>
        </p:spPr>
      </p:pic>
      <p:sp>
        <p:nvSpPr>
          <p:cNvPr id="69" name="Google Shape;69;p15"/>
          <p:cNvSpPr txBox="1"/>
          <p:nvPr/>
        </p:nvSpPr>
        <p:spPr>
          <a:xfrm>
            <a:off x="466975" y="4230625"/>
            <a:ext cx="21231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…or scan here!</a:t>
            </a:r>
            <a:endParaRPr sz="1800">
              <a:solidFill>
                <a:schemeClr val="dk1"/>
              </a:solidFill>
            </a:endParaRPr>
          </a:p>
        </p:txBody>
      </p:sp>
      <p:pic>
        <p:nvPicPr>
          <p:cNvPr id="70" name="Google Shape;70;p15"/>
          <p:cNvPicPr preferRelativeResize="0"/>
          <p:nvPr/>
        </p:nvPicPr>
        <p:blipFill rotWithShape="1">
          <a:blip r:embed="rId5">
            <a:alphaModFix/>
          </a:blip>
          <a:srcRect t="10482"/>
          <a:stretch/>
        </p:blipFill>
        <p:spPr>
          <a:xfrm>
            <a:off x="3862050" y="2116325"/>
            <a:ext cx="3087899" cy="2877650"/>
          </a:xfrm>
          <a:prstGeom prst="rect">
            <a:avLst/>
          </a:prstGeom>
          <a:noFill/>
          <a:ln w="9525" cap="flat" cmpd="sng">
            <a:solidFill>
              <a:schemeClr val="dk2"/>
            </a:solidFill>
            <a:prstDash val="solid"/>
            <a:round/>
            <a:headEnd type="none" w="sm" len="sm"/>
            <a:tailEnd type="none" w="sm" len="sm"/>
          </a:ln>
        </p:spPr>
      </p:pic>
      <p:sp>
        <p:nvSpPr>
          <p:cNvPr id="71" name="Google Shape;71;p15"/>
          <p:cNvSpPr/>
          <p:nvPr/>
        </p:nvSpPr>
        <p:spPr>
          <a:xfrm>
            <a:off x="6249100" y="2820100"/>
            <a:ext cx="595500" cy="414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2" name="Google Shape;72;p15"/>
          <p:cNvCxnSpPr/>
          <p:nvPr/>
        </p:nvCxnSpPr>
        <p:spPr>
          <a:xfrm rot="10800000" flipH="1">
            <a:off x="6844600" y="2854750"/>
            <a:ext cx="457500" cy="172500"/>
          </a:xfrm>
          <a:prstGeom prst="straightConnector1">
            <a:avLst/>
          </a:prstGeom>
          <a:noFill/>
          <a:ln w="19050" cap="flat" cmpd="sng">
            <a:solidFill>
              <a:srgbClr val="FF0000"/>
            </a:solidFill>
            <a:prstDash val="solid"/>
            <a:round/>
            <a:headEnd type="none" w="med" len="med"/>
            <a:tailEnd type="none" w="med" len="med"/>
          </a:ln>
        </p:spPr>
      </p:cxnSp>
      <p:sp>
        <p:nvSpPr>
          <p:cNvPr id="73" name="Google Shape;73;p15"/>
          <p:cNvSpPr txBox="1"/>
          <p:nvPr/>
        </p:nvSpPr>
        <p:spPr>
          <a:xfrm>
            <a:off x="7302100" y="2571750"/>
            <a:ext cx="1570500" cy="17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This is the CITI login page. Toggle over the “Register” tab to create a new account.</a:t>
            </a:r>
            <a:endParaRPr sz="18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p:cNvPicPr preferRelativeResize="0"/>
          <p:nvPr/>
        </p:nvPicPr>
        <p:blipFill>
          <a:blip r:embed="rId3">
            <a:alphaModFix/>
          </a:blip>
          <a:stretch>
            <a:fillRect/>
          </a:stretch>
        </p:blipFill>
        <p:spPr>
          <a:xfrm>
            <a:off x="1290035" y="319300"/>
            <a:ext cx="6563925" cy="3709850"/>
          </a:xfrm>
          <a:prstGeom prst="rect">
            <a:avLst/>
          </a:prstGeom>
          <a:noFill/>
          <a:ln>
            <a:noFill/>
          </a:ln>
        </p:spPr>
      </p:pic>
      <p:sp>
        <p:nvSpPr>
          <p:cNvPr id="79" name="Google Shape;79;p16"/>
          <p:cNvSpPr/>
          <p:nvPr/>
        </p:nvSpPr>
        <p:spPr>
          <a:xfrm>
            <a:off x="1545750" y="2459550"/>
            <a:ext cx="2908200" cy="662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80" name="Google Shape;80;p16"/>
          <p:cNvCxnSpPr/>
          <p:nvPr/>
        </p:nvCxnSpPr>
        <p:spPr>
          <a:xfrm flipH="1">
            <a:off x="1442200" y="2880500"/>
            <a:ext cx="146700" cy="1005000"/>
          </a:xfrm>
          <a:prstGeom prst="straightConnector1">
            <a:avLst/>
          </a:prstGeom>
          <a:noFill/>
          <a:ln w="19050" cap="flat" cmpd="sng">
            <a:solidFill>
              <a:srgbClr val="FF0000"/>
            </a:solidFill>
            <a:prstDash val="solid"/>
            <a:round/>
            <a:headEnd type="none" w="med" len="med"/>
            <a:tailEnd type="none" w="med" len="med"/>
          </a:ln>
        </p:spPr>
      </p:cxnSp>
      <p:sp>
        <p:nvSpPr>
          <p:cNvPr id="81" name="Google Shape;81;p16"/>
          <p:cNvSpPr txBox="1"/>
          <p:nvPr/>
        </p:nvSpPr>
        <p:spPr>
          <a:xfrm>
            <a:off x="397950" y="4029150"/>
            <a:ext cx="32967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Click here to search for Montclair State University. </a:t>
            </a:r>
            <a:endParaRPr sz="18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1361212" y="293425"/>
            <a:ext cx="6421576" cy="3915175"/>
          </a:xfrm>
          <a:prstGeom prst="rect">
            <a:avLst/>
          </a:prstGeom>
          <a:noFill/>
          <a:ln>
            <a:noFill/>
          </a:ln>
        </p:spPr>
      </p:pic>
      <p:cxnSp>
        <p:nvCxnSpPr>
          <p:cNvPr id="87" name="Google Shape;87;p17"/>
          <p:cNvCxnSpPr/>
          <p:nvPr/>
        </p:nvCxnSpPr>
        <p:spPr>
          <a:xfrm>
            <a:off x="1450800" y="2616825"/>
            <a:ext cx="440400" cy="2400"/>
          </a:xfrm>
          <a:prstGeom prst="straightConnector1">
            <a:avLst/>
          </a:prstGeom>
          <a:noFill/>
          <a:ln w="19050" cap="flat" cmpd="sng">
            <a:solidFill>
              <a:srgbClr val="FF0000"/>
            </a:solidFill>
            <a:prstDash val="solid"/>
            <a:round/>
            <a:headEnd type="none" w="med" len="med"/>
            <a:tailEnd type="none" w="med" len="med"/>
          </a:ln>
        </p:spPr>
      </p:cxnSp>
      <p:cxnSp>
        <p:nvCxnSpPr>
          <p:cNvPr id="88" name="Google Shape;88;p17"/>
          <p:cNvCxnSpPr/>
          <p:nvPr/>
        </p:nvCxnSpPr>
        <p:spPr>
          <a:xfrm rot="10800000" flipH="1">
            <a:off x="1347250" y="3280900"/>
            <a:ext cx="493500" cy="52200"/>
          </a:xfrm>
          <a:prstGeom prst="straightConnector1">
            <a:avLst/>
          </a:prstGeom>
          <a:noFill/>
          <a:ln w="19050" cap="flat" cmpd="sng">
            <a:solidFill>
              <a:srgbClr val="FF0000"/>
            </a:solidFill>
            <a:prstDash val="solid"/>
            <a:round/>
            <a:headEnd type="none" w="med" len="med"/>
            <a:tailEnd type="none" w="med" len="med"/>
          </a:ln>
        </p:spPr>
      </p:cxnSp>
      <p:cxnSp>
        <p:nvCxnSpPr>
          <p:cNvPr id="89" name="Google Shape;89;p17"/>
          <p:cNvCxnSpPr/>
          <p:nvPr/>
        </p:nvCxnSpPr>
        <p:spPr>
          <a:xfrm>
            <a:off x="1347250" y="3384900"/>
            <a:ext cx="495000" cy="82800"/>
          </a:xfrm>
          <a:prstGeom prst="straightConnector1">
            <a:avLst/>
          </a:prstGeom>
          <a:noFill/>
          <a:ln w="19050" cap="flat" cmpd="sng">
            <a:solidFill>
              <a:srgbClr val="FF0000"/>
            </a:solidFill>
            <a:prstDash val="solid"/>
            <a:round/>
            <a:headEnd type="none" w="med" len="med"/>
            <a:tailEnd type="none" w="med" len="med"/>
          </a:ln>
        </p:spPr>
      </p:cxnSp>
      <p:sp>
        <p:nvSpPr>
          <p:cNvPr id="90" name="Google Shape;90;p17"/>
          <p:cNvSpPr txBox="1"/>
          <p:nvPr/>
        </p:nvSpPr>
        <p:spPr>
          <a:xfrm>
            <a:off x="78625" y="2204925"/>
            <a:ext cx="14844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Search and select Montclair State University.</a:t>
            </a:r>
            <a:endParaRPr>
              <a:solidFill>
                <a:schemeClr val="dk1"/>
              </a:solidFill>
            </a:endParaRPr>
          </a:p>
        </p:txBody>
      </p:sp>
      <p:sp>
        <p:nvSpPr>
          <p:cNvPr id="91" name="Google Shape;91;p17"/>
          <p:cNvSpPr txBox="1"/>
          <p:nvPr/>
        </p:nvSpPr>
        <p:spPr>
          <a:xfrm>
            <a:off x="198775" y="3099850"/>
            <a:ext cx="12441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rPr>
              <a:t>Check off both boxes.</a:t>
            </a:r>
            <a:endParaRPr sz="15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1299424" y="155325"/>
            <a:ext cx="6545175" cy="4514074"/>
          </a:xfrm>
          <a:prstGeom prst="rect">
            <a:avLst/>
          </a:prstGeom>
          <a:noFill/>
          <a:ln>
            <a:noFill/>
          </a:ln>
        </p:spPr>
      </p:pic>
      <p:cxnSp>
        <p:nvCxnSpPr>
          <p:cNvPr id="97" name="Google Shape;97;p18"/>
          <p:cNvCxnSpPr/>
          <p:nvPr/>
        </p:nvCxnSpPr>
        <p:spPr>
          <a:xfrm flipH="1">
            <a:off x="1299425" y="2142150"/>
            <a:ext cx="353700" cy="181200"/>
          </a:xfrm>
          <a:prstGeom prst="straightConnector1">
            <a:avLst/>
          </a:prstGeom>
          <a:noFill/>
          <a:ln w="19050" cap="flat" cmpd="sng">
            <a:solidFill>
              <a:srgbClr val="FF0000"/>
            </a:solidFill>
            <a:prstDash val="solid"/>
            <a:round/>
            <a:headEnd type="none" w="med" len="med"/>
            <a:tailEnd type="none" w="med" len="med"/>
          </a:ln>
        </p:spPr>
      </p:cxnSp>
      <p:cxnSp>
        <p:nvCxnSpPr>
          <p:cNvPr id="98" name="Google Shape;98;p18"/>
          <p:cNvCxnSpPr/>
          <p:nvPr/>
        </p:nvCxnSpPr>
        <p:spPr>
          <a:xfrm>
            <a:off x="1301225" y="2530550"/>
            <a:ext cx="350100" cy="155400"/>
          </a:xfrm>
          <a:prstGeom prst="straightConnector1">
            <a:avLst/>
          </a:prstGeom>
          <a:noFill/>
          <a:ln w="19050" cap="flat" cmpd="sng">
            <a:solidFill>
              <a:srgbClr val="FF0000"/>
            </a:solidFill>
            <a:prstDash val="solid"/>
            <a:round/>
            <a:headEnd type="none" w="med" len="med"/>
            <a:tailEnd type="none" w="med" len="med"/>
          </a:ln>
        </p:spPr>
      </p:cxnSp>
      <p:sp>
        <p:nvSpPr>
          <p:cNvPr id="99" name="Google Shape;99;p18"/>
          <p:cNvSpPr txBox="1"/>
          <p:nvPr/>
        </p:nvSpPr>
        <p:spPr>
          <a:xfrm>
            <a:off x="95875" y="1407900"/>
            <a:ext cx="1337700" cy="23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Enter your first name, last name, and email address. </a:t>
            </a:r>
            <a:r>
              <a:rPr lang="en" sz="1300" u="sng">
                <a:solidFill>
                  <a:schemeClr val="dk1"/>
                </a:solidFill>
              </a:rPr>
              <a:t>The email address you enter here should be your Montclair email address. </a:t>
            </a:r>
            <a:endParaRPr sz="1300" u="sng">
              <a:solidFill>
                <a:schemeClr val="dk1"/>
              </a:solidFill>
            </a:endParaRPr>
          </a:p>
        </p:txBody>
      </p:sp>
      <p:cxnSp>
        <p:nvCxnSpPr>
          <p:cNvPr id="100" name="Google Shape;100;p18"/>
          <p:cNvCxnSpPr/>
          <p:nvPr/>
        </p:nvCxnSpPr>
        <p:spPr>
          <a:xfrm rot="10800000" flipH="1">
            <a:off x="1229525" y="4161175"/>
            <a:ext cx="493500" cy="52200"/>
          </a:xfrm>
          <a:prstGeom prst="straightConnector1">
            <a:avLst/>
          </a:prstGeom>
          <a:noFill/>
          <a:ln w="19050" cap="flat" cmpd="sng">
            <a:solidFill>
              <a:srgbClr val="FF0000"/>
            </a:solidFill>
            <a:prstDash val="solid"/>
            <a:round/>
            <a:headEnd type="none" w="med" len="med"/>
            <a:tailEnd type="none" w="med" len="med"/>
          </a:ln>
        </p:spPr>
      </p:cxnSp>
      <p:sp>
        <p:nvSpPr>
          <p:cNvPr id="101" name="Google Shape;101;p18"/>
          <p:cNvSpPr txBox="1"/>
          <p:nvPr/>
        </p:nvSpPr>
        <p:spPr>
          <a:xfrm>
            <a:off x="52625" y="3919700"/>
            <a:ext cx="12468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You may enter a personal email address here. </a:t>
            </a:r>
            <a:endParaRPr sz="13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3357625" y="216600"/>
            <a:ext cx="5138526" cy="4710300"/>
          </a:xfrm>
          <a:prstGeom prst="rect">
            <a:avLst/>
          </a:prstGeom>
          <a:noFill/>
          <a:ln>
            <a:noFill/>
          </a:ln>
        </p:spPr>
      </p:pic>
      <p:sp>
        <p:nvSpPr>
          <p:cNvPr id="107" name="Google Shape;107;p19"/>
          <p:cNvSpPr txBox="1"/>
          <p:nvPr/>
        </p:nvSpPr>
        <p:spPr>
          <a:xfrm>
            <a:off x="225375" y="605275"/>
            <a:ext cx="3081000" cy="410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rPr>
              <a:t>You must create a username and password that you will use to login to CITI. </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 sz="1800">
                <a:solidFill>
                  <a:schemeClr val="dk1"/>
                </a:solidFill>
              </a:rPr>
              <a:t>Although it is not mandatory, </a:t>
            </a:r>
            <a:r>
              <a:rPr lang="en" sz="1800" u="sng">
                <a:solidFill>
                  <a:schemeClr val="dk1"/>
                </a:solidFill>
              </a:rPr>
              <a:t>we suggest making your username your Montclair netID.</a:t>
            </a:r>
            <a:r>
              <a:rPr lang="en" sz="1800">
                <a:solidFill>
                  <a:schemeClr val="dk1"/>
                </a:solidFill>
              </a:rPr>
              <a:t> </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r>
              <a:rPr lang="en" sz="1800">
                <a:solidFill>
                  <a:schemeClr val="dk1"/>
                </a:solidFill>
              </a:rPr>
              <a:t>Please also select a security question and enter an answer that you will remember. </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a:off x="2039938" y="215750"/>
            <a:ext cx="5064124" cy="4532674"/>
          </a:xfrm>
          <a:prstGeom prst="rect">
            <a:avLst/>
          </a:prstGeom>
          <a:noFill/>
          <a:ln>
            <a:noFill/>
          </a:ln>
        </p:spPr>
      </p:pic>
      <p:cxnSp>
        <p:nvCxnSpPr>
          <p:cNvPr id="113" name="Google Shape;113;p20"/>
          <p:cNvCxnSpPr/>
          <p:nvPr/>
        </p:nvCxnSpPr>
        <p:spPr>
          <a:xfrm>
            <a:off x="1657925" y="1736550"/>
            <a:ext cx="440400" cy="2400"/>
          </a:xfrm>
          <a:prstGeom prst="straightConnector1">
            <a:avLst/>
          </a:prstGeom>
          <a:noFill/>
          <a:ln w="19050" cap="flat" cmpd="sng">
            <a:solidFill>
              <a:srgbClr val="FF0000"/>
            </a:solidFill>
            <a:prstDash val="solid"/>
            <a:round/>
            <a:headEnd type="none" w="med" len="med"/>
            <a:tailEnd type="none" w="med" len="med"/>
          </a:ln>
        </p:spPr>
      </p:cxnSp>
      <p:cxnSp>
        <p:nvCxnSpPr>
          <p:cNvPr id="114" name="Google Shape;114;p20"/>
          <p:cNvCxnSpPr/>
          <p:nvPr/>
        </p:nvCxnSpPr>
        <p:spPr>
          <a:xfrm>
            <a:off x="1703825" y="2786500"/>
            <a:ext cx="440400" cy="2400"/>
          </a:xfrm>
          <a:prstGeom prst="straightConnector1">
            <a:avLst/>
          </a:prstGeom>
          <a:noFill/>
          <a:ln w="19050" cap="flat" cmpd="sng">
            <a:solidFill>
              <a:srgbClr val="FF0000"/>
            </a:solidFill>
            <a:prstDash val="solid"/>
            <a:round/>
            <a:headEnd type="none" w="med" len="med"/>
            <a:tailEnd type="none" w="med" len="med"/>
          </a:ln>
        </p:spPr>
      </p:cxnSp>
      <p:cxnSp>
        <p:nvCxnSpPr>
          <p:cNvPr id="115" name="Google Shape;115;p20"/>
          <p:cNvCxnSpPr/>
          <p:nvPr/>
        </p:nvCxnSpPr>
        <p:spPr>
          <a:xfrm>
            <a:off x="1703825" y="4034900"/>
            <a:ext cx="440400" cy="2400"/>
          </a:xfrm>
          <a:prstGeom prst="straightConnector1">
            <a:avLst/>
          </a:prstGeom>
          <a:noFill/>
          <a:ln w="19050" cap="flat" cmpd="sng">
            <a:solidFill>
              <a:srgbClr val="FF0000"/>
            </a:solidFill>
            <a:prstDash val="solid"/>
            <a:round/>
            <a:headEnd type="none" w="med" len="med"/>
            <a:tailEnd type="none" w="med" len="med"/>
          </a:ln>
        </p:spPr>
      </p:cxnSp>
      <p:sp>
        <p:nvSpPr>
          <p:cNvPr id="116" name="Google Shape;116;p20"/>
          <p:cNvSpPr txBox="1"/>
          <p:nvPr/>
        </p:nvSpPr>
        <p:spPr>
          <a:xfrm>
            <a:off x="141725" y="1221075"/>
            <a:ext cx="15621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You can ignore this (unless you have an ORCID account that you’d like to connect).</a:t>
            </a:r>
            <a:endParaRPr sz="1300">
              <a:solidFill>
                <a:schemeClr val="dk1"/>
              </a:solidFill>
            </a:endParaRPr>
          </a:p>
        </p:txBody>
      </p:sp>
      <p:sp>
        <p:nvSpPr>
          <p:cNvPr id="117" name="Google Shape;117;p20"/>
          <p:cNvSpPr txBox="1"/>
          <p:nvPr/>
        </p:nvSpPr>
        <p:spPr>
          <a:xfrm>
            <a:off x="141725" y="2546588"/>
            <a:ext cx="15621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Enter your country of residence.</a:t>
            </a:r>
            <a:endParaRPr sz="1300">
              <a:solidFill>
                <a:schemeClr val="dk1"/>
              </a:solidFill>
            </a:endParaRPr>
          </a:p>
        </p:txBody>
      </p:sp>
      <p:sp>
        <p:nvSpPr>
          <p:cNvPr id="118" name="Google Shape;118;p20"/>
          <p:cNvSpPr txBox="1"/>
          <p:nvPr/>
        </p:nvSpPr>
        <p:spPr>
          <a:xfrm>
            <a:off x="65375" y="3836450"/>
            <a:ext cx="17148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Choose your contact preferences.</a:t>
            </a:r>
            <a:endParaRPr sz="13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1"/>
          <p:cNvPicPr preferRelativeResize="0"/>
          <p:nvPr/>
        </p:nvPicPr>
        <p:blipFill>
          <a:blip r:embed="rId3">
            <a:alphaModFix/>
          </a:blip>
          <a:stretch>
            <a:fillRect/>
          </a:stretch>
        </p:blipFill>
        <p:spPr>
          <a:xfrm>
            <a:off x="1113561" y="309600"/>
            <a:ext cx="6916874" cy="3316900"/>
          </a:xfrm>
          <a:prstGeom prst="rect">
            <a:avLst/>
          </a:prstGeom>
          <a:noFill/>
          <a:ln>
            <a:noFill/>
          </a:ln>
        </p:spPr>
      </p:pic>
      <p:sp>
        <p:nvSpPr>
          <p:cNvPr id="124" name="Google Shape;124;p21"/>
          <p:cNvSpPr txBox="1"/>
          <p:nvPr/>
        </p:nvSpPr>
        <p:spPr>
          <a:xfrm>
            <a:off x="141725" y="3626500"/>
            <a:ext cx="10416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Select “No.”</a:t>
            </a:r>
            <a:endParaRPr sz="1300">
              <a:solidFill>
                <a:schemeClr val="dk1"/>
              </a:solidFill>
            </a:endParaRPr>
          </a:p>
        </p:txBody>
      </p:sp>
      <p:cxnSp>
        <p:nvCxnSpPr>
          <p:cNvPr id="125" name="Google Shape;125;p21"/>
          <p:cNvCxnSpPr/>
          <p:nvPr/>
        </p:nvCxnSpPr>
        <p:spPr>
          <a:xfrm rot="10800000" flipH="1">
            <a:off x="829450" y="2918400"/>
            <a:ext cx="512100" cy="613200"/>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786</Words>
  <Application>Microsoft Office PowerPoint</Application>
  <PresentationFormat>On-screen Show (16:9)</PresentationFormat>
  <Paragraphs>53</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Raleway SemiBold</vt:lpstr>
      <vt:lpstr>Arial</vt:lpstr>
      <vt:lpstr>Simple Light</vt:lpstr>
      <vt:lpstr>Montclair State University CITI Registration Instructions</vt:lpstr>
      <vt:lpstr>Registration Instructions for  New Users</vt:lpstr>
      <vt:lpstr>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Registration Instructions for  Returning Users</vt:lpstr>
      <vt:lpstr>PowerPoint Presentation</vt:lpstr>
      <vt:lpstr>PowerPoint Presentation</vt:lpstr>
      <vt:lpstr>Completing your Montclair Affiliation…</vt:lpstr>
      <vt:lpstr>Other CITI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Montclair State University CITI Registration Instructions</dc:title>
  <dc:creator>Allisun Romain</dc:creator>
  <cp:lastModifiedBy>Allisun Romain</cp:lastModifiedBy>
  <cp:revision>1</cp:revision>
  <dcterms:modified xsi:type="dcterms:W3CDTF">2025-05-28T15:54:56Z</dcterms:modified>
</cp:coreProperties>
</file>