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3d548afb9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548afb9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3d548afb9f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d548afb9f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ddc379c4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6ddc379c4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6ddc379c4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6ddc379c4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ddc379c4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ddc379c4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ddc379c4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ddc379c4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cafefb2a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cafefb2a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ddc379c4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ddc379c4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6cafefb2a0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6cafefb2a0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link for resources that will help the students learn about the current solutions that exist.  Students can also search for additional resources or other solutions.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6ddc379c4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ddc379c4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6cafefb2a0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6cafefb2a0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3e17ca84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e17ca84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cafefb2a0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cafefb2a0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6ddc379c4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6ddc379c4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ddc379c4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ddc379c4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ddc379c4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ddc379c4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ddc379c4d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ddc379c4d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6ddc379c4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ddc379c4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ddc379c4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ddc379c4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cafefb2a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cafefb2a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ddc379c4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ddc379c4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6ddc379c4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6ddc379c4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e003f919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e003f91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3a7843dde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a7843dde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d548afb9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d548afb9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ddc379c4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ddc379c4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cafefb2a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cafefb2a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ddc379c4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6ddc379c4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ddc379c4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ddc379c4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ddc379c4d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6ddc379c4d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6ddc379c4d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ddc379c4d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6ddc379c4d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6ddc379c4d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cafefb2a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cafefb2a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6e003f919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6e003f919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6cafefb2a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6cafefb2a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cafefb2a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cafefb2a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6cafefb2a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6cafefb2a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cafefb2a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6cafefb2a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6ddc379c4d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6ddc379c4d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6ddc379c4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6ddc379c4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6ddc379c4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6ddc379c4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6cafefb2a0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6cafefb2a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6ddc379c4d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6ddc379c4d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6ddc379c4d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6ddc379c4d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6ddc379c4d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6ddc379c4d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6cafefb2a0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6cafefb2a0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6e003f919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6e003f919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6e003f91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6e003f91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6ddc379c4d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6ddc379c4d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ddc379c4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ddc379c4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6ddc379c4d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6ddc379c4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6ddc379c4d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ddc379c4d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6ddc379c4d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6ddc379c4d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6ddc379c4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ddc379c4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6ddc379c4d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6ddc379c4d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6ddc379c4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6ddc379c4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6ddc379c4d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6ddc379c4d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6ddc379c4d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6ddc379c4d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6ddc379c4d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6ddc379c4d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6ddc379c4d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6ddc379c4d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ddc379c4d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ddc379c4d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6ddc379c4d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6ddc379c4d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6ddc379c4d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6ddc379c4d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6ddc379c4d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6ddc379c4d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6ddc379c4d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6ddc379c4d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6ddc379c4d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6ddc379c4d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6ddc379c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6ddc379c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6ddc379c4d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6ddc379c4d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6ddc379c4d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6ddc379c4d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6ddc379c4d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6ddc379c4d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3d548afb9f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d548afb9f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6ddc379c4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6ddc379c4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ddc379c4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ddc379c4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B6D7A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hyperlink" Target="https://drive.google.com/open?id=1pKI8HilVsIjGf4e14afGJtVJqxCE1y-D"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hyperlink" Target="https://drive.google.com/open?id=1pKI8HilVsIjGf4e14afGJtVJqxCE1y-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hyperlink" Target="https://drive.google.com/open?id=1rc_r7bAK_gwOgAS2Mw_NkTzpHPlP8Jlp" TargetMode="External"/><Relationship Id="rId5" Type="http://schemas.openxmlformats.org/officeDocument/2006/relationships/image" Target="../media/image33.png"/><Relationship Id="rId6"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drive.google.com/drive/my-drive" TargetMode="Externa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datadrivendj.com/tracks/smog/" TargetMode="Externa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3.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8.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hyperlink" Target="https://docs.google.com/presentation/d/15bu_i8unMno77TM_gZdSqFUVRIkjyC4dWd-_MC19DGU/edit?usp=sha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89775" y="343525"/>
            <a:ext cx="8520600" cy="1124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222222"/>
                </a:solidFill>
              </a:rPr>
              <a:t>Title:   K-8 NGSS Aligned Engineering Design Projects</a:t>
            </a:r>
            <a:endParaRPr b="1" sz="2400">
              <a:solidFill>
                <a:srgbClr val="222222"/>
              </a:solidFill>
            </a:endParaRPr>
          </a:p>
          <a:p>
            <a:pPr indent="0" lvl="0" marL="0" rtl="0" algn="ctr">
              <a:spcBef>
                <a:spcPts val="0"/>
              </a:spcBef>
              <a:spcAft>
                <a:spcPts val="0"/>
              </a:spcAft>
              <a:buClr>
                <a:schemeClr val="dk1"/>
              </a:buClr>
              <a:buSzPts val="1100"/>
              <a:buFont typeface="Arial"/>
              <a:buNone/>
            </a:pPr>
            <a:r>
              <a:t/>
            </a:r>
            <a:endParaRPr sz="1100">
              <a:solidFill>
                <a:srgbClr val="222222"/>
              </a:solidFill>
            </a:endParaRPr>
          </a:p>
          <a:p>
            <a:pPr indent="0" lvl="0" marL="0" rtl="0" algn="ctr">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189775" y="1467925"/>
            <a:ext cx="4254000" cy="3532600"/>
          </a:xfrm>
          <a:prstGeom prst="rect">
            <a:avLst/>
          </a:prstGeom>
          <a:noFill/>
          <a:ln cap="flat" cmpd="sng" w="9525">
            <a:solidFill>
              <a:srgbClr val="000000"/>
            </a:solidFill>
            <a:prstDash val="solid"/>
            <a:round/>
            <a:headEnd len="sm" w="sm" type="none"/>
            <a:tailEnd len="sm" w="sm" type="none"/>
          </a:ln>
        </p:spPr>
      </p:pic>
      <p:pic>
        <p:nvPicPr>
          <p:cNvPr id="56" name="Google Shape;56;p13"/>
          <p:cNvPicPr preferRelativeResize="0"/>
          <p:nvPr/>
        </p:nvPicPr>
        <p:blipFill>
          <a:blip r:embed="rId4">
            <a:alphaModFix/>
          </a:blip>
          <a:stretch>
            <a:fillRect/>
          </a:stretch>
        </p:blipFill>
        <p:spPr>
          <a:xfrm>
            <a:off x="4748425" y="1508124"/>
            <a:ext cx="4254000" cy="3025076"/>
          </a:xfrm>
          <a:prstGeom prst="rect">
            <a:avLst/>
          </a:prstGeom>
          <a:noFill/>
          <a:ln>
            <a:noFill/>
          </a:ln>
        </p:spPr>
      </p:pic>
      <p:sp>
        <p:nvSpPr>
          <p:cNvPr id="57" name="Google Shape;57;p13"/>
          <p:cNvSpPr txBox="1"/>
          <p:nvPr/>
        </p:nvSpPr>
        <p:spPr>
          <a:xfrm>
            <a:off x="780075" y="479800"/>
            <a:ext cx="7186200" cy="814800"/>
          </a:xfrm>
          <a:prstGeom prst="rect">
            <a:avLst/>
          </a:prstGeom>
          <a:solidFill>
            <a:srgbClr val="B7B7B7"/>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solidFill>
                  <a:srgbClr val="222222"/>
                </a:solidFill>
              </a:rPr>
              <a:t>Join us to see multiple K-8 engineering design projects that have been implemented over the last 3 years.  These projects will provide you with ideas and context for us to discuss how to incorporate engineering design into your classroom.  You will be supplied with classroom materials for the projects that are shared.  Project Topics will include:  Stormwater Runoff, Ocean Plastic Pollution, Air Pollution and Erosion Control Measures.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115" name="Google Shape;115;p22"/>
          <p:cNvSpPr/>
          <p:nvPr/>
        </p:nvSpPr>
        <p:spPr>
          <a:xfrm>
            <a:off x="576200" y="1982825"/>
            <a:ext cx="2279400" cy="1567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a:off x="550625" y="732881"/>
            <a:ext cx="8461224" cy="3547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7" name="Google Shape;127;p24"/>
          <p:cNvPicPr preferRelativeResize="0"/>
          <p:nvPr/>
        </p:nvPicPr>
        <p:blipFill>
          <a:blip r:embed="rId3">
            <a:alphaModFix/>
          </a:blip>
          <a:stretch>
            <a:fillRect/>
          </a:stretch>
        </p:blipFill>
        <p:spPr>
          <a:xfrm>
            <a:off x="940075" y="31267"/>
            <a:ext cx="7627951" cy="508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4" name="Google Shape;134;p25"/>
          <p:cNvPicPr preferRelativeResize="0"/>
          <p:nvPr/>
        </p:nvPicPr>
        <p:blipFill>
          <a:blip r:embed="rId3">
            <a:alphaModFix/>
          </a:blip>
          <a:stretch>
            <a:fillRect/>
          </a:stretch>
        </p:blipFill>
        <p:spPr>
          <a:xfrm>
            <a:off x="285750" y="90488"/>
            <a:ext cx="8572500" cy="4962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1" name="Google Shape;141;p26"/>
          <p:cNvPicPr preferRelativeResize="0"/>
          <p:nvPr/>
        </p:nvPicPr>
        <p:blipFill>
          <a:blip r:embed="rId3">
            <a:alphaModFix/>
          </a:blip>
          <a:stretch>
            <a:fillRect/>
          </a:stretch>
        </p:blipFill>
        <p:spPr>
          <a:xfrm>
            <a:off x="1517525" y="273775"/>
            <a:ext cx="6052250" cy="453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47" name="Google Shape;147;p27"/>
          <p:cNvPicPr preferRelativeResize="0"/>
          <p:nvPr/>
        </p:nvPicPr>
        <p:blipFill>
          <a:blip r:embed="rId3">
            <a:alphaModFix/>
          </a:blip>
          <a:stretch>
            <a:fillRect/>
          </a:stretch>
        </p:blipFill>
        <p:spPr>
          <a:xfrm>
            <a:off x="-401189" y="870650"/>
            <a:ext cx="9946374" cy="3800400"/>
          </a:xfrm>
          <a:prstGeom prst="rect">
            <a:avLst/>
          </a:prstGeom>
          <a:noFill/>
          <a:ln>
            <a:noFill/>
          </a:ln>
        </p:spPr>
      </p:pic>
      <p:sp>
        <p:nvSpPr>
          <p:cNvPr id="148" name="Google Shape;148;p27"/>
          <p:cNvSpPr txBox="1"/>
          <p:nvPr/>
        </p:nvSpPr>
        <p:spPr>
          <a:xfrm>
            <a:off x="2013950" y="1396575"/>
            <a:ext cx="5459700" cy="5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Plastic</a:t>
            </a:r>
            <a:r>
              <a:rPr b="1" lang="en" sz="1800"/>
              <a:t> heavily pollutes </a:t>
            </a:r>
            <a:r>
              <a:rPr b="1" lang="en" sz="1800"/>
              <a:t>the world’s oceans.</a:t>
            </a:r>
            <a:endParaRPr b="1" sz="1800"/>
          </a:p>
        </p:txBody>
      </p:sp>
      <p:sp>
        <p:nvSpPr>
          <p:cNvPr id="149" name="Google Shape;149;p27"/>
          <p:cNvSpPr/>
          <p:nvPr/>
        </p:nvSpPr>
        <p:spPr>
          <a:xfrm>
            <a:off x="153025" y="1887375"/>
            <a:ext cx="4419000" cy="306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7"/>
          <p:cNvSpPr/>
          <p:nvPr/>
        </p:nvSpPr>
        <p:spPr>
          <a:xfrm>
            <a:off x="4802775" y="1767725"/>
            <a:ext cx="4419000" cy="306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8"/>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156" name="Google Shape;156;p28"/>
          <p:cNvSpPr/>
          <p:nvPr/>
        </p:nvSpPr>
        <p:spPr>
          <a:xfrm>
            <a:off x="2672475" y="1987575"/>
            <a:ext cx="2001000" cy="1517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pic>
        <p:nvPicPr>
          <p:cNvPr id="161" name="Google Shape;161;p29"/>
          <p:cNvPicPr preferRelativeResize="0"/>
          <p:nvPr/>
        </p:nvPicPr>
        <p:blipFill>
          <a:blip r:embed="rId3">
            <a:alphaModFix/>
          </a:blip>
          <a:stretch>
            <a:fillRect/>
          </a:stretch>
        </p:blipFill>
        <p:spPr>
          <a:xfrm>
            <a:off x="939675" y="54925"/>
            <a:ext cx="669568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167" name="Google Shape;167;p30"/>
          <p:cNvSpPr/>
          <p:nvPr/>
        </p:nvSpPr>
        <p:spPr>
          <a:xfrm>
            <a:off x="4792800" y="980375"/>
            <a:ext cx="4351200" cy="3411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31"/>
          <p:cNvPicPr preferRelativeResize="0"/>
          <p:nvPr/>
        </p:nvPicPr>
        <p:blipFill>
          <a:blip r:embed="rId3">
            <a:alphaModFix/>
          </a:blip>
          <a:stretch>
            <a:fillRect/>
          </a:stretch>
        </p:blipFill>
        <p:spPr>
          <a:xfrm>
            <a:off x="0" y="121600"/>
            <a:ext cx="9144000" cy="450200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216131" y="0"/>
            <a:ext cx="6193869"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9" name="Google Shape;179;p32"/>
          <p:cNvPicPr preferRelativeResize="0"/>
          <p:nvPr/>
        </p:nvPicPr>
        <p:blipFill>
          <a:blip r:embed="rId3">
            <a:alphaModFix/>
          </a:blip>
          <a:stretch>
            <a:fillRect/>
          </a:stretch>
        </p:blipFill>
        <p:spPr>
          <a:xfrm>
            <a:off x="-12" y="0"/>
            <a:ext cx="5648325" cy="4419600"/>
          </a:xfrm>
          <a:prstGeom prst="rect">
            <a:avLst/>
          </a:prstGeom>
          <a:noFill/>
          <a:ln>
            <a:noFill/>
          </a:ln>
        </p:spPr>
      </p:pic>
      <p:pic>
        <p:nvPicPr>
          <p:cNvPr id="180" name="Google Shape;180;p32"/>
          <p:cNvPicPr preferRelativeResize="0"/>
          <p:nvPr/>
        </p:nvPicPr>
        <p:blipFill>
          <a:blip r:embed="rId4">
            <a:alphaModFix/>
          </a:blip>
          <a:stretch>
            <a:fillRect/>
          </a:stretch>
        </p:blipFill>
        <p:spPr>
          <a:xfrm>
            <a:off x="5677950" y="2338000"/>
            <a:ext cx="3573126" cy="2729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33"/>
          <p:cNvPicPr preferRelativeResize="0"/>
          <p:nvPr/>
        </p:nvPicPr>
        <p:blipFill>
          <a:blip r:embed="rId3">
            <a:alphaModFix/>
          </a:blip>
          <a:stretch>
            <a:fillRect/>
          </a:stretch>
        </p:blipFill>
        <p:spPr>
          <a:xfrm>
            <a:off x="738075" y="0"/>
            <a:ext cx="7750775" cy="50394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152400" y="152400"/>
            <a:ext cx="4218300" cy="4697650"/>
          </a:xfrm>
          <a:prstGeom prst="rect">
            <a:avLst/>
          </a:prstGeom>
          <a:noFill/>
          <a:ln>
            <a:noFill/>
          </a:ln>
        </p:spPr>
      </p:pic>
      <p:pic>
        <p:nvPicPr>
          <p:cNvPr id="192" name="Google Shape;192;p34"/>
          <p:cNvPicPr preferRelativeResize="0"/>
          <p:nvPr/>
        </p:nvPicPr>
        <p:blipFill>
          <a:blip r:embed="rId4">
            <a:alphaModFix/>
          </a:blip>
          <a:stretch>
            <a:fillRect/>
          </a:stretch>
        </p:blipFill>
        <p:spPr>
          <a:xfrm rot="-5400000">
            <a:off x="5515550" y="677275"/>
            <a:ext cx="2943225" cy="3114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id="197" name="Google Shape;197;p35"/>
          <p:cNvPicPr preferRelativeResize="0"/>
          <p:nvPr/>
        </p:nvPicPr>
        <p:blipFill>
          <a:blip r:embed="rId3">
            <a:alphaModFix/>
          </a:blip>
          <a:stretch>
            <a:fillRect/>
          </a:stretch>
        </p:blipFill>
        <p:spPr>
          <a:xfrm>
            <a:off x="1187102" y="0"/>
            <a:ext cx="6431297" cy="5084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36"/>
          <p:cNvPicPr preferRelativeResize="0"/>
          <p:nvPr/>
        </p:nvPicPr>
        <p:blipFill>
          <a:blip r:embed="rId3">
            <a:alphaModFix/>
          </a:blip>
          <a:stretch>
            <a:fillRect/>
          </a:stretch>
        </p:blipFill>
        <p:spPr>
          <a:xfrm>
            <a:off x="2107125" y="231025"/>
            <a:ext cx="4683275" cy="3412275"/>
          </a:xfrm>
          <a:prstGeom prst="rect">
            <a:avLst/>
          </a:prstGeom>
          <a:noFill/>
          <a:ln>
            <a:noFill/>
          </a:ln>
        </p:spPr>
      </p:pic>
      <p:sp>
        <p:nvSpPr>
          <p:cNvPr id="203" name="Google Shape;203;p36"/>
          <p:cNvSpPr txBox="1"/>
          <p:nvPr/>
        </p:nvSpPr>
        <p:spPr>
          <a:xfrm>
            <a:off x="1408225" y="3820925"/>
            <a:ext cx="6414000" cy="4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https://drive.google.com/open?id=1pKI8HilVsIjGf4e14afGJtVJqxCE1y-D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37"/>
          <p:cNvPicPr preferRelativeResize="0"/>
          <p:nvPr/>
        </p:nvPicPr>
        <p:blipFill>
          <a:blip r:embed="rId3">
            <a:alphaModFix/>
          </a:blip>
          <a:stretch>
            <a:fillRect/>
          </a:stretch>
        </p:blipFill>
        <p:spPr>
          <a:xfrm>
            <a:off x="795800" y="50525"/>
            <a:ext cx="7039999" cy="5062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5" name="Google Shape;215;p38"/>
          <p:cNvPicPr preferRelativeResize="0"/>
          <p:nvPr/>
        </p:nvPicPr>
        <p:blipFill>
          <a:blip r:embed="rId3">
            <a:alphaModFix/>
          </a:blip>
          <a:stretch>
            <a:fillRect/>
          </a:stretch>
        </p:blipFill>
        <p:spPr>
          <a:xfrm>
            <a:off x="379074" y="296725"/>
            <a:ext cx="8259000" cy="4490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39"/>
          <p:cNvPicPr preferRelativeResize="0"/>
          <p:nvPr/>
        </p:nvPicPr>
        <p:blipFill>
          <a:blip r:embed="rId3">
            <a:alphaModFix/>
          </a:blip>
          <a:stretch>
            <a:fillRect/>
          </a:stretch>
        </p:blipFill>
        <p:spPr>
          <a:xfrm>
            <a:off x="2107125" y="231025"/>
            <a:ext cx="4683275" cy="3412275"/>
          </a:xfrm>
          <a:prstGeom prst="rect">
            <a:avLst/>
          </a:prstGeom>
          <a:noFill/>
          <a:ln>
            <a:noFill/>
          </a:ln>
        </p:spPr>
      </p:pic>
      <p:sp>
        <p:nvSpPr>
          <p:cNvPr id="221" name="Google Shape;221;p39"/>
          <p:cNvSpPr txBox="1"/>
          <p:nvPr/>
        </p:nvSpPr>
        <p:spPr>
          <a:xfrm>
            <a:off x="1408225" y="3820925"/>
            <a:ext cx="6414000" cy="4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https://drive.google.com/open?id=1pKI8HilVsIjGf4e14afGJtVJqxCE1y-D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40"/>
          <p:cNvPicPr preferRelativeResize="0"/>
          <p:nvPr/>
        </p:nvPicPr>
        <p:blipFill>
          <a:blip r:embed="rId3">
            <a:alphaModFix/>
          </a:blip>
          <a:stretch>
            <a:fillRect/>
          </a:stretch>
        </p:blipFill>
        <p:spPr>
          <a:xfrm>
            <a:off x="795800" y="50525"/>
            <a:ext cx="7039999" cy="5062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1"/>
          <p:cNvSpPr txBox="1"/>
          <p:nvPr>
            <p:ph type="ctrTitle"/>
          </p:nvPr>
        </p:nvSpPr>
        <p:spPr>
          <a:xfrm>
            <a:off x="489325" y="193100"/>
            <a:ext cx="8520600" cy="87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Stormwater Runoff</a:t>
            </a:r>
            <a:endParaRPr/>
          </a:p>
        </p:txBody>
      </p:sp>
      <p:sp>
        <p:nvSpPr>
          <p:cNvPr id="232" name="Google Shape;232;p41"/>
          <p:cNvSpPr txBox="1"/>
          <p:nvPr>
            <p:ph idx="1" type="subTitle"/>
          </p:nvPr>
        </p:nvSpPr>
        <p:spPr>
          <a:xfrm>
            <a:off x="230300" y="42180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4</a:t>
            </a:r>
            <a:r>
              <a:rPr lang="en"/>
              <a:t>th Grade and Middle School NGSS Aligned</a:t>
            </a:r>
            <a:endParaRPr/>
          </a:p>
        </p:txBody>
      </p:sp>
      <p:pic>
        <p:nvPicPr>
          <p:cNvPr id="233" name="Google Shape;233;p41"/>
          <p:cNvPicPr preferRelativeResize="0"/>
          <p:nvPr/>
        </p:nvPicPr>
        <p:blipFill>
          <a:blip r:embed="rId3">
            <a:alphaModFix/>
          </a:blip>
          <a:stretch>
            <a:fillRect/>
          </a:stretch>
        </p:blipFill>
        <p:spPr>
          <a:xfrm>
            <a:off x="4874475" y="1072700"/>
            <a:ext cx="3726126" cy="2889924"/>
          </a:xfrm>
          <a:prstGeom prst="rect">
            <a:avLst/>
          </a:prstGeom>
          <a:noFill/>
          <a:ln>
            <a:noFill/>
          </a:ln>
        </p:spPr>
      </p:pic>
      <p:pic>
        <p:nvPicPr>
          <p:cNvPr id="234" name="Google Shape;234;p41"/>
          <p:cNvPicPr preferRelativeResize="0"/>
          <p:nvPr/>
        </p:nvPicPr>
        <p:blipFill>
          <a:blip r:embed="rId4">
            <a:alphaModFix/>
          </a:blip>
          <a:stretch>
            <a:fillRect/>
          </a:stretch>
        </p:blipFill>
        <p:spPr>
          <a:xfrm>
            <a:off x="352125" y="1152150"/>
            <a:ext cx="3998651" cy="262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8" name="Google Shape;68;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69" name="Google Shape;69;p15"/>
          <p:cNvPicPr preferRelativeResize="0"/>
          <p:nvPr/>
        </p:nvPicPr>
        <p:blipFill>
          <a:blip r:embed="rId3">
            <a:alphaModFix/>
          </a:blip>
          <a:stretch>
            <a:fillRect/>
          </a:stretch>
        </p:blipFill>
        <p:spPr>
          <a:xfrm>
            <a:off x="727350" y="69050"/>
            <a:ext cx="7689312" cy="5005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42"/>
          <p:cNvPicPr preferRelativeResize="0"/>
          <p:nvPr/>
        </p:nvPicPr>
        <p:blipFill>
          <a:blip r:embed="rId3">
            <a:alphaModFix/>
          </a:blip>
          <a:stretch>
            <a:fillRect/>
          </a:stretch>
        </p:blipFill>
        <p:spPr>
          <a:xfrm>
            <a:off x="85688" y="1862325"/>
            <a:ext cx="8697126" cy="1696475"/>
          </a:xfrm>
          <a:prstGeom prst="rect">
            <a:avLst/>
          </a:prstGeom>
          <a:noFill/>
          <a:ln>
            <a:noFill/>
          </a:ln>
        </p:spPr>
      </p:pic>
      <p:sp>
        <p:nvSpPr>
          <p:cNvPr id="240" name="Google Shape;240;p42"/>
          <p:cNvSpPr/>
          <p:nvPr/>
        </p:nvSpPr>
        <p:spPr>
          <a:xfrm>
            <a:off x="308363" y="2987225"/>
            <a:ext cx="8251800" cy="517800"/>
          </a:xfrm>
          <a:prstGeom prst="rect">
            <a:avLst/>
          </a:prstGeom>
          <a:solidFill>
            <a:srgbClr val="FFFF00">
              <a:alpha val="33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42"/>
          <p:cNvSpPr txBox="1"/>
          <p:nvPr/>
        </p:nvSpPr>
        <p:spPr>
          <a:xfrm>
            <a:off x="423000" y="0"/>
            <a:ext cx="8496000" cy="123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t>Stormwater Runoff Project</a:t>
            </a:r>
            <a:endParaRPr b="1" sz="4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43"/>
          <p:cNvPicPr preferRelativeResize="0"/>
          <p:nvPr/>
        </p:nvPicPr>
        <p:blipFill>
          <a:blip r:embed="rId3">
            <a:alphaModFix/>
          </a:blip>
          <a:stretch>
            <a:fillRect/>
          </a:stretch>
        </p:blipFill>
        <p:spPr>
          <a:xfrm>
            <a:off x="355800" y="1851000"/>
            <a:ext cx="8432400" cy="2817950"/>
          </a:xfrm>
          <a:prstGeom prst="rect">
            <a:avLst/>
          </a:prstGeom>
          <a:noFill/>
          <a:ln>
            <a:noFill/>
          </a:ln>
        </p:spPr>
      </p:pic>
      <p:sp>
        <p:nvSpPr>
          <p:cNvPr id="247" name="Google Shape;247;p43"/>
          <p:cNvSpPr/>
          <p:nvPr/>
        </p:nvSpPr>
        <p:spPr>
          <a:xfrm>
            <a:off x="461925" y="4071575"/>
            <a:ext cx="8251800" cy="449400"/>
          </a:xfrm>
          <a:prstGeom prst="rect">
            <a:avLst/>
          </a:prstGeom>
          <a:solidFill>
            <a:srgbClr val="FFFF00">
              <a:alpha val="334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3"/>
          <p:cNvSpPr txBox="1"/>
          <p:nvPr/>
        </p:nvSpPr>
        <p:spPr>
          <a:xfrm>
            <a:off x="321475" y="214325"/>
            <a:ext cx="7914300" cy="8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t>Stormwater Runoff Project</a:t>
            </a:r>
            <a:endParaRPr sz="4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44"/>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254" name="Google Shape;254;p44"/>
          <p:cNvSpPr/>
          <p:nvPr/>
        </p:nvSpPr>
        <p:spPr>
          <a:xfrm>
            <a:off x="692200" y="1976675"/>
            <a:ext cx="1887300" cy="146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45"/>
          <p:cNvPicPr preferRelativeResize="0"/>
          <p:nvPr/>
        </p:nvPicPr>
        <p:blipFill>
          <a:blip r:embed="rId3">
            <a:alphaModFix/>
          </a:blip>
          <a:stretch>
            <a:fillRect/>
          </a:stretch>
        </p:blipFill>
        <p:spPr>
          <a:xfrm>
            <a:off x="1096117" y="0"/>
            <a:ext cx="6631757"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6"/>
          <p:cNvSpPr txBox="1"/>
          <p:nvPr>
            <p:ph idx="1" type="body"/>
          </p:nvPr>
        </p:nvSpPr>
        <p:spPr>
          <a:xfrm>
            <a:off x="381675" y="16086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5" name="Google Shape;265;p46"/>
          <p:cNvPicPr preferRelativeResize="0"/>
          <p:nvPr/>
        </p:nvPicPr>
        <p:blipFill>
          <a:blip r:embed="rId3">
            <a:alphaModFix/>
          </a:blip>
          <a:stretch>
            <a:fillRect/>
          </a:stretch>
        </p:blipFill>
        <p:spPr>
          <a:xfrm>
            <a:off x="-1" y="1490163"/>
            <a:ext cx="9561452" cy="3653325"/>
          </a:xfrm>
          <a:prstGeom prst="rect">
            <a:avLst/>
          </a:prstGeom>
          <a:noFill/>
          <a:ln>
            <a:noFill/>
          </a:ln>
        </p:spPr>
      </p:pic>
      <p:sp>
        <p:nvSpPr>
          <p:cNvPr id="266" name="Google Shape;266;p46"/>
          <p:cNvSpPr txBox="1"/>
          <p:nvPr/>
        </p:nvSpPr>
        <p:spPr>
          <a:xfrm>
            <a:off x="284850" y="1919975"/>
            <a:ext cx="8782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Human engineered systems move water quickly to waterways which increases the risk of flooding.  </a:t>
            </a:r>
            <a:endParaRPr b="1" sz="1800"/>
          </a:p>
        </p:txBody>
      </p:sp>
      <p:sp>
        <p:nvSpPr>
          <p:cNvPr id="267" name="Google Shape;267;p46"/>
          <p:cNvSpPr txBox="1"/>
          <p:nvPr/>
        </p:nvSpPr>
        <p:spPr>
          <a:xfrm>
            <a:off x="3430475" y="178325"/>
            <a:ext cx="23535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4th Grade</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7"/>
          <p:cNvSpPr txBox="1"/>
          <p:nvPr>
            <p:ph idx="1" type="body"/>
          </p:nvPr>
        </p:nvSpPr>
        <p:spPr>
          <a:xfrm>
            <a:off x="284850" y="1783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73" name="Google Shape;273;p47"/>
          <p:cNvPicPr preferRelativeResize="0"/>
          <p:nvPr/>
        </p:nvPicPr>
        <p:blipFill>
          <a:blip r:embed="rId3">
            <a:alphaModFix/>
          </a:blip>
          <a:stretch>
            <a:fillRect/>
          </a:stretch>
        </p:blipFill>
        <p:spPr>
          <a:xfrm>
            <a:off x="-96826" y="1665213"/>
            <a:ext cx="9561452" cy="3653325"/>
          </a:xfrm>
          <a:prstGeom prst="rect">
            <a:avLst/>
          </a:prstGeom>
          <a:noFill/>
          <a:ln>
            <a:noFill/>
          </a:ln>
        </p:spPr>
      </p:pic>
      <p:sp>
        <p:nvSpPr>
          <p:cNvPr id="274" name="Google Shape;274;p47"/>
          <p:cNvSpPr txBox="1"/>
          <p:nvPr/>
        </p:nvSpPr>
        <p:spPr>
          <a:xfrm>
            <a:off x="188025" y="2095025"/>
            <a:ext cx="87828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p>
        </p:txBody>
      </p:sp>
      <p:sp>
        <p:nvSpPr>
          <p:cNvPr id="275" name="Google Shape;275;p47"/>
          <p:cNvSpPr txBox="1"/>
          <p:nvPr/>
        </p:nvSpPr>
        <p:spPr>
          <a:xfrm>
            <a:off x="199200" y="2095025"/>
            <a:ext cx="8969400" cy="6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rPr>
              <a:t>Human engineered systems move water quickly to waterways which has a negative impact on local stream biodiversity. </a:t>
            </a:r>
            <a:endParaRPr/>
          </a:p>
        </p:txBody>
      </p:sp>
      <p:sp>
        <p:nvSpPr>
          <p:cNvPr id="276" name="Google Shape;276;p47"/>
          <p:cNvSpPr txBox="1"/>
          <p:nvPr/>
        </p:nvSpPr>
        <p:spPr>
          <a:xfrm>
            <a:off x="3264375" y="138350"/>
            <a:ext cx="2630100" cy="65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Middle School</a:t>
            </a:r>
            <a:endParaRPr sz="3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48"/>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282" name="Google Shape;282;p48"/>
          <p:cNvSpPr/>
          <p:nvPr/>
        </p:nvSpPr>
        <p:spPr>
          <a:xfrm>
            <a:off x="2684700" y="2053175"/>
            <a:ext cx="1887300" cy="1465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9" name="Google Shape;289;p49"/>
          <p:cNvPicPr preferRelativeResize="0"/>
          <p:nvPr/>
        </p:nvPicPr>
        <p:blipFill>
          <a:blip r:embed="rId3">
            <a:alphaModFix/>
          </a:blip>
          <a:stretch>
            <a:fillRect/>
          </a:stretch>
        </p:blipFill>
        <p:spPr>
          <a:xfrm>
            <a:off x="1155312" y="0"/>
            <a:ext cx="6833375"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50"/>
          <p:cNvPicPr preferRelativeResize="0"/>
          <p:nvPr/>
        </p:nvPicPr>
        <p:blipFill>
          <a:blip r:embed="rId3">
            <a:alphaModFix/>
          </a:blip>
          <a:stretch>
            <a:fillRect/>
          </a:stretch>
        </p:blipFill>
        <p:spPr>
          <a:xfrm>
            <a:off x="843115" y="49475"/>
            <a:ext cx="7233035" cy="5143500"/>
          </a:xfrm>
          <a:prstGeom prst="rect">
            <a:avLst/>
          </a:prstGeom>
          <a:noFill/>
          <a:ln>
            <a:noFill/>
          </a:ln>
        </p:spPr>
      </p:pic>
      <p:sp>
        <p:nvSpPr>
          <p:cNvPr id="295" name="Google Shape;295;p50"/>
          <p:cNvSpPr/>
          <p:nvPr/>
        </p:nvSpPr>
        <p:spPr>
          <a:xfrm>
            <a:off x="5107675" y="1116500"/>
            <a:ext cx="3453600" cy="3185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51"/>
          <p:cNvPicPr preferRelativeResize="0"/>
          <p:nvPr/>
        </p:nvPicPr>
        <p:blipFill>
          <a:blip r:embed="rId3">
            <a:alphaModFix/>
          </a:blip>
          <a:stretch>
            <a:fillRect/>
          </a:stretch>
        </p:blipFill>
        <p:spPr>
          <a:xfrm>
            <a:off x="872850" y="0"/>
            <a:ext cx="7122552" cy="5143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76" name="Google Shape;76;p16"/>
          <p:cNvPicPr preferRelativeResize="0"/>
          <p:nvPr/>
        </p:nvPicPr>
        <p:blipFill>
          <a:blip r:embed="rId3">
            <a:alphaModFix/>
          </a:blip>
          <a:stretch>
            <a:fillRect/>
          </a:stretch>
        </p:blipFill>
        <p:spPr>
          <a:xfrm>
            <a:off x="867176" y="0"/>
            <a:ext cx="7409649"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52"/>
          <p:cNvPicPr preferRelativeResize="0"/>
          <p:nvPr/>
        </p:nvPicPr>
        <p:blipFill>
          <a:blip r:embed="rId3">
            <a:alphaModFix/>
          </a:blip>
          <a:stretch>
            <a:fillRect/>
          </a:stretch>
        </p:blipFill>
        <p:spPr>
          <a:xfrm>
            <a:off x="95050" y="44775"/>
            <a:ext cx="8869850" cy="2607100"/>
          </a:xfrm>
          <a:prstGeom prst="rect">
            <a:avLst/>
          </a:prstGeom>
          <a:noFill/>
          <a:ln>
            <a:noFill/>
          </a:ln>
        </p:spPr>
      </p:pic>
      <p:sp>
        <p:nvSpPr>
          <p:cNvPr id="306" name="Google Shape;306;p52"/>
          <p:cNvSpPr txBox="1"/>
          <p:nvPr/>
        </p:nvSpPr>
        <p:spPr>
          <a:xfrm>
            <a:off x="4679350" y="3699975"/>
            <a:ext cx="21522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4"/>
              </a:rPr>
              <a:t>Testing Video</a:t>
            </a:r>
            <a:endParaRPr sz="2400"/>
          </a:p>
        </p:txBody>
      </p:sp>
      <p:pic>
        <p:nvPicPr>
          <p:cNvPr id="307" name="Google Shape;307;p52"/>
          <p:cNvPicPr preferRelativeResize="0"/>
          <p:nvPr/>
        </p:nvPicPr>
        <p:blipFill>
          <a:blip r:embed="rId5">
            <a:alphaModFix/>
          </a:blip>
          <a:stretch>
            <a:fillRect/>
          </a:stretch>
        </p:blipFill>
        <p:spPr>
          <a:xfrm>
            <a:off x="7072328" y="2725400"/>
            <a:ext cx="1638475" cy="2304225"/>
          </a:xfrm>
          <a:prstGeom prst="rect">
            <a:avLst/>
          </a:prstGeom>
          <a:noFill/>
          <a:ln cap="flat" cmpd="sng" w="19050">
            <a:solidFill>
              <a:schemeClr val="dk2"/>
            </a:solidFill>
            <a:prstDash val="solid"/>
            <a:round/>
            <a:headEnd len="sm" w="sm" type="none"/>
            <a:tailEnd len="sm" w="sm" type="none"/>
          </a:ln>
        </p:spPr>
      </p:pic>
      <p:pic>
        <p:nvPicPr>
          <p:cNvPr id="308" name="Google Shape;308;p52"/>
          <p:cNvPicPr preferRelativeResize="0"/>
          <p:nvPr/>
        </p:nvPicPr>
        <p:blipFill>
          <a:blip r:embed="rId6">
            <a:alphaModFix/>
          </a:blip>
          <a:stretch>
            <a:fillRect/>
          </a:stretch>
        </p:blipFill>
        <p:spPr>
          <a:xfrm>
            <a:off x="170814" y="2854650"/>
            <a:ext cx="3956525" cy="2216250"/>
          </a:xfrm>
          <a:prstGeom prst="rect">
            <a:avLst/>
          </a:prstGeom>
          <a:noFill/>
          <a:ln cap="flat" cmpd="sng" w="28575">
            <a:solidFill>
              <a:schemeClr val="dk2"/>
            </a:solidFill>
            <a:prstDash val="solid"/>
            <a:round/>
            <a:headEnd len="sm" w="sm" type="none"/>
            <a:tailEnd len="sm" w="sm" type="none"/>
          </a:ln>
        </p:spPr>
      </p:pic>
      <p:sp>
        <p:nvSpPr>
          <p:cNvPr id="309" name="Google Shape;309;p52"/>
          <p:cNvSpPr txBox="1"/>
          <p:nvPr/>
        </p:nvSpPr>
        <p:spPr>
          <a:xfrm>
            <a:off x="4242400" y="4391025"/>
            <a:ext cx="2610600" cy="5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Model Break Down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53"/>
          <p:cNvPicPr preferRelativeResize="0"/>
          <p:nvPr/>
        </p:nvPicPr>
        <p:blipFill>
          <a:blip r:embed="rId3">
            <a:alphaModFix/>
          </a:blip>
          <a:stretch>
            <a:fillRect/>
          </a:stretch>
        </p:blipFill>
        <p:spPr>
          <a:xfrm>
            <a:off x="85401" y="58583"/>
            <a:ext cx="8973175" cy="5026329"/>
          </a:xfrm>
          <a:prstGeom prst="rect">
            <a:avLst/>
          </a:prstGeom>
          <a:noFill/>
          <a:ln cap="flat" cmpd="sng" w="28575">
            <a:solidFill>
              <a:schemeClr val="dk2"/>
            </a:solidFill>
            <a:prstDash val="solid"/>
            <a:round/>
            <a:headEnd len="sm" w="sm" type="none"/>
            <a:tailEnd len="sm" w="sm" type="none"/>
          </a:ln>
        </p:spPr>
      </p:pic>
      <p:sp>
        <p:nvSpPr>
          <p:cNvPr id="315" name="Google Shape;315;p53"/>
          <p:cNvSpPr txBox="1"/>
          <p:nvPr/>
        </p:nvSpPr>
        <p:spPr>
          <a:xfrm>
            <a:off x="4412075" y="1970100"/>
            <a:ext cx="23004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House goes here!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2" name="Google Shape;322;p54"/>
          <p:cNvPicPr preferRelativeResize="0"/>
          <p:nvPr/>
        </p:nvPicPr>
        <p:blipFill>
          <a:blip r:embed="rId3">
            <a:alphaModFix/>
          </a:blip>
          <a:stretch>
            <a:fillRect/>
          </a:stretch>
        </p:blipFill>
        <p:spPr>
          <a:xfrm>
            <a:off x="-1504175" y="-764600"/>
            <a:ext cx="10562650" cy="5949850"/>
          </a:xfrm>
          <a:prstGeom prst="rect">
            <a:avLst/>
          </a:prstGeom>
          <a:noFill/>
          <a:ln>
            <a:noFill/>
          </a:ln>
        </p:spPr>
      </p:pic>
      <p:sp>
        <p:nvSpPr>
          <p:cNvPr id="323" name="Google Shape;323;p54"/>
          <p:cNvSpPr/>
          <p:nvPr/>
        </p:nvSpPr>
        <p:spPr>
          <a:xfrm>
            <a:off x="1871400" y="238250"/>
            <a:ext cx="1807800" cy="13035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24" name="Google Shape;324;p54"/>
          <p:cNvSpPr/>
          <p:nvPr/>
        </p:nvSpPr>
        <p:spPr>
          <a:xfrm>
            <a:off x="3097325" y="2424675"/>
            <a:ext cx="4344600" cy="5046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4"/>
          <p:cNvSpPr txBox="1"/>
          <p:nvPr/>
        </p:nvSpPr>
        <p:spPr>
          <a:xfrm>
            <a:off x="4726150" y="2424675"/>
            <a:ext cx="3307500" cy="15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highlight>
                  <a:srgbClr val="FFFFFF"/>
                </a:highlight>
              </a:rPr>
              <a:t>Cistern</a:t>
            </a:r>
            <a:endParaRPr b="1" sz="2400">
              <a:highlight>
                <a:srgbClr val="FFFFFF"/>
              </a:highlight>
            </a:endParaRPr>
          </a:p>
        </p:txBody>
      </p:sp>
      <p:sp>
        <p:nvSpPr>
          <p:cNvPr id="326" name="Google Shape;326;p54"/>
          <p:cNvSpPr txBox="1"/>
          <p:nvPr/>
        </p:nvSpPr>
        <p:spPr>
          <a:xfrm>
            <a:off x="2396550" y="404963"/>
            <a:ext cx="1009200" cy="6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Cistern</a:t>
            </a:r>
            <a:endParaRPr b="1">
              <a:highlight>
                <a:srgbClr val="FFFFFF"/>
              </a:highlight>
            </a:endParaRPr>
          </a:p>
        </p:txBody>
      </p:sp>
      <p:sp>
        <p:nvSpPr>
          <p:cNvPr id="327" name="Google Shape;327;p54"/>
          <p:cNvSpPr txBox="1"/>
          <p:nvPr/>
        </p:nvSpPr>
        <p:spPr>
          <a:xfrm>
            <a:off x="3941275" y="1405788"/>
            <a:ext cx="1090200" cy="5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Green Roof</a:t>
            </a:r>
            <a:endParaRPr b="1">
              <a:highlight>
                <a:srgbClr val="FFFFFF"/>
              </a:highlight>
            </a:endParaRPr>
          </a:p>
        </p:txBody>
      </p:sp>
      <p:sp>
        <p:nvSpPr>
          <p:cNvPr id="328" name="Google Shape;328;p54"/>
          <p:cNvSpPr txBox="1"/>
          <p:nvPr/>
        </p:nvSpPr>
        <p:spPr>
          <a:xfrm>
            <a:off x="-140125" y="2021500"/>
            <a:ext cx="2699700" cy="1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Permeable Pavements</a:t>
            </a:r>
            <a:endParaRPr b="1">
              <a:highlight>
                <a:srgbClr val="FFFFFF"/>
              </a:highlight>
            </a:endParaRPr>
          </a:p>
        </p:txBody>
      </p:sp>
      <p:cxnSp>
        <p:nvCxnSpPr>
          <p:cNvPr id="329" name="Google Shape;329;p54"/>
          <p:cNvCxnSpPr/>
          <p:nvPr/>
        </p:nvCxnSpPr>
        <p:spPr>
          <a:xfrm>
            <a:off x="1751875" y="2298450"/>
            <a:ext cx="3279600" cy="1275300"/>
          </a:xfrm>
          <a:prstGeom prst="straightConnector1">
            <a:avLst/>
          </a:prstGeom>
          <a:noFill/>
          <a:ln cap="flat" cmpd="sng" w="38100">
            <a:solidFill>
              <a:srgbClr val="000000"/>
            </a:solidFill>
            <a:prstDash val="solid"/>
            <a:round/>
            <a:headEnd len="med" w="med" type="none"/>
            <a:tailEnd len="med" w="med" type="none"/>
          </a:ln>
        </p:spPr>
      </p:cxnSp>
      <p:sp>
        <p:nvSpPr>
          <p:cNvPr id="330" name="Google Shape;330;p54"/>
          <p:cNvSpPr txBox="1"/>
          <p:nvPr/>
        </p:nvSpPr>
        <p:spPr>
          <a:xfrm>
            <a:off x="-56050" y="546575"/>
            <a:ext cx="1090200" cy="4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Rain </a:t>
            </a:r>
            <a:endParaRPr b="1">
              <a:highlight>
                <a:srgbClr val="FFFFFF"/>
              </a:highlight>
            </a:endParaRPr>
          </a:p>
          <a:p>
            <a:pPr indent="0" lvl="0" marL="0" rtl="0" algn="l">
              <a:spcBef>
                <a:spcPts val="0"/>
              </a:spcBef>
              <a:spcAft>
                <a:spcPts val="0"/>
              </a:spcAft>
              <a:buNone/>
            </a:pPr>
            <a:r>
              <a:rPr b="1" lang="en">
                <a:highlight>
                  <a:srgbClr val="FFFFFF"/>
                </a:highlight>
              </a:rPr>
              <a:t>Gardens</a:t>
            </a:r>
            <a:endParaRPr b="1">
              <a:highlight>
                <a:srgbClr val="FFFFFF"/>
              </a:highlight>
            </a:endParaRPr>
          </a:p>
        </p:txBody>
      </p:sp>
      <p:sp>
        <p:nvSpPr>
          <p:cNvPr id="331" name="Google Shape;331;p54"/>
          <p:cNvSpPr txBox="1"/>
          <p:nvPr/>
        </p:nvSpPr>
        <p:spPr>
          <a:xfrm>
            <a:off x="7974525" y="238250"/>
            <a:ext cx="10092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FF"/>
                </a:highlight>
              </a:rPr>
              <a:t>Planters</a:t>
            </a:r>
            <a:endParaRPr b="1">
              <a:highlight>
                <a:srgbClr val="FFFFFF"/>
              </a:highlight>
            </a:endParaRPr>
          </a:p>
        </p:txBody>
      </p:sp>
      <p:cxnSp>
        <p:nvCxnSpPr>
          <p:cNvPr id="332" name="Google Shape;332;p54"/>
          <p:cNvCxnSpPr/>
          <p:nvPr/>
        </p:nvCxnSpPr>
        <p:spPr>
          <a:xfrm flipH="1">
            <a:off x="8381025" y="546650"/>
            <a:ext cx="98100" cy="2592600"/>
          </a:xfrm>
          <a:prstGeom prst="straightConnector1">
            <a:avLst/>
          </a:prstGeom>
          <a:noFill/>
          <a:ln cap="flat" cmpd="sng" w="38100">
            <a:solidFill>
              <a:srgbClr val="000000"/>
            </a:solidFill>
            <a:prstDash val="solid"/>
            <a:round/>
            <a:headEnd len="med" w="med" type="none"/>
            <a:tailEnd len="med" w="med" type="none"/>
          </a:ln>
        </p:spPr>
      </p:cxnSp>
      <p:sp>
        <p:nvSpPr>
          <p:cNvPr id="333" name="Google Shape;333;p54"/>
          <p:cNvSpPr txBox="1"/>
          <p:nvPr/>
        </p:nvSpPr>
        <p:spPr>
          <a:xfrm>
            <a:off x="-672725" y="3727975"/>
            <a:ext cx="39804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 Saaketh, and Katelyn </a:t>
            </a:r>
            <a:endParaRPr/>
          </a:p>
        </p:txBody>
      </p:sp>
      <p:pic>
        <p:nvPicPr>
          <p:cNvPr id="339" name="Google Shape;339;p55"/>
          <p:cNvPicPr preferRelativeResize="0"/>
          <p:nvPr/>
        </p:nvPicPr>
        <p:blipFill>
          <a:blip r:embed="rId3">
            <a:alphaModFix/>
          </a:blip>
          <a:stretch>
            <a:fillRect/>
          </a:stretch>
        </p:blipFill>
        <p:spPr>
          <a:xfrm>
            <a:off x="432050" y="1088700"/>
            <a:ext cx="5257584" cy="3745700"/>
          </a:xfrm>
          <a:prstGeom prst="rect">
            <a:avLst/>
          </a:prstGeom>
          <a:noFill/>
          <a:ln>
            <a:noFill/>
          </a:ln>
        </p:spPr>
      </p:pic>
      <p:sp>
        <p:nvSpPr>
          <p:cNvPr id="340" name="Google Shape;340;p55"/>
          <p:cNvSpPr txBox="1"/>
          <p:nvPr/>
        </p:nvSpPr>
        <p:spPr>
          <a:xfrm>
            <a:off x="2048761" y="2933900"/>
            <a:ext cx="13554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Green Roof</a:t>
            </a:r>
            <a:endParaRPr/>
          </a:p>
        </p:txBody>
      </p:sp>
      <p:sp>
        <p:nvSpPr>
          <p:cNvPr id="341" name="Google Shape;341;p55"/>
          <p:cNvSpPr txBox="1"/>
          <p:nvPr/>
        </p:nvSpPr>
        <p:spPr>
          <a:xfrm>
            <a:off x="6236372" y="3364672"/>
            <a:ext cx="1499700" cy="12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55"/>
          <p:cNvCxnSpPr/>
          <p:nvPr/>
        </p:nvCxnSpPr>
        <p:spPr>
          <a:xfrm flipH="1" rot="10800000">
            <a:off x="2994346" y="2869121"/>
            <a:ext cx="364800" cy="240000"/>
          </a:xfrm>
          <a:prstGeom prst="straightConnector1">
            <a:avLst/>
          </a:prstGeom>
          <a:noFill/>
          <a:ln cap="flat" cmpd="sng" w="38100">
            <a:solidFill>
              <a:srgbClr val="9900FF"/>
            </a:solidFill>
            <a:prstDash val="solid"/>
            <a:round/>
            <a:headEnd len="med" w="med" type="none"/>
            <a:tailEnd len="med" w="med" type="triangle"/>
          </a:ln>
        </p:spPr>
      </p:cxnSp>
      <p:sp>
        <p:nvSpPr>
          <p:cNvPr id="343" name="Google Shape;343;p55"/>
          <p:cNvSpPr txBox="1"/>
          <p:nvPr/>
        </p:nvSpPr>
        <p:spPr>
          <a:xfrm>
            <a:off x="5801172" y="1342387"/>
            <a:ext cx="2370000" cy="1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5"/>
          <p:cNvSpPr txBox="1"/>
          <p:nvPr/>
        </p:nvSpPr>
        <p:spPr>
          <a:xfrm>
            <a:off x="5860833" y="3662128"/>
            <a:ext cx="14265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Planters</a:t>
            </a:r>
            <a:endParaRPr sz="1800"/>
          </a:p>
        </p:txBody>
      </p:sp>
      <p:cxnSp>
        <p:nvCxnSpPr>
          <p:cNvPr id="345" name="Google Shape;345;p55"/>
          <p:cNvCxnSpPr/>
          <p:nvPr/>
        </p:nvCxnSpPr>
        <p:spPr>
          <a:xfrm flipH="1">
            <a:off x="4694672" y="2747045"/>
            <a:ext cx="1541700" cy="308700"/>
          </a:xfrm>
          <a:prstGeom prst="straightConnector1">
            <a:avLst/>
          </a:prstGeom>
          <a:noFill/>
          <a:ln cap="flat" cmpd="sng" w="76200">
            <a:solidFill>
              <a:srgbClr val="9900FF"/>
            </a:solidFill>
            <a:prstDash val="solid"/>
            <a:round/>
            <a:headEnd len="med" w="med" type="none"/>
            <a:tailEnd len="med" w="med" type="triangle"/>
          </a:ln>
        </p:spPr>
      </p:cxnSp>
      <p:sp>
        <p:nvSpPr>
          <p:cNvPr id="346" name="Google Shape;346;p55"/>
          <p:cNvSpPr txBox="1"/>
          <p:nvPr/>
        </p:nvSpPr>
        <p:spPr>
          <a:xfrm rot="-1146277">
            <a:off x="583782" y="2340224"/>
            <a:ext cx="1347412" cy="4080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Rain Barrels</a:t>
            </a:r>
            <a:endParaRPr/>
          </a:p>
        </p:txBody>
      </p:sp>
      <p:sp>
        <p:nvSpPr>
          <p:cNvPr id="347" name="Google Shape;347;p55"/>
          <p:cNvSpPr txBox="1"/>
          <p:nvPr/>
        </p:nvSpPr>
        <p:spPr>
          <a:xfrm>
            <a:off x="6236372" y="2488033"/>
            <a:ext cx="1426500" cy="48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Permeable Pavement</a:t>
            </a:r>
            <a:endParaRPr/>
          </a:p>
        </p:txBody>
      </p:sp>
      <p:cxnSp>
        <p:nvCxnSpPr>
          <p:cNvPr id="348" name="Google Shape;348;p55"/>
          <p:cNvCxnSpPr/>
          <p:nvPr/>
        </p:nvCxnSpPr>
        <p:spPr>
          <a:xfrm flipH="1" rot="10800000">
            <a:off x="877405" y="2118849"/>
            <a:ext cx="2263800" cy="723600"/>
          </a:xfrm>
          <a:prstGeom prst="straightConnector1">
            <a:avLst/>
          </a:prstGeom>
          <a:noFill/>
          <a:ln cap="flat" cmpd="sng" w="76200">
            <a:solidFill>
              <a:srgbClr val="9900FF"/>
            </a:solidFill>
            <a:prstDash val="solid"/>
            <a:round/>
            <a:headEnd len="med" w="med" type="none"/>
            <a:tailEnd len="med" w="med" type="triangle"/>
          </a:ln>
        </p:spPr>
      </p:cxnSp>
      <p:cxnSp>
        <p:nvCxnSpPr>
          <p:cNvPr id="349" name="Google Shape;349;p55"/>
          <p:cNvCxnSpPr/>
          <p:nvPr/>
        </p:nvCxnSpPr>
        <p:spPr>
          <a:xfrm>
            <a:off x="919364" y="2822520"/>
            <a:ext cx="2294100" cy="1075800"/>
          </a:xfrm>
          <a:prstGeom prst="straightConnector1">
            <a:avLst/>
          </a:prstGeom>
          <a:noFill/>
          <a:ln cap="flat" cmpd="sng" w="76200">
            <a:solidFill>
              <a:srgbClr val="9900FF"/>
            </a:solidFill>
            <a:prstDash val="solid"/>
            <a:round/>
            <a:headEnd len="med" w="med" type="none"/>
            <a:tailEnd len="med" w="med" type="triangle"/>
          </a:ln>
        </p:spPr>
      </p:cxnSp>
      <p:cxnSp>
        <p:nvCxnSpPr>
          <p:cNvPr id="350" name="Google Shape;350;p55"/>
          <p:cNvCxnSpPr>
            <a:stCxn id="344" idx="1"/>
          </p:cNvCxnSpPr>
          <p:nvPr/>
        </p:nvCxnSpPr>
        <p:spPr>
          <a:xfrm rot="10800000">
            <a:off x="3745533" y="3565528"/>
            <a:ext cx="2115300" cy="299400"/>
          </a:xfrm>
          <a:prstGeom prst="straightConnector1">
            <a:avLst/>
          </a:prstGeom>
          <a:noFill/>
          <a:ln cap="flat" cmpd="sng" w="76200">
            <a:solidFill>
              <a:srgbClr val="9900FF"/>
            </a:solidFill>
            <a:prstDash val="solid"/>
            <a:round/>
            <a:headEnd len="med" w="med" type="none"/>
            <a:tailEnd len="med" w="med" type="triangle"/>
          </a:ln>
        </p:spPr>
      </p:cxnSp>
      <p:cxnSp>
        <p:nvCxnSpPr>
          <p:cNvPr id="351" name="Google Shape;351;p55"/>
          <p:cNvCxnSpPr/>
          <p:nvPr/>
        </p:nvCxnSpPr>
        <p:spPr>
          <a:xfrm flipH="1">
            <a:off x="5002627" y="2020189"/>
            <a:ext cx="1245000" cy="91800"/>
          </a:xfrm>
          <a:prstGeom prst="straightConnector1">
            <a:avLst/>
          </a:prstGeom>
          <a:noFill/>
          <a:ln cap="flat" cmpd="sng" w="76200">
            <a:solidFill>
              <a:srgbClr val="9900FF"/>
            </a:solidFill>
            <a:prstDash val="solid"/>
            <a:round/>
            <a:headEnd len="med" w="med" type="none"/>
            <a:tailEnd len="med" w="med" type="triangle"/>
          </a:ln>
        </p:spPr>
      </p:cxnSp>
      <p:sp>
        <p:nvSpPr>
          <p:cNvPr id="352" name="Google Shape;352;p55"/>
          <p:cNvSpPr txBox="1"/>
          <p:nvPr/>
        </p:nvSpPr>
        <p:spPr>
          <a:xfrm>
            <a:off x="6178802" y="1852761"/>
            <a:ext cx="15417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Rain Garden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59" name="Google Shape;359;p56"/>
          <p:cNvPicPr preferRelativeResize="0"/>
          <p:nvPr/>
        </p:nvPicPr>
        <p:blipFill>
          <a:blip r:embed="rId3">
            <a:alphaModFix/>
          </a:blip>
          <a:stretch>
            <a:fillRect/>
          </a:stretch>
        </p:blipFill>
        <p:spPr>
          <a:xfrm>
            <a:off x="409850" y="101075"/>
            <a:ext cx="7496800" cy="49187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pic>
        <p:nvPicPr>
          <p:cNvPr id="364" name="Google Shape;364;p57"/>
          <p:cNvPicPr preferRelativeResize="0"/>
          <p:nvPr/>
        </p:nvPicPr>
        <p:blipFill>
          <a:blip r:embed="rId3">
            <a:alphaModFix/>
          </a:blip>
          <a:stretch>
            <a:fillRect/>
          </a:stretch>
        </p:blipFill>
        <p:spPr>
          <a:xfrm>
            <a:off x="168275" y="156000"/>
            <a:ext cx="3390900" cy="4610100"/>
          </a:xfrm>
          <a:prstGeom prst="rect">
            <a:avLst/>
          </a:prstGeom>
          <a:noFill/>
          <a:ln cap="flat" cmpd="sng" w="9525">
            <a:solidFill>
              <a:schemeClr val="dk2"/>
            </a:solidFill>
            <a:prstDash val="solid"/>
            <a:round/>
            <a:headEnd len="sm" w="sm" type="none"/>
            <a:tailEnd len="sm" w="sm" type="none"/>
          </a:ln>
        </p:spPr>
      </p:pic>
      <p:pic>
        <p:nvPicPr>
          <p:cNvPr id="365" name="Google Shape;365;p57"/>
          <p:cNvPicPr preferRelativeResize="0"/>
          <p:nvPr/>
        </p:nvPicPr>
        <p:blipFill>
          <a:blip r:embed="rId4">
            <a:alphaModFix/>
          </a:blip>
          <a:stretch>
            <a:fillRect/>
          </a:stretch>
        </p:blipFill>
        <p:spPr>
          <a:xfrm>
            <a:off x="3645175" y="1067475"/>
            <a:ext cx="5280024" cy="227781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8"/>
          <p:cNvSpPr txBox="1"/>
          <p:nvPr>
            <p:ph type="title"/>
          </p:nvPr>
        </p:nvSpPr>
        <p:spPr>
          <a:xfrm>
            <a:off x="5654450" y="4686300"/>
            <a:ext cx="2769600" cy="47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https://drive.google.com/drive/my-drive</a:t>
            </a:r>
            <a:endParaRPr/>
          </a:p>
        </p:txBody>
      </p:sp>
      <p:sp>
        <p:nvSpPr>
          <p:cNvPr id="371" name="Google Shape;371;p58"/>
          <p:cNvSpPr txBox="1"/>
          <p:nvPr>
            <p:ph idx="1" type="body"/>
          </p:nvPr>
        </p:nvSpPr>
        <p:spPr>
          <a:xfrm>
            <a:off x="252650" y="355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2" name="Google Shape;372;p58"/>
          <p:cNvPicPr preferRelativeResize="0"/>
          <p:nvPr/>
        </p:nvPicPr>
        <p:blipFill>
          <a:blip r:embed="rId4">
            <a:alphaModFix/>
          </a:blip>
          <a:stretch>
            <a:fillRect/>
          </a:stretch>
        </p:blipFill>
        <p:spPr>
          <a:xfrm>
            <a:off x="836300" y="0"/>
            <a:ext cx="7353300" cy="4686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id="377" name="Google Shape;377;p59"/>
          <p:cNvPicPr preferRelativeResize="0"/>
          <p:nvPr/>
        </p:nvPicPr>
        <p:blipFill>
          <a:blip r:embed="rId3">
            <a:alphaModFix/>
          </a:blip>
          <a:stretch>
            <a:fillRect/>
          </a:stretch>
        </p:blipFill>
        <p:spPr>
          <a:xfrm>
            <a:off x="670100" y="16700"/>
            <a:ext cx="7915051" cy="5110100"/>
          </a:xfrm>
          <a:prstGeom prst="rect">
            <a:avLst/>
          </a:prstGeom>
          <a:noFill/>
          <a:ln>
            <a:noFill/>
          </a:ln>
        </p:spPr>
      </p:pic>
      <p:sp>
        <p:nvSpPr>
          <p:cNvPr id="378" name="Google Shape;378;p59"/>
          <p:cNvSpPr txBox="1"/>
          <p:nvPr/>
        </p:nvSpPr>
        <p:spPr>
          <a:xfrm>
            <a:off x="859450" y="2075900"/>
            <a:ext cx="8067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Hunter</a:t>
            </a:r>
            <a:endParaRPr b="1">
              <a:solidFill>
                <a:srgbClr val="FF0000"/>
              </a:solidFill>
            </a:endParaRPr>
          </a:p>
        </p:txBody>
      </p:sp>
      <p:sp>
        <p:nvSpPr>
          <p:cNvPr id="379" name="Google Shape;379;p59"/>
          <p:cNvSpPr txBox="1"/>
          <p:nvPr/>
        </p:nvSpPr>
        <p:spPr>
          <a:xfrm>
            <a:off x="2023025" y="2023025"/>
            <a:ext cx="15207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950 ml</a:t>
            </a:r>
            <a:endParaRPr b="1">
              <a:solidFill>
                <a:srgbClr val="FF0000"/>
              </a:solidFill>
            </a:endParaRPr>
          </a:p>
        </p:txBody>
      </p:sp>
      <p:sp>
        <p:nvSpPr>
          <p:cNvPr id="380" name="Google Shape;380;p59"/>
          <p:cNvSpPr txBox="1"/>
          <p:nvPr/>
        </p:nvSpPr>
        <p:spPr>
          <a:xfrm>
            <a:off x="3900600" y="1745225"/>
            <a:ext cx="16131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The water hitting the roof of the house was captured by a rain barrel</a:t>
            </a:r>
            <a:endParaRPr>
              <a:solidFill>
                <a:srgbClr val="FF0000"/>
              </a:solidFill>
            </a:endParaRPr>
          </a:p>
        </p:txBody>
      </p:sp>
      <p:sp>
        <p:nvSpPr>
          <p:cNvPr id="381" name="Google Shape;381;p59"/>
          <p:cNvSpPr txBox="1"/>
          <p:nvPr/>
        </p:nvSpPr>
        <p:spPr>
          <a:xfrm>
            <a:off x="6148400" y="1758575"/>
            <a:ext cx="2194800" cy="108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This group was most effective because...</a:t>
            </a:r>
            <a:endParaRPr>
              <a:solidFill>
                <a:srgbClr val="FF0000"/>
              </a:solidFill>
            </a:endParaRPr>
          </a:p>
        </p:txBody>
      </p:sp>
      <p:sp>
        <p:nvSpPr>
          <p:cNvPr id="382" name="Google Shape;382;p59"/>
          <p:cNvSpPr txBox="1"/>
          <p:nvPr/>
        </p:nvSpPr>
        <p:spPr>
          <a:xfrm>
            <a:off x="1547025" y="3213025"/>
            <a:ext cx="3596400" cy="1137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Record evidence from these teams</a:t>
            </a:r>
            <a:endParaRPr>
              <a:solidFill>
                <a:srgbClr val="FF0000"/>
              </a:solidFill>
            </a:endParaRPr>
          </a:p>
        </p:txBody>
      </p:sp>
      <p:sp>
        <p:nvSpPr>
          <p:cNvPr id="383" name="Google Shape;383;p59"/>
          <p:cNvSpPr txBox="1"/>
          <p:nvPr/>
        </p:nvSpPr>
        <p:spPr>
          <a:xfrm>
            <a:off x="5705500" y="2221350"/>
            <a:ext cx="251100" cy="25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R</a:t>
            </a:r>
            <a:endParaRPr>
              <a:solidFill>
                <a:srgbClr val="FF0000"/>
              </a:solidFill>
            </a:endParaRPr>
          </a:p>
          <a:p>
            <a:pPr indent="0" lvl="0" marL="0" rtl="0" algn="l">
              <a:spcBef>
                <a:spcPts val="0"/>
              </a:spcBef>
              <a:spcAft>
                <a:spcPts val="0"/>
              </a:spcAft>
              <a:buNone/>
            </a:pPr>
            <a:r>
              <a:rPr lang="en">
                <a:solidFill>
                  <a:srgbClr val="FF0000"/>
                </a:solidFill>
              </a:rPr>
              <a:t>A</a:t>
            </a:r>
            <a:endParaRPr>
              <a:solidFill>
                <a:srgbClr val="FF0000"/>
              </a:solidFill>
            </a:endParaRPr>
          </a:p>
          <a:p>
            <a:pPr indent="0" lvl="0" marL="0" rtl="0" algn="l">
              <a:spcBef>
                <a:spcPts val="0"/>
              </a:spcBef>
              <a:spcAft>
                <a:spcPts val="0"/>
              </a:spcAft>
              <a:buNone/>
            </a:pPr>
            <a:r>
              <a:rPr lang="en">
                <a:solidFill>
                  <a:srgbClr val="FF0000"/>
                </a:solidFill>
              </a:rPr>
              <a:t>N</a:t>
            </a:r>
            <a:endParaRPr>
              <a:solidFill>
                <a:srgbClr val="FF0000"/>
              </a:solidFill>
            </a:endParaRPr>
          </a:p>
          <a:p>
            <a:pPr indent="0" lvl="0" marL="0" rtl="0" algn="l">
              <a:spcBef>
                <a:spcPts val="0"/>
              </a:spcBef>
              <a:spcAft>
                <a:spcPts val="0"/>
              </a:spcAft>
              <a:buNone/>
            </a:pPr>
            <a:r>
              <a:rPr lang="en">
                <a:solidFill>
                  <a:srgbClr val="FF0000"/>
                </a:solidFill>
              </a:rPr>
              <a:t>K</a:t>
            </a:r>
            <a:endParaRPr>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0" name="Google Shape;390;p60"/>
          <p:cNvPicPr preferRelativeResize="0"/>
          <p:nvPr/>
        </p:nvPicPr>
        <p:blipFill>
          <a:blip r:embed="rId3">
            <a:alphaModFix/>
          </a:blip>
          <a:stretch>
            <a:fillRect/>
          </a:stretch>
        </p:blipFill>
        <p:spPr>
          <a:xfrm rot="-5400000">
            <a:off x="1818725" y="-1283099"/>
            <a:ext cx="5170300" cy="7736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7" name="Google Shape;397;p61"/>
          <p:cNvPicPr preferRelativeResize="0"/>
          <p:nvPr/>
        </p:nvPicPr>
        <p:blipFill>
          <a:blip r:embed="rId3">
            <a:alphaModFix/>
          </a:blip>
          <a:stretch>
            <a:fillRect/>
          </a:stretch>
        </p:blipFill>
        <p:spPr>
          <a:xfrm>
            <a:off x="379074" y="296725"/>
            <a:ext cx="8259000" cy="449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843115" y="49475"/>
            <a:ext cx="7233035"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6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Air Pollution</a:t>
            </a:r>
            <a:endParaRPr sz="4800"/>
          </a:p>
        </p:txBody>
      </p:sp>
      <p:pic>
        <p:nvPicPr>
          <p:cNvPr id="403" name="Google Shape;403;p62"/>
          <p:cNvPicPr preferRelativeResize="0"/>
          <p:nvPr/>
        </p:nvPicPr>
        <p:blipFill>
          <a:blip r:embed="rId3">
            <a:alphaModFix/>
          </a:blip>
          <a:stretch>
            <a:fillRect/>
          </a:stretch>
        </p:blipFill>
        <p:spPr>
          <a:xfrm>
            <a:off x="191875" y="898225"/>
            <a:ext cx="5867400" cy="3514725"/>
          </a:xfrm>
          <a:prstGeom prst="rect">
            <a:avLst/>
          </a:prstGeom>
          <a:noFill/>
          <a:ln>
            <a:noFill/>
          </a:ln>
        </p:spPr>
      </p:pic>
      <p:pic>
        <p:nvPicPr>
          <p:cNvPr id="404" name="Google Shape;404;p62"/>
          <p:cNvPicPr preferRelativeResize="0"/>
          <p:nvPr/>
        </p:nvPicPr>
        <p:blipFill>
          <a:blip r:embed="rId4">
            <a:alphaModFix/>
          </a:blip>
          <a:stretch>
            <a:fillRect/>
          </a:stretch>
        </p:blipFill>
        <p:spPr>
          <a:xfrm>
            <a:off x="6027200" y="1014675"/>
            <a:ext cx="2971800" cy="181014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1" name="Google Shape;411;p63"/>
          <p:cNvPicPr preferRelativeResize="0"/>
          <p:nvPr/>
        </p:nvPicPr>
        <p:blipFill>
          <a:blip r:embed="rId3">
            <a:alphaModFix/>
          </a:blip>
          <a:stretch>
            <a:fillRect/>
          </a:stretch>
        </p:blipFill>
        <p:spPr>
          <a:xfrm>
            <a:off x="727350" y="69050"/>
            <a:ext cx="7689312" cy="5005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18" name="Google Shape;418;p64"/>
          <p:cNvPicPr preferRelativeResize="0"/>
          <p:nvPr/>
        </p:nvPicPr>
        <p:blipFill>
          <a:blip r:embed="rId3">
            <a:alphaModFix/>
          </a:blip>
          <a:stretch>
            <a:fillRect/>
          </a:stretch>
        </p:blipFill>
        <p:spPr>
          <a:xfrm>
            <a:off x="843115" y="49475"/>
            <a:ext cx="7233035"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65"/>
          <p:cNvSpPr txBox="1"/>
          <p:nvPr/>
        </p:nvSpPr>
        <p:spPr>
          <a:xfrm>
            <a:off x="3204000" y="4568875"/>
            <a:ext cx="29571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3"/>
              </a:rPr>
              <a:t>https://datadrivendj.com/tracks/smog/</a:t>
            </a:r>
            <a:endParaRPr/>
          </a:p>
        </p:txBody>
      </p:sp>
      <p:pic>
        <p:nvPicPr>
          <p:cNvPr id="424" name="Google Shape;424;p65"/>
          <p:cNvPicPr preferRelativeResize="0"/>
          <p:nvPr/>
        </p:nvPicPr>
        <p:blipFill>
          <a:blip r:embed="rId4">
            <a:alphaModFix/>
          </a:blip>
          <a:stretch>
            <a:fillRect/>
          </a:stretch>
        </p:blipFill>
        <p:spPr>
          <a:xfrm>
            <a:off x="1587588" y="389225"/>
            <a:ext cx="5550532" cy="39934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31" name="Google Shape;431;p66"/>
          <p:cNvPicPr preferRelativeResize="0"/>
          <p:nvPr/>
        </p:nvPicPr>
        <p:blipFill>
          <a:blip r:embed="rId3">
            <a:alphaModFix/>
          </a:blip>
          <a:stretch>
            <a:fillRect/>
          </a:stretch>
        </p:blipFill>
        <p:spPr>
          <a:xfrm>
            <a:off x="1029988" y="240501"/>
            <a:ext cx="7084027" cy="4662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37" name="Google Shape;437;p67"/>
          <p:cNvPicPr preferRelativeResize="0"/>
          <p:nvPr/>
        </p:nvPicPr>
        <p:blipFill>
          <a:blip r:embed="rId3">
            <a:alphaModFix/>
          </a:blip>
          <a:stretch>
            <a:fillRect/>
          </a:stretch>
        </p:blipFill>
        <p:spPr>
          <a:xfrm>
            <a:off x="866650" y="142875"/>
            <a:ext cx="7543800" cy="4857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44" name="Google Shape;444;p68"/>
          <p:cNvPicPr preferRelativeResize="0"/>
          <p:nvPr/>
        </p:nvPicPr>
        <p:blipFill>
          <a:blip r:embed="rId3">
            <a:alphaModFix/>
          </a:blip>
          <a:stretch>
            <a:fillRect/>
          </a:stretch>
        </p:blipFill>
        <p:spPr>
          <a:xfrm>
            <a:off x="-12" y="0"/>
            <a:ext cx="4010025" cy="5143500"/>
          </a:xfrm>
          <a:prstGeom prst="rect">
            <a:avLst/>
          </a:prstGeom>
          <a:noFill/>
          <a:ln>
            <a:noFill/>
          </a:ln>
        </p:spPr>
      </p:pic>
      <p:pic>
        <p:nvPicPr>
          <p:cNvPr id="445" name="Google Shape;445;p68"/>
          <p:cNvPicPr preferRelativeResize="0"/>
          <p:nvPr/>
        </p:nvPicPr>
        <p:blipFill>
          <a:blip r:embed="rId4">
            <a:alphaModFix/>
          </a:blip>
          <a:stretch>
            <a:fillRect/>
          </a:stretch>
        </p:blipFill>
        <p:spPr>
          <a:xfrm>
            <a:off x="4170300" y="357400"/>
            <a:ext cx="4916650" cy="4349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51" name="Google Shape;451;p69"/>
          <p:cNvPicPr preferRelativeResize="0"/>
          <p:nvPr/>
        </p:nvPicPr>
        <p:blipFill>
          <a:blip r:embed="rId3">
            <a:alphaModFix/>
          </a:blip>
          <a:stretch>
            <a:fillRect/>
          </a:stretch>
        </p:blipFill>
        <p:spPr>
          <a:xfrm>
            <a:off x="228501" y="518618"/>
            <a:ext cx="8520600" cy="393615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58" name="Google Shape;458;p70"/>
          <p:cNvPicPr preferRelativeResize="0"/>
          <p:nvPr/>
        </p:nvPicPr>
        <p:blipFill>
          <a:blip r:embed="rId3">
            <a:alphaModFix/>
          </a:blip>
          <a:stretch>
            <a:fillRect/>
          </a:stretch>
        </p:blipFill>
        <p:spPr>
          <a:xfrm>
            <a:off x="847725" y="200025"/>
            <a:ext cx="7448550" cy="47434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Google Shape;463;p71"/>
          <p:cNvPicPr preferRelativeResize="0"/>
          <p:nvPr/>
        </p:nvPicPr>
        <p:blipFill>
          <a:blip r:embed="rId3">
            <a:alphaModFix/>
          </a:blip>
          <a:stretch>
            <a:fillRect/>
          </a:stretch>
        </p:blipFill>
        <p:spPr>
          <a:xfrm>
            <a:off x="705624" y="207000"/>
            <a:ext cx="7562225" cy="4606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8"/>
          <p:cNvSpPr txBox="1"/>
          <p:nvPr>
            <p:ph type="ctrTitle"/>
          </p:nvPr>
        </p:nvSpPr>
        <p:spPr>
          <a:xfrm>
            <a:off x="489325" y="193100"/>
            <a:ext cx="8520600" cy="87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Plastic Bots</a:t>
            </a:r>
            <a:endParaRPr/>
          </a:p>
        </p:txBody>
      </p:sp>
      <p:sp>
        <p:nvSpPr>
          <p:cNvPr id="87" name="Google Shape;87;p18"/>
          <p:cNvSpPr txBox="1"/>
          <p:nvPr>
            <p:ph idx="1" type="subTitle"/>
          </p:nvPr>
        </p:nvSpPr>
        <p:spPr>
          <a:xfrm>
            <a:off x="255700" y="3791400"/>
            <a:ext cx="8520600" cy="63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5th Grade and Middle School NGSS Aligned</a:t>
            </a:r>
            <a:endParaRPr/>
          </a:p>
        </p:txBody>
      </p:sp>
      <p:pic>
        <p:nvPicPr>
          <p:cNvPr id="88" name="Google Shape;88;p18"/>
          <p:cNvPicPr preferRelativeResize="0"/>
          <p:nvPr/>
        </p:nvPicPr>
        <p:blipFill>
          <a:blip r:embed="rId3">
            <a:alphaModFix/>
          </a:blip>
          <a:stretch>
            <a:fillRect/>
          </a:stretch>
        </p:blipFill>
        <p:spPr>
          <a:xfrm>
            <a:off x="6781150" y="1118175"/>
            <a:ext cx="2407276" cy="1838725"/>
          </a:xfrm>
          <a:prstGeom prst="rect">
            <a:avLst/>
          </a:prstGeom>
          <a:noFill/>
          <a:ln>
            <a:noFill/>
          </a:ln>
        </p:spPr>
      </p:pic>
      <p:pic>
        <p:nvPicPr>
          <p:cNvPr id="89" name="Google Shape;89;p18"/>
          <p:cNvPicPr preferRelativeResize="0"/>
          <p:nvPr/>
        </p:nvPicPr>
        <p:blipFill>
          <a:blip r:embed="rId4">
            <a:alphaModFix/>
          </a:blip>
          <a:stretch>
            <a:fillRect/>
          </a:stretch>
        </p:blipFill>
        <p:spPr>
          <a:xfrm>
            <a:off x="173700" y="333750"/>
            <a:ext cx="2679850" cy="2984375"/>
          </a:xfrm>
          <a:prstGeom prst="rect">
            <a:avLst/>
          </a:prstGeom>
          <a:noFill/>
          <a:ln>
            <a:noFill/>
          </a:ln>
        </p:spPr>
      </p:pic>
      <p:pic>
        <p:nvPicPr>
          <p:cNvPr id="90" name="Google Shape;90;p18"/>
          <p:cNvPicPr preferRelativeResize="0"/>
          <p:nvPr/>
        </p:nvPicPr>
        <p:blipFill>
          <a:blip r:embed="rId5">
            <a:alphaModFix/>
          </a:blip>
          <a:stretch>
            <a:fillRect/>
          </a:stretch>
        </p:blipFill>
        <p:spPr>
          <a:xfrm>
            <a:off x="2557200" y="1072709"/>
            <a:ext cx="4029600" cy="2684125"/>
          </a:xfrm>
          <a:prstGeom prst="rect">
            <a:avLst/>
          </a:prstGeom>
          <a:noFill/>
          <a:ln>
            <a:noFill/>
          </a:ln>
        </p:spPr>
      </p:pic>
      <p:sp>
        <p:nvSpPr>
          <p:cNvPr id="91" name="Google Shape;91;p18"/>
          <p:cNvSpPr txBox="1"/>
          <p:nvPr/>
        </p:nvSpPr>
        <p:spPr>
          <a:xfrm>
            <a:off x="2389575" y="4626600"/>
            <a:ext cx="5194200" cy="4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Thank you </a:t>
            </a:r>
            <a:r>
              <a:rPr b="1" i="1" lang="en"/>
              <a:t>Franklin Lakes</a:t>
            </a:r>
            <a:r>
              <a:rPr i="1" lang="en"/>
              <a:t> Middle School Teachers</a:t>
            </a:r>
            <a:endParaRPr i="1"/>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72"/>
          <p:cNvSpPr txBox="1"/>
          <p:nvPr>
            <p:ph type="title"/>
          </p:nvPr>
        </p:nvSpPr>
        <p:spPr>
          <a:xfrm>
            <a:off x="235650" y="2453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Erosion Control Methods</a:t>
            </a:r>
            <a:endParaRPr/>
          </a:p>
        </p:txBody>
      </p:sp>
      <p:pic>
        <p:nvPicPr>
          <p:cNvPr id="469" name="Google Shape;469;p72"/>
          <p:cNvPicPr preferRelativeResize="0"/>
          <p:nvPr/>
        </p:nvPicPr>
        <p:blipFill>
          <a:blip r:embed="rId3">
            <a:alphaModFix/>
          </a:blip>
          <a:stretch>
            <a:fillRect/>
          </a:stretch>
        </p:blipFill>
        <p:spPr>
          <a:xfrm>
            <a:off x="0" y="980000"/>
            <a:ext cx="8892201" cy="1468850"/>
          </a:xfrm>
          <a:prstGeom prst="rect">
            <a:avLst/>
          </a:prstGeom>
          <a:noFill/>
          <a:ln>
            <a:noFill/>
          </a:ln>
        </p:spPr>
      </p:pic>
      <p:sp>
        <p:nvSpPr>
          <p:cNvPr id="470" name="Google Shape;470;p72"/>
          <p:cNvSpPr/>
          <p:nvPr/>
        </p:nvSpPr>
        <p:spPr>
          <a:xfrm>
            <a:off x="126900" y="1563975"/>
            <a:ext cx="8890200" cy="461700"/>
          </a:xfrm>
          <a:prstGeom prst="rect">
            <a:avLst/>
          </a:prstGeom>
          <a:solidFill>
            <a:srgbClr val="FFFF00">
              <a:alpha val="36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72"/>
          <p:cNvPicPr preferRelativeResize="0"/>
          <p:nvPr/>
        </p:nvPicPr>
        <p:blipFill>
          <a:blip r:embed="rId4">
            <a:alphaModFix/>
          </a:blip>
          <a:stretch>
            <a:fillRect/>
          </a:stretch>
        </p:blipFill>
        <p:spPr>
          <a:xfrm>
            <a:off x="5020375" y="2448850"/>
            <a:ext cx="3673929" cy="25717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78" name="Google Shape;478;p73"/>
          <p:cNvPicPr preferRelativeResize="0"/>
          <p:nvPr/>
        </p:nvPicPr>
        <p:blipFill>
          <a:blip r:embed="rId3">
            <a:alphaModFix/>
          </a:blip>
          <a:stretch>
            <a:fillRect/>
          </a:stretch>
        </p:blipFill>
        <p:spPr>
          <a:xfrm>
            <a:off x="238612" y="172100"/>
            <a:ext cx="8666775" cy="3774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id="483" name="Google Shape;483;p74"/>
          <p:cNvPicPr preferRelativeResize="0"/>
          <p:nvPr/>
        </p:nvPicPr>
        <p:blipFill>
          <a:blip r:embed="rId3">
            <a:alphaModFix/>
          </a:blip>
          <a:stretch>
            <a:fillRect/>
          </a:stretch>
        </p:blipFill>
        <p:spPr>
          <a:xfrm>
            <a:off x="2691027" y="-20636"/>
            <a:ext cx="3761950" cy="5184775"/>
          </a:xfrm>
          <a:prstGeom prst="rect">
            <a:avLst/>
          </a:prstGeom>
          <a:noFill/>
          <a:ln>
            <a:noFill/>
          </a:ln>
        </p:spPr>
      </p:pic>
      <p:sp>
        <p:nvSpPr>
          <p:cNvPr id="484" name="Google Shape;484;p74"/>
          <p:cNvSpPr/>
          <p:nvPr/>
        </p:nvSpPr>
        <p:spPr>
          <a:xfrm>
            <a:off x="3498975" y="3055225"/>
            <a:ext cx="2214900" cy="1682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74"/>
          <p:cNvSpPr/>
          <p:nvPr/>
        </p:nvSpPr>
        <p:spPr>
          <a:xfrm>
            <a:off x="3498975" y="878025"/>
            <a:ext cx="2044200" cy="21297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pic>
        <p:nvPicPr>
          <p:cNvPr id="490" name="Google Shape;490;p75"/>
          <p:cNvPicPr preferRelativeResize="0"/>
          <p:nvPr/>
        </p:nvPicPr>
        <p:blipFill>
          <a:blip r:embed="rId3">
            <a:alphaModFix/>
          </a:blip>
          <a:stretch>
            <a:fillRect/>
          </a:stretch>
        </p:blipFill>
        <p:spPr>
          <a:xfrm>
            <a:off x="572775" y="0"/>
            <a:ext cx="7734600" cy="51435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pic>
        <p:nvPicPr>
          <p:cNvPr id="495" name="Google Shape;495;p76"/>
          <p:cNvPicPr preferRelativeResize="0"/>
          <p:nvPr/>
        </p:nvPicPr>
        <p:blipFill>
          <a:blip r:embed="rId3">
            <a:alphaModFix/>
          </a:blip>
          <a:stretch>
            <a:fillRect/>
          </a:stretch>
        </p:blipFill>
        <p:spPr>
          <a:xfrm>
            <a:off x="514525" y="41550"/>
            <a:ext cx="7288507" cy="510194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2" name="Google Shape;502;p77"/>
          <p:cNvPicPr preferRelativeResize="0"/>
          <p:nvPr/>
        </p:nvPicPr>
        <p:blipFill>
          <a:blip r:embed="rId3">
            <a:alphaModFix/>
          </a:blip>
          <a:stretch>
            <a:fillRect/>
          </a:stretch>
        </p:blipFill>
        <p:spPr>
          <a:xfrm>
            <a:off x="1462425" y="34475"/>
            <a:ext cx="6812033" cy="51090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9" name="Google Shape;509;p78"/>
          <p:cNvPicPr preferRelativeResize="0"/>
          <p:nvPr/>
        </p:nvPicPr>
        <p:blipFill>
          <a:blip r:embed="rId3">
            <a:alphaModFix/>
          </a:blip>
          <a:stretch>
            <a:fillRect/>
          </a:stretch>
        </p:blipFill>
        <p:spPr>
          <a:xfrm>
            <a:off x="0" y="438150"/>
            <a:ext cx="9144000" cy="4267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79"/>
          <p:cNvSpPr txBox="1"/>
          <p:nvPr>
            <p:ph type="title"/>
          </p:nvPr>
        </p:nvSpPr>
        <p:spPr>
          <a:xfrm>
            <a:off x="311700" y="1497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Silt Fencing</a:t>
            </a:r>
            <a:endParaRPr/>
          </a:p>
        </p:txBody>
      </p:sp>
      <p:sp>
        <p:nvSpPr>
          <p:cNvPr id="515" name="Google Shape;515;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16" name="Google Shape;516;p79"/>
          <p:cNvPicPr preferRelativeResize="0"/>
          <p:nvPr/>
        </p:nvPicPr>
        <p:blipFill>
          <a:blip r:embed="rId3">
            <a:alphaModFix/>
          </a:blip>
          <a:stretch>
            <a:fillRect/>
          </a:stretch>
        </p:blipFill>
        <p:spPr>
          <a:xfrm>
            <a:off x="1753200" y="857550"/>
            <a:ext cx="6105025" cy="4114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80"/>
          <p:cNvSpPr txBox="1"/>
          <p:nvPr>
            <p:ph type="title"/>
          </p:nvPr>
        </p:nvSpPr>
        <p:spPr>
          <a:xfrm>
            <a:off x="311700" y="830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Erosion Control Blanket</a:t>
            </a:r>
            <a:endParaRPr/>
          </a:p>
        </p:txBody>
      </p:sp>
      <p:pic>
        <p:nvPicPr>
          <p:cNvPr id="522" name="Google Shape;522;p80"/>
          <p:cNvPicPr preferRelativeResize="0"/>
          <p:nvPr/>
        </p:nvPicPr>
        <p:blipFill>
          <a:blip r:embed="rId3">
            <a:alphaModFix/>
          </a:blip>
          <a:stretch>
            <a:fillRect/>
          </a:stretch>
        </p:blipFill>
        <p:spPr>
          <a:xfrm>
            <a:off x="942975" y="1065350"/>
            <a:ext cx="6296925" cy="39355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81"/>
          <p:cNvSpPr txBox="1"/>
          <p:nvPr>
            <p:ph type="title"/>
          </p:nvPr>
        </p:nvSpPr>
        <p:spPr>
          <a:xfrm>
            <a:off x="311700" y="92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Mulch Sock</a:t>
            </a:r>
            <a:endParaRPr/>
          </a:p>
        </p:txBody>
      </p:sp>
      <p:pic>
        <p:nvPicPr>
          <p:cNvPr id="528" name="Google Shape;528;p81"/>
          <p:cNvPicPr preferRelativeResize="0"/>
          <p:nvPr/>
        </p:nvPicPr>
        <p:blipFill>
          <a:blip r:embed="rId3">
            <a:alphaModFix/>
          </a:blip>
          <a:stretch>
            <a:fillRect/>
          </a:stretch>
        </p:blipFill>
        <p:spPr>
          <a:xfrm>
            <a:off x="1447340" y="665300"/>
            <a:ext cx="5974059" cy="447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71825" y="138975"/>
            <a:ext cx="8819050" cy="2869250"/>
          </a:xfrm>
          <a:prstGeom prst="rect">
            <a:avLst/>
          </a:prstGeom>
          <a:noFill/>
          <a:ln>
            <a:noFill/>
          </a:ln>
        </p:spPr>
      </p:pic>
      <p:sp>
        <p:nvSpPr>
          <p:cNvPr id="97" name="Google Shape;97;p19"/>
          <p:cNvSpPr/>
          <p:nvPr/>
        </p:nvSpPr>
        <p:spPr>
          <a:xfrm>
            <a:off x="126900" y="322300"/>
            <a:ext cx="8890200" cy="725100"/>
          </a:xfrm>
          <a:prstGeom prst="rect">
            <a:avLst/>
          </a:prstGeom>
          <a:solidFill>
            <a:srgbClr val="FFFF00">
              <a:alpha val="36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5" name="Google Shape;535;p82"/>
          <p:cNvPicPr preferRelativeResize="0"/>
          <p:nvPr/>
        </p:nvPicPr>
        <p:blipFill>
          <a:blip r:embed="rId3">
            <a:alphaModFix/>
          </a:blip>
          <a:stretch>
            <a:fillRect/>
          </a:stretch>
        </p:blipFill>
        <p:spPr>
          <a:xfrm>
            <a:off x="2468301" y="116425"/>
            <a:ext cx="3865823"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pic>
        <p:nvPicPr>
          <p:cNvPr id="540" name="Google Shape;540;p83"/>
          <p:cNvPicPr preferRelativeResize="0"/>
          <p:nvPr/>
        </p:nvPicPr>
        <p:blipFill>
          <a:blip r:embed="rId3">
            <a:alphaModFix/>
          </a:blip>
          <a:stretch>
            <a:fillRect/>
          </a:stretch>
        </p:blipFill>
        <p:spPr>
          <a:xfrm>
            <a:off x="2291275" y="0"/>
            <a:ext cx="3948750" cy="5143500"/>
          </a:xfrm>
          <a:prstGeom prst="rect">
            <a:avLst/>
          </a:prstGeom>
          <a:noFill/>
          <a:ln>
            <a:noFill/>
          </a:ln>
        </p:spPr>
      </p:pic>
      <p:pic>
        <p:nvPicPr>
          <p:cNvPr id="541" name="Google Shape;541;p83"/>
          <p:cNvPicPr preferRelativeResize="0"/>
          <p:nvPr/>
        </p:nvPicPr>
        <p:blipFill>
          <a:blip r:embed="rId4">
            <a:alphaModFix/>
          </a:blip>
          <a:stretch>
            <a:fillRect/>
          </a:stretch>
        </p:blipFill>
        <p:spPr>
          <a:xfrm>
            <a:off x="-120850" y="1074296"/>
            <a:ext cx="9209950" cy="3249879"/>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48" name="Google Shape;548;p84"/>
          <p:cNvPicPr preferRelativeResize="0"/>
          <p:nvPr/>
        </p:nvPicPr>
        <p:blipFill>
          <a:blip r:embed="rId3">
            <a:alphaModFix/>
          </a:blip>
          <a:stretch>
            <a:fillRect/>
          </a:stretch>
        </p:blipFill>
        <p:spPr>
          <a:xfrm>
            <a:off x="212625" y="151938"/>
            <a:ext cx="8619675" cy="48396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pic>
        <p:nvPicPr>
          <p:cNvPr id="553" name="Google Shape;553;p85"/>
          <p:cNvPicPr preferRelativeResize="0"/>
          <p:nvPr/>
        </p:nvPicPr>
        <p:blipFill>
          <a:blip r:embed="rId3">
            <a:alphaModFix/>
          </a:blip>
          <a:stretch>
            <a:fillRect/>
          </a:stretch>
        </p:blipFill>
        <p:spPr>
          <a:xfrm>
            <a:off x="6639125" y="327100"/>
            <a:ext cx="2585466" cy="4140125"/>
          </a:xfrm>
          <a:prstGeom prst="rect">
            <a:avLst/>
          </a:prstGeom>
          <a:noFill/>
          <a:ln>
            <a:noFill/>
          </a:ln>
        </p:spPr>
      </p:pic>
      <p:pic>
        <p:nvPicPr>
          <p:cNvPr id="554" name="Google Shape;554;p85"/>
          <p:cNvPicPr preferRelativeResize="0"/>
          <p:nvPr/>
        </p:nvPicPr>
        <p:blipFill>
          <a:blip r:embed="rId4">
            <a:alphaModFix/>
          </a:blip>
          <a:stretch>
            <a:fillRect/>
          </a:stretch>
        </p:blipFill>
        <p:spPr>
          <a:xfrm>
            <a:off x="0" y="0"/>
            <a:ext cx="6749575" cy="3531425"/>
          </a:xfrm>
          <a:prstGeom prst="rect">
            <a:avLst/>
          </a:prstGeom>
          <a:noFill/>
          <a:ln>
            <a:noFill/>
          </a:ln>
        </p:spPr>
      </p:pic>
      <p:sp>
        <p:nvSpPr>
          <p:cNvPr id="555" name="Google Shape;555;p85"/>
          <p:cNvSpPr/>
          <p:nvPr/>
        </p:nvSpPr>
        <p:spPr>
          <a:xfrm>
            <a:off x="58175" y="430500"/>
            <a:ext cx="6485700" cy="461700"/>
          </a:xfrm>
          <a:prstGeom prst="rect">
            <a:avLst/>
          </a:prstGeom>
          <a:solidFill>
            <a:srgbClr val="FFFF00">
              <a:alpha val="36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5"/>
          <p:cNvSpPr txBox="1"/>
          <p:nvPr/>
        </p:nvSpPr>
        <p:spPr>
          <a:xfrm>
            <a:off x="520150" y="4104575"/>
            <a:ext cx="5347800" cy="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Link to project</a:t>
            </a:r>
            <a:endParaRPr/>
          </a:p>
        </p:txBody>
      </p:sp>
      <p:sp>
        <p:nvSpPr>
          <p:cNvPr id="557" name="Google Shape;557;p85"/>
          <p:cNvSpPr txBox="1"/>
          <p:nvPr/>
        </p:nvSpPr>
        <p:spPr>
          <a:xfrm>
            <a:off x="2839550" y="3953275"/>
            <a:ext cx="3704400" cy="9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The Dam Project</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0" y="0"/>
            <a:ext cx="9024626" cy="2900775"/>
          </a:xfrm>
          <a:prstGeom prst="rect">
            <a:avLst/>
          </a:prstGeom>
          <a:noFill/>
          <a:ln>
            <a:noFill/>
          </a:ln>
        </p:spPr>
      </p:pic>
      <p:sp>
        <p:nvSpPr>
          <p:cNvPr id="103" name="Google Shape;103;p20"/>
          <p:cNvSpPr/>
          <p:nvPr/>
        </p:nvSpPr>
        <p:spPr>
          <a:xfrm>
            <a:off x="80575" y="2430750"/>
            <a:ext cx="8890200" cy="470100"/>
          </a:xfrm>
          <a:prstGeom prst="rect">
            <a:avLst/>
          </a:prstGeom>
          <a:solidFill>
            <a:srgbClr val="FFFF00">
              <a:alpha val="36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152400" y="152400"/>
            <a:ext cx="8890200" cy="4363488"/>
          </a:xfrm>
          <a:prstGeom prst="rect">
            <a:avLst/>
          </a:prstGeom>
          <a:noFill/>
          <a:ln>
            <a:noFill/>
          </a:ln>
        </p:spPr>
      </p:pic>
      <p:sp>
        <p:nvSpPr>
          <p:cNvPr id="109" name="Google Shape;109;p21"/>
          <p:cNvSpPr/>
          <p:nvPr/>
        </p:nvSpPr>
        <p:spPr>
          <a:xfrm>
            <a:off x="67125" y="2457600"/>
            <a:ext cx="8890200" cy="725100"/>
          </a:xfrm>
          <a:prstGeom prst="rect">
            <a:avLst/>
          </a:prstGeom>
          <a:solidFill>
            <a:srgbClr val="FFFF00">
              <a:alpha val="36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