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97115-CDA4-43D7-BDE4-770822227C0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54F19-867F-4B84-82B7-E3A45A5F1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5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66768-564D-452F-8F1A-4216326D147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76A6B-E054-4564-B966-407584FB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8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788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98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8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38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58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B648CC-4656-4418-9A58-D240335BB51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Explain why they are here, BEST METHODS</a:t>
            </a:r>
          </a:p>
        </p:txBody>
      </p:sp>
    </p:spTree>
    <p:extLst>
      <p:ext uri="{BB962C8B-B14F-4D97-AF65-F5344CB8AC3E}">
        <p14:creationId xmlns:p14="http://schemas.microsoft.com/office/powerpoint/2010/main" val="305417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Every year the University must formally designate a PACO by January 10</a:t>
            </a:r>
            <a:r>
              <a:rPr lang="en-US" altLang="en-US" baseline="30000" smtClean="0">
                <a:latin typeface="Arial" panose="020B0604020202020204" pitchFamily="34" charset="0"/>
              </a:rPr>
              <a:t>th</a:t>
            </a:r>
            <a:r>
              <a:rPr lang="en-US" altLang="en-US" smtClean="0">
                <a:latin typeface="Arial" panose="020B0604020202020204" pitchFamily="34" charset="0"/>
              </a:rPr>
              <a:t>.  This individual is responsible to ensure MSU is meeting AA requirements.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CC9722-B9FD-4099-BFE4-25377DE57857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287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We will be charged $1000 per day for being out of compliance.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C56CF1-C35E-46A6-8CBB-233FA3D3BF6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47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End User just sends AA language and obtains evidence. 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5E6A89-3DDD-4C57-B5C8-BE65B1402E9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35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Most users will follow this  slide.   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A37B58-93FA-4FC0-A0A4-A5C5EABD9DE3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53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Employee Information Report is acceptable for the first contract/PO/cumulative $ over $33,000 after this a certificate must be obtained from the supplier.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Less than 50 employees the AA certificate is valid for 7 years. More than 50 the certificate is only valid for 3 years.   Sole proprietors also file for a AA certificate.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5ACA95-5A26-4B3A-B093-5D10045D88FD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394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29A68E-C73C-41A2-8DF9-C993A3EF57D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524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These requirements are the same for all required documentation.   PUBLIC HEALTH, SAFTEY, WELFARE OR PROPERTY…..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E094E-A028-486C-8FEC-E12B0613DCE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334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B9FB7C-7228-4220-8F41-CE09E89AB4BD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072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9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CF92-D61D-46FB-A889-CA969C4240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124C-CC90-4DA7-A132-DFD8F2C8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752600"/>
            <a:ext cx="6400800" cy="3886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Montclair State University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  <a:defRPr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Affirmative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</a:p>
        </p:txBody>
      </p:sp>
      <p:sp>
        <p:nvSpPr>
          <p:cNvPr id="8195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10/31/17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E685F1-F3C0-4D80-8F86-D040E0F56543}" type="slidenum">
              <a:rPr lang="en-US" altLang="en-US" smtClean="0">
                <a:solidFill>
                  <a:schemeClr val="tx2"/>
                </a:solidFill>
              </a:rPr>
              <a:pPr/>
              <a:t>1</a:t>
            </a:fld>
            <a:endParaRPr lang="en-US" alt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8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1828801" y="304800"/>
            <a:ext cx="8486775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Sanction Process</a:t>
            </a: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2743200" y="1676400"/>
            <a:ext cx="7162800" cy="304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results of an audit are found to be unsatisfactory, the Public Agency will be issued an advisement letter outlining the deficiencies. 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Public Agency fails to take corrective measures, monetary penalties may be issued.</a:t>
            </a:r>
          </a:p>
        </p:txBody>
      </p:sp>
      <p:sp>
        <p:nvSpPr>
          <p:cNvPr id="44036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606706" y="641343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 10/31/17</a:t>
            </a:r>
          </a:p>
        </p:txBody>
      </p:sp>
      <p:sp>
        <p:nvSpPr>
          <p:cNvPr id="4403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9A310-1099-43AC-9669-3EBA6823BAB5}" type="slidenum">
              <a:rPr lang="en-US" altLang="en-US" smtClean="0">
                <a:solidFill>
                  <a:schemeClr val="tx2"/>
                </a:solidFill>
              </a:rPr>
              <a:pPr/>
              <a:t>10</a:t>
            </a:fld>
            <a:endParaRPr lang="en-US" alt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267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9776" r="13010" b="9572"/>
          <a:stretch>
            <a:fillRect/>
          </a:stretch>
        </p:blipFill>
        <p:spPr bwMode="auto">
          <a:xfrm rot="-1225212">
            <a:off x="2590800" y="1631951"/>
            <a:ext cx="1219200" cy="174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1992314" y="207963"/>
            <a:ext cx="8410575" cy="990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Agency Compliance Officer  (P.A.C.O.)</a:t>
            </a:r>
          </a:p>
        </p:txBody>
      </p:sp>
      <p:pic>
        <p:nvPicPr>
          <p:cNvPr id="28676" name="Picture 3" descr="C:\Users\tyqcarl\AppData\Local\Microsoft\Windows\Temporary Internet Files\Content.IE5\HAP740D5\documents-23630_640[1]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6226" y="2506664"/>
            <a:ext cx="2111375" cy="1927225"/>
          </a:xfrm>
          <a:noFill/>
        </p:spPr>
      </p:pic>
      <p:sp>
        <p:nvSpPr>
          <p:cNvPr id="28680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10/31/17</a:t>
            </a:r>
          </a:p>
        </p:txBody>
      </p:sp>
      <p:sp>
        <p:nvSpPr>
          <p:cNvPr id="286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EA4E31-7890-40A0-8727-C7FCB69CC905}" type="slidenum">
              <a:rPr lang="en-US" altLang="en-US" smtClean="0">
                <a:solidFill>
                  <a:schemeClr val="tx2"/>
                </a:solidFill>
              </a:rPr>
              <a:pPr/>
              <a:t>2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tyqcarl\AppData\Local\Microsoft\Windows\Temporary Internet Files\Content.IE5\HAP740D5\objectif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8" t="6706" r="17194" b="6606"/>
          <a:stretch>
            <a:fillRect/>
          </a:stretch>
        </p:blipFill>
        <p:spPr bwMode="auto">
          <a:xfrm>
            <a:off x="2514600" y="2341563"/>
            <a:ext cx="2852738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271955">
            <a:off x="2005414" y="2908417"/>
            <a:ext cx="1269563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600" b="1" dirty="0">
                <a:ln w="50800"/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Contracts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 flipH="1">
            <a:off x="5486401" y="1474789"/>
            <a:ext cx="4887913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200">
                <a:latin typeface="Constantia" panose="02030602050306030303" pitchFamily="18" charset="0"/>
                <a:cs typeface="Andalus" panose="02020603050405020304" pitchFamily="18" charset="-78"/>
              </a:rPr>
              <a:t>Montclair State University’s P.A.C.O. is Barbara Milton, Director of Equal Opportunity, Affirmative Action and Diversity.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200">
              <a:latin typeface="Constantia" panose="02030602050306030303" pitchFamily="18" charset="0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>
                <a:latin typeface="Constantia" panose="02030602050306030303" pitchFamily="18" charset="0"/>
                <a:cs typeface="Andalus" panose="02020603050405020304" pitchFamily="18" charset="-78"/>
              </a:rPr>
              <a:t>For capital projects the Director of Construction Procurement and Accounting will provide compliance guidance to the Office  of Capital Planning and Project Management.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200">
              <a:latin typeface="Constantia" panose="02030602050306030303" pitchFamily="18" charset="0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>
                <a:latin typeface="Constantia" panose="02030602050306030303" pitchFamily="18" charset="0"/>
                <a:cs typeface="Andalus" panose="02020603050405020304" pitchFamily="18" charset="-78"/>
              </a:rPr>
              <a:t>For the procurement of goods and services the Director of Procurement, Goods and Services maybe contacted.</a:t>
            </a:r>
          </a:p>
        </p:txBody>
      </p:sp>
    </p:spTree>
    <p:extLst>
      <p:ext uri="{BB962C8B-B14F-4D97-AF65-F5344CB8AC3E}">
        <p14:creationId xmlns:p14="http://schemas.microsoft.com/office/powerpoint/2010/main" val="42716556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200900" cy="609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143001"/>
            <a:ext cx="8001000" cy="4518025"/>
          </a:xfrm>
        </p:spPr>
        <p:txBody>
          <a:bodyPr rtlCol="0">
            <a:normAutofit/>
          </a:bodyPr>
          <a:lstStyle/>
          <a:p>
            <a:pPr marL="384048" indent="-384048"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adherence to the Affirmative Action law is critical to the public procurement process.  </a:t>
            </a:r>
          </a:p>
          <a:p>
            <a:pPr marL="384048" indent="-384048"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marL="987552" lvl="1" indent="-4572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New Jersey and MSU support equal employment opportunities for qualified minorities and women</a:t>
            </a:r>
          </a:p>
          <a:p>
            <a:pPr marL="987552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by law</a:t>
            </a:r>
          </a:p>
          <a:p>
            <a:pPr marL="987552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Yearly Audits</a:t>
            </a:r>
          </a:p>
          <a:p>
            <a:pPr marL="987552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Penalties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4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 10/31/17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CE60E1-FA8D-4798-80C9-41E8C03B999A}" type="slidenum">
              <a:rPr lang="en-US" altLang="en-US" smtClean="0">
                <a:solidFill>
                  <a:schemeClr val="tx2"/>
                </a:solidFill>
              </a:rPr>
              <a:pPr/>
              <a:t>3</a:t>
            </a:fld>
            <a:endParaRPr lang="en-US" alt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6426" y="228600"/>
            <a:ext cx="8410575" cy="1066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EEO/AA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rocedures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Awarding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ontracts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 10/31/17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1AC2A0-7A2E-4DA3-85FC-49D431CA6D8C}" type="slidenum">
              <a:rPr lang="en-US" altLang="en-US" smtClean="0">
                <a:solidFill>
                  <a:schemeClr val="tx2"/>
                </a:solidFill>
              </a:rPr>
              <a:pPr/>
              <a:t>4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67000" y="1752601"/>
            <a:ext cx="70993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8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Public Agency 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Include mandatory language in advertisements for receipt of bids, solicitations and/or request for proposals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endParaRPr lang="en-US" altLang="en-US" sz="1000" dirty="0">
              <a:solidFill>
                <a:srgbClr val="000000"/>
              </a:solidFill>
              <a:latin typeface="Bookman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Include appropriate mandatory language in contracts and bid specifications (In Waiver of Advertising Packet)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endParaRPr lang="en-US" altLang="en-US" sz="1000" dirty="0">
              <a:solidFill>
                <a:srgbClr val="000000"/>
              </a:solidFill>
              <a:latin typeface="Bookman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Obtain required EEO/AA evidence from  supplier or    contractor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949723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6426" y="228600"/>
            <a:ext cx="8410575" cy="1066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EEO/AA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rocedures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Awarding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ontracts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504826" y="6294437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 10/31/17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FE8D89-A6E5-43F6-92AA-DAC3FBAE6A91}" type="slidenum">
              <a:rPr lang="en-US" altLang="en-US" smtClean="0">
                <a:solidFill>
                  <a:schemeClr val="tx2"/>
                </a:solidFill>
              </a:rPr>
              <a:pPr/>
              <a:t>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14601" y="1676400"/>
            <a:ext cx="75850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8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Goods, Professional Services, General Services Contracts</a:t>
            </a:r>
          </a:p>
          <a:p>
            <a:pPr>
              <a:defRPr/>
            </a:pPr>
            <a:endParaRPr lang="en-US" alt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to mandatory language of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 A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suppliers must submit one of the following forms of evidence: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Copy of Letter of Federal Approval, or</a:t>
            </a:r>
          </a:p>
          <a:p>
            <a:pPr lvl="1"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Certificate of Employee Information Report, or</a:t>
            </a:r>
          </a:p>
          <a:p>
            <a:pPr lvl="1"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Complete Form AA-302 (Employee Information Report)</a:t>
            </a:r>
          </a:p>
          <a:p>
            <a:pPr>
              <a:defRPr/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EEO/AA evidence must be submitted after notification of award, but prior to signing of the contract.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301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185738"/>
            <a:ext cx="7912100" cy="609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 Action Evidence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r="6593" b="10962"/>
          <a:stretch>
            <a:fillRect/>
          </a:stretch>
        </p:blipFill>
        <p:spPr>
          <a:xfrm>
            <a:off x="2209800" y="2057400"/>
            <a:ext cx="2133600" cy="2844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75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 10/31/17</a:t>
            </a:r>
          </a:p>
        </p:txBody>
      </p:sp>
      <p:sp>
        <p:nvSpPr>
          <p:cNvPr id="368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FCE3BD-6668-4664-9377-1F9496646350}" type="slidenum">
              <a:rPr lang="en-US" altLang="en-US" smtClean="0">
                <a:solidFill>
                  <a:schemeClr val="tx2"/>
                </a:solidFill>
              </a:rPr>
              <a:pPr/>
              <a:t>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792414"/>
            <a:ext cx="10414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2249489" y="1397001"/>
            <a:ext cx="205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onstantia" panose="02030602050306030303" pitchFamily="18" charset="0"/>
                <a:cs typeface="Andalus" panose="02020603050405020304" pitchFamily="18" charset="-78"/>
              </a:rPr>
              <a:t>FEDERAL LETTER OF APPROVAL</a:t>
            </a:r>
          </a:p>
        </p:txBody>
      </p:sp>
      <p:sp>
        <p:nvSpPr>
          <p:cNvPr id="36870" name="TextBox 9"/>
          <p:cNvSpPr txBox="1">
            <a:spLocks noChangeArrowheads="1"/>
          </p:cNvSpPr>
          <p:nvPr/>
        </p:nvSpPr>
        <p:spPr bwMode="auto">
          <a:xfrm>
            <a:off x="8170864" y="962025"/>
            <a:ext cx="19510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onstantia" panose="02030602050306030303" pitchFamily="18" charset="0"/>
                <a:cs typeface="Andalus" panose="02020603050405020304" pitchFamily="18" charset="-78"/>
              </a:rPr>
              <a:t>EMPLOYEE INFORMATION REPORT </a:t>
            </a:r>
          </a:p>
          <a:p>
            <a:pPr algn="ctr"/>
            <a:r>
              <a:rPr lang="en-US" altLang="en-US">
                <a:latin typeface="Constantia" panose="02030602050306030303" pitchFamily="18" charset="0"/>
              </a:rPr>
              <a:t>FORM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AA-302</a:t>
            </a:r>
            <a:r>
              <a:rPr lang="en-US" altLang="en-US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5160963" y="1590675"/>
            <a:ext cx="1905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onstantia" panose="02030602050306030303" pitchFamily="18" charset="0"/>
                <a:cs typeface="Andalus" panose="02020603050405020304" pitchFamily="18" charset="-78"/>
              </a:rPr>
              <a:t>CERTIFICATE OF EMPLOYEE INFORMATION REPORT</a:t>
            </a:r>
          </a:p>
        </p:txBody>
      </p:sp>
      <p:sp>
        <p:nvSpPr>
          <p:cNvPr id="36872" name="TextBox 1"/>
          <p:cNvSpPr txBox="1">
            <a:spLocks noChangeArrowheads="1"/>
          </p:cNvSpPr>
          <p:nvPr/>
        </p:nvSpPr>
        <p:spPr bwMode="auto">
          <a:xfrm>
            <a:off x="3124200" y="5484813"/>
            <a:ext cx="617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b="1">
              <a:latin typeface="Constantia" panose="02030602050306030303" pitchFamily="18" charset="0"/>
            </a:endParaRPr>
          </a:p>
          <a:p>
            <a:pPr algn="ctr"/>
            <a:endParaRPr lang="en-US" altLang="en-US" b="1">
              <a:latin typeface="Constantia" panose="0203060205030603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836863"/>
            <a:ext cx="28321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4385" r="12131" b="4385"/>
          <a:stretch>
            <a:fillRect/>
          </a:stretch>
        </p:blipFill>
        <p:spPr bwMode="auto">
          <a:xfrm>
            <a:off x="8002588" y="2224088"/>
            <a:ext cx="2055812" cy="2851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182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228600"/>
            <a:ext cx="8410575" cy="1066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EEO/AA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rocedures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Awarding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ontracts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 10/31/17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5B2765-B022-4DC4-9425-A73C803F667B}" type="slidenum">
              <a:rPr lang="en-US" altLang="en-US" smtClean="0">
                <a:solidFill>
                  <a:schemeClr val="tx2"/>
                </a:solidFill>
              </a:rPr>
              <a:pPr/>
              <a:t>7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438401" y="1447800"/>
            <a:ext cx="76104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8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Contractor</a:t>
            </a:r>
          </a:p>
          <a:p>
            <a:pPr>
              <a:defRPr/>
            </a:pP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Construction Contracts</a:t>
            </a:r>
          </a:p>
          <a:p>
            <a:pPr>
              <a:defRPr/>
            </a:pPr>
            <a:endParaRPr lang="en-US" alt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Subject to mandatory language of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Exhibit B</a:t>
            </a:r>
          </a:p>
          <a:p>
            <a:pPr>
              <a:defRPr/>
            </a:pPr>
            <a:r>
              <a:rPr lang="en-US" alt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Additional mandatory language EO 151 and P.L.2009, c.335 (State Agencies, Independent Authorities, Colleges &amp; Universities Only)</a:t>
            </a:r>
          </a:p>
          <a:p>
            <a:pPr>
              <a:defRPr/>
            </a:pPr>
            <a:endParaRPr lang="en-US" alt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Selected construction contractors must submit the following form of evidence: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Complete Form AA-201 (Initial Project Workforce Report)</a:t>
            </a:r>
            <a:endParaRPr lang="en-US" altLang="en-US" sz="2000" dirty="0"/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Submit Form AA-202 (Monthly Project Workforce Report) once a month for the duration of the contract to the Dept. of Labor and to the Public Agency Compliance Officer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en-US" sz="800" dirty="0"/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EEO/AA evidence must be submitted after notification of award, but prior to signing of a construction contract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6606335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50238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EMERGENCY CONTRACTS</a:t>
            </a:r>
          </a:p>
        </p:txBody>
      </p:sp>
      <p:sp>
        <p:nvSpPr>
          <p:cNvPr id="40967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10/31/2017</a:t>
            </a:r>
          </a:p>
        </p:txBody>
      </p:sp>
      <p:sp>
        <p:nvSpPr>
          <p:cNvPr id="409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CAB-60DA-4C26-8571-2E76A532943E}" type="slidenum">
              <a:rPr lang="en-US" altLang="en-US" smtClean="0">
                <a:solidFill>
                  <a:schemeClr val="tx2"/>
                </a:solidFill>
              </a:rPr>
              <a:pPr/>
              <a:t>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027" name="Picture 3" descr="C:\Users\tyqcarl\AppData\Local\Microsoft\Windows\Temporary Internet Files\Content.IE5\4Y9IVBS0\fire-305227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426">
            <a:off x="8607425" y="768350"/>
            <a:ext cx="15176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tyqcarl\AppData\Local\Microsoft\Windows\Temporary Internet Files\Content.IE5\QCXHMISE\MH90005678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5"/>
          <a:stretch>
            <a:fillRect/>
          </a:stretch>
        </p:blipFill>
        <p:spPr bwMode="auto">
          <a:xfrm rot="-651824">
            <a:off x="2490789" y="692151"/>
            <a:ext cx="1984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tyqcarl\AppData\Local\Microsoft\Windows\Temporary Internet Files\Content.IE5\4Y9IVBS0\Hurricane_Irene_radar_North_Carolina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887414"/>
            <a:ext cx="15525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2286000" y="2870200"/>
            <a:ext cx="81534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an emergency, a Public Agency may award a contract without an approved affirmative action program.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Public Agency must document that an actual or imminent emergency exists and requires an immediate award of a contract for construction or the delivery of goods and services, including professional services, and to delay would endanger public health, safety, welfare, or property.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contractor shall be required to comply with the EEO/AA regulations prior to receiving payment. 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Agency is required to provide the supplier with the appropriate language (Exhibit A or Exhibit B) and obtain the proper Affirmative Action evidence.</a:t>
            </a:r>
          </a:p>
        </p:txBody>
      </p:sp>
    </p:spTree>
    <p:extLst>
      <p:ext uri="{BB962C8B-B14F-4D97-AF65-F5344CB8AC3E}">
        <p14:creationId xmlns:p14="http://schemas.microsoft.com/office/powerpoint/2010/main" val="7398078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2359026" y="65089"/>
            <a:ext cx="7681913" cy="8604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Training Fund Requirements</a:t>
            </a:r>
          </a:p>
        </p:txBody>
      </p:sp>
      <p:sp>
        <p:nvSpPr>
          <p:cNvPr id="43017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10/31/2017</a:t>
            </a:r>
          </a:p>
        </p:txBody>
      </p:sp>
      <p:sp>
        <p:nvSpPr>
          <p:cNvPr id="430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0A42DF-44AE-4006-82AC-238659C68C71}" type="slidenum">
              <a:rPr lang="en-US" altLang="en-US" smtClean="0">
                <a:solidFill>
                  <a:schemeClr val="tx2"/>
                </a:solidFill>
              </a:rPr>
              <a:pPr/>
              <a:t>9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5060950" y="2851151"/>
            <a:ext cx="153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STATE AGENCIES  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3979864" y="1585913"/>
            <a:ext cx="1849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INDEPENDENT AUTHORITIES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188076" y="1562100"/>
            <a:ext cx="226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6016625" y="1600201"/>
            <a:ext cx="1995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Colleges and Universities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2359025" y="4114800"/>
            <a:ext cx="76581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onstantia" panose="02030602050306030303" pitchFamily="18" charset="0"/>
                <a:cs typeface="Times New Roman" panose="02020603050405020304" pitchFamily="18" charset="0"/>
              </a:rPr>
              <a:t>State agencies are required to allocate  ½ of 1% of the total construction cost, equal to or greater than $1 million, towards a training fund. 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onstantia" panose="02030602050306030303" pitchFamily="18" charset="0"/>
                <a:cs typeface="Times New Roman" panose="02020603050405020304" pitchFamily="18" charset="0"/>
              </a:rPr>
              <a:t>State agency must forward the training funds to the department of labor and workforce development, immediately upon award of the contract.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>
                <a:latin typeface="Constantia" panose="02030602050306030303" pitchFamily="18" charset="0"/>
              </a:rPr>
              <a:t>It must also provide the division with a training fund letter certifying that the funds have been allocated and released to the department of labor and workforce development.</a:t>
            </a:r>
          </a:p>
        </p:txBody>
      </p:sp>
      <p:pic>
        <p:nvPicPr>
          <p:cNvPr id="43016" name="Picture 5" descr="C:\Users\tyqalst\AppData\Local\Microsoft\Windows\Temporary Internet Files\Content.IE5\6RTW9XF6\Circle_diagram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4953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889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786</Words>
  <Application>Microsoft Office PowerPoint</Application>
  <PresentationFormat>Widescreen</PresentationFormat>
  <Paragraphs>111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Andalus</vt:lpstr>
      <vt:lpstr>Arial</vt:lpstr>
      <vt:lpstr>Bookman</vt:lpstr>
      <vt:lpstr>Calibri</vt:lpstr>
      <vt:lpstr>Calibri Light</vt:lpstr>
      <vt:lpstr>Constantia</vt:lpstr>
      <vt:lpstr>Times New Roman</vt:lpstr>
      <vt:lpstr>Wingdings</vt:lpstr>
      <vt:lpstr>Wingdings 3</vt:lpstr>
      <vt:lpstr>Office Theme</vt:lpstr>
      <vt:lpstr>PowerPoint Presentation</vt:lpstr>
      <vt:lpstr>Public Agency Compliance Officer  (P.A.C.O.)</vt:lpstr>
      <vt:lpstr>Affirmative Action</vt:lpstr>
      <vt:lpstr>EEO/AA Procedures in Awarding Public Contracts</vt:lpstr>
      <vt:lpstr>EEO/AA Procedures in Awarding Public Contracts</vt:lpstr>
      <vt:lpstr>Affirmative Action Evidence</vt:lpstr>
      <vt:lpstr>EEO/AA Procedures in Awarding Public Contracts</vt:lpstr>
      <vt:lpstr>EMERGENCY CONTRACTS</vt:lpstr>
      <vt:lpstr>Training Fund Requirements</vt:lpstr>
      <vt:lpstr>Sanction Process</vt:lpstr>
    </vt:vector>
  </TitlesOfParts>
  <Company>Montclair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G. Palma</dc:creator>
  <cp:lastModifiedBy>Kyle Carter</cp:lastModifiedBy>
  <cp:revision>3</cp:revision>
  <dcterms:created xsi:type="dcterms:W3CDTF">2017-10-31T19:40:53Z</dcterms:created>
  <dcterms:modified xsi:type="dcterms:W3CDTF">2017-11-06T21:08:55Z</dcterms:modified>
</cp:coreProperties>
</file>