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1"/>
  </p:sldMasterIdLst>
  <p:notesMasterIdLst>
    <p:notesMasterId r:id="rId19"/>
  </p:notesMasterIdLst>
  <p:sldIdLst>
    <p:sldId id="256" r:id="rId2"/>
    <p:sldId id="274" r:id="rId3"/>
    <p:sldId id="304" r:id="rId4"/>
    <p:sldId id="303" r:id="rId5"/>
    <p:sldId id="281" r:id="rId6"/>
    <p:sldId id="273" r:id="rId7"/>
    <p:sldId id="302" r:id="rId8"/>
    <p:sldId id="299" r:id="rId9"/>
    <p:sldId id="297" r:id="rId10"/>
    <p:sldId id="285" r:id="rId11"/>
    <p:sldId id="284" r:id="rId12"/>
    <p:sldId id="286" r:id="rId13"/>
    <p:sldId id="293" r:id="rId14"/>
    <p:sldId id="261" r:id="rId15"/>
    <p:sldId id="290" r:id="rId16"/>
    <p:sldId id="301" r:id="rId17"/>
    <p:sldId id="29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82D9345-C996-384A-88DC-46204679F9B4}">
          <p14:sldIdLst>
            <p14:sldId id="256"/>
            <p14:sldId id="274"/>
            <p14:sldId id="304"/>
            <p14:sldId id="303"/>
            <p14:sldId id="281"/>
            <p14:sldId id="273"/>
            <p14:sldId id="302"/>
            <p14:sldId id="299"/>
            <p14:sldId id="297"/>
            <p14:sldId id="285"/>
            <p14:sldId id="284"/>
            <p14:sldId id="286"/>
            <p14:sldId id="293"/>
            <p14:sldId id="261"/>
            <p14:sldId id="290"/>
            <p14:sldId id="301"/>
            <p14:sldId id="29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 Berge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B"/>
    <a:srgbClr val="95C1EE"/>
    <a:srgbClr val="44CBEE"/>
    <a:srgbClr val="A8CB22"/>
    <a:srgbClr val="F9F0AC"/>
    <a:srgbClr val="FBFF20"/>
    <a:srgbClr val="BDA8BF"/>
    <a:srgbClr val="8E0526"/>
    <a:srgbClr val="595266"/>
    <a:srgbClr val="6983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41" autoAdjust="0"/>
    <p:restoredTop sz="98433" autoAdjust="0"/>
  </p:normalViewPr>
  <p:slideViewPr>
    <p:cSldViewPr snapToGrid="0" snapToObjects="1">
      <p:cViewPr>
        <p:scale>
          <a:sx n="76" d="100"/>
          <a:sy n="76" d="100"/>
        </p:scale>
        <p:origin x="-448" y="-792"/>
      </p:cViewPr>
      <p:guideLst>
        <p:guide orient="horz" pos="2160"/>
        <p:guide pos="2880"/>
      </p:guideLst>
    </p:cSldViewPr>
  </p:slideViewPr>
  <p:outlineViewPr>
    <p:cViewPr>
      <p:scale>
        <a:sx n="33" d="100"/>
        <a:sy n="33" d="100"/>
      </p:scale>
      <p:origin x="0" y="22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308E91-F7A5-7E49-8069-A62E1BBD351F}" type="datetimeFigureOut">
              <a:rPr lang="en-US" smtClean="0"/>
              <a:t>4/7/17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8C6FE0-3E9B-5840-8B35-D90D76688F46}" type="slidenum">
              <a:rPr lang="en-US" smtClean="0"/>
              <a:t>‹#›</a:t>
            </a:fld>
            <a:endParaRPr lang="en-US"/>
          </a:p>
        </p:txBody>
      </p:sp>
    </p:spTree>
    <p:extLst>
      <p:ext uri="{BB962C8B-B14F-4D97-AF65-F5344CB8AC3E}">
        <p14:creationId xmlns:p14="http://schemas.microsoft.com/office/powerpoint/2010/main" val="34301427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title of my presentation is…</a:t>
            </a:r>
          </a:p>
          <a:p>
            <a:endParaRPr lang="en-US" baseline="0" dirty="0" smtClean="0"/>
          </a:p>
          <a:p>
            <a:r>
              <a:rPr lang="en-US" baseline="0" dirty="0" smtClean="0"/>
              <a:t>-My research looks broadly at the role of religion in international affairs—it asks the question: how do we understand this role? What normative assumptions shape our understanding of this role? And even the kinds of questions that we ask. Are there phenomena we might be missing, not seeing because the frameworks and assumptions we bring to the table don’t allow us to see them? </a:t>
            </a:r>
          </a:p>
          <a:p>
            <a:r>
              <a:rPr lang="en-US" baseline="0" dirty="0" smtClean="0"/>
              <a:t>-In the paper I’ll be presenting this morning, I’ll be looking at the engagement of an NGO—active for a long time at the United Nations—the Bahá’í International Community’s UN Office, in the arena of gender equality. From a study of its 70 year engagement in this discourse I will distill insights that shed new light on the question of religious agency/ religious actors in international affairs. </a:t>
            </a:r>
            <a:endParaRPr lang="en-US" dirty="0"/>
          </a:p>
        </p:txBody>
      </p:sp>
      <p:sp>
        <p:nvSpPr>
          <p:cNvPr id="4" name="Slide Number Placeholder 3"/>
          <p:cNvSpPr>
            <a:spLocks noGrp="1"/>
          </p:cNvSpPr>
          <p:nvPr>
            <p:ph type="sldNum" sz="quarter" idx="10"/>
          </p:nvPr>
        </p:nvSpPr>
        <p:spPr/>
        <p:txBody>
          <a:bodyPr/>
          <a:lstStyle/>
          <a:p>
            <a:fld id="{508C6FE0-3E9B-5840-8B35-D90D76688F46}" type="slidenum">
              <a:rPr lang="en-US" smtClean="0"/>
              <a:t>1</a:t>
            </a:fld>
            <a:endParaRPr lang="en-US"/>
          </a:p>
        </p:txBody>
      </p:sp>
    </p:spTree>
    <p:extLst>
      <p:ext uri="{BB962C8B-B14F-4D97-AF65-F5344CB8AC3E}">
        <p14:creationId xmlns:p14="http://schemas.microsoft.com/office/powerpoint/2010/main" val="2519692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title of my presentation is…</a:t>
            </a:r>
          </a:p>
          <a:p>
            <a:endParaRPr lang="en-US" baseline="0" dirty="0" smtClean="0"/>
          </a:p>
          <a:p>
            <a:r>
              <a:rPr lang="en-US" baseline="0" dirty="0" smtClean="0"/>
              <a:t>-My research looks broadly at the role of religion in international affairs—it asks the question: how do we understand this role? What normative assumptions shape our understanding of this role? And even the kinds of questions that we ask. Are there phenomena we might be missing, not seeing because the frameworks and assumptions we bring to the table don’t allow us to see them? </a:t>
            </a:r>
          </a:p>
          <a:p>
            <a:r>
              <a:rPr lang="en-US" baseline="0" dirty="0" smtClean="0"/>
              <a:t>-In the paper I’ll be presenting this morning, I’ll be looking at the engagement of an NGO—active for a long time at the United Nations—the Bahá’í International Community’s UN Office, in the arena of gender equality. From a study of its 70 year engagement in this discourse I will distill insights that shed new light on the question of religious agency/ religious actors in international affairs. </a:t>
            </a:r>
            <a:endParaRPr lang="en-US" dirty="0"/>
          </a:p>
        </p:txBody>
      </p:sp>
      <p:sp>
        <p:nvSpPr>
          <p:cNvPr id="4" name="Slide Number Placeholder 3"/>
          <p:cNvSpPr>
            <a:spLocks noGrp="1"/>
          </p:cNvSpPr>
          <p:nvPr>
            <p:ph type="sldNum" sz="quarter" idx="10"/>
          </p:nvPr>
        </p:nvSpPr>
        <p:spPr/>
        <p:txBody>
          <a:bodyPr/>
          <a:lstStyle/>
          <a:p>
            <a:fld id="{508C6FE0-3E9B-5840-8B35-D90D76688F46}" type="slidenum">
              <a:rPr lang="en-US" smtClean="0"/>
              <a:t>17</a:t>
            </a:fld>
            <a:endParaRPr lang="en-US"/>
          </a:p>
        </p:txBody>
      </p:sp>
    </p:spTree>
    <p:extLst>
      <p:ext uri="{BB962C8B-B14F-4D97-AF65-F5344CB8AC3E}">
        <p14:creationId xmlns:p14="http://schemas.microsoft.com/office/powerpoint/2010/main" val="251969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I began looking at this field of religious engagement at the UN, in 2001 (14 years ago) – there was very little to go on, it hadn’t really been identified as a “thing” worthy of study. However, already at that time there were about 300 (depending on who you ask) religious organizations that the UN was formally associated with through its Economic and Social Council. </a:t>
            </a:r>
          </a:p>
          <a:p>
            <a:r>
              <a:rPr lang="en-US" baseline="0" dirty="0" smtClean="0"/>
              <a:t>-But still, if you searched “religious NGOs” on </a:t>
            </a:r>
            <a:r>
              <a:rPr lang="en-US" baseline="0" dirty="0" err="1" smtClean="0"/>
              <a:t>google</a:t>
            </a:r>
            <a:r>
              <a:rPr lang="en-US" baseline="0" dirty="0" smtClean="0"/>
              <a:t>, you would get almost no hits. </a:t>
            </a:r>
          </a:p>
          <a:p>
            <a:r>
              <a:rPr lang="en-US" baseline="0" dirty="0" smtClean="0"/>
              <a:t>-fast forward to 2015…</a:t>
            </a:r>
          </a:p>
          <a:p>
            <a:endParaRPr lang="en-US" baseline="0" dirty="0" smtClean="0"/>
          </a:p>
          <a:p>
            <a:r>
              <a:rPr lang="en-US" sz="1200" kern="1200" dirty="0" smtClean="0">
                <a:solidFill>
                  <a:schemeClr val="tx1"/>
                </a:solidFill>
                <a:effectLst/>
                <a:latin typeface="+mn-lt"/>
                <a:ea typeface="+mn-ea"/>
                <a:cs typeface="+mn-cs"/>
              </a:rPr>
              <a:t>-research about religious actors in the international arena has grown rapidly over the last 15 years</a:t>
            </a:r>
          </a:p>
          <a:p>
            <a:r>
              <a:rPr lang="en-US" sz="1200" kern="1200" dirty="0" smtClean="0">
                <a:solidFill>
                  <a:schemeClr val="tx1"/>
                </a:solidFill>
                <a:effectLst/>
                <a:latin typeface="+mn-lt"/>
                <a:ea typeface="+mn-ea"/>
                <a:cs typeface="+mn-cs"/>
              </a:rPr>
              <a:t>-we’ve seen</a:t>
            </a:r>
            <a:r>
              <a:rPr lang="en-US" sz="1200" kern="1200" baseline="0" dirty="0" smtClean="0">
                <a:solidFill>
                  <a:schemeClr val="tx1"/>
                </a:solidFill>
                <a:effectLst/>
                <a:latin typeface="+mn-lt"/>
                <a:ea typeface="+mn-ea"/>
                <a:cs typeface="+mn-cs"/>
              </a:rPr>
              <a:t> a re-</a:t>
            </a:r>
            <a:r>
              <a:rPr lang="en-US" sz="1200" kern="1200" dirty="0" smtClean="0">
                <a:solidFill>
                  <a:schemeClr val="tx1"/>
                </a:solidFill>
                <a:effectLst/>
                <a:latin typeface="+mn-lt"/>
                <a:ea typeface="+mn-ea"/>
                <a:cs typeface="+mn-cs"/>
              </a:rPr>
              <a:t>awakened consciousness of religion in the public spher</a:t>
            </a:r>
            <a:r>
              <a:rPr lang="en-US" sz="1200" kern="1200" baseline="0" dirty="0" smtClean="0">
                <a:solidFill>
                  <a:schemeClr val="tx1"/>
                </a:solidFill>
                <a:effectLst/>
                <a:latin typeface="+mn-lt"/>
                <a:ea typeface="+mn-ea"/>
                <a:cs typeface="+mn-cs"/>
              </a:rPr>
              <a:t>e and an </a:t>
            </a:r>
            <a:r>
              <a:rPr lang="en-US" sz="1200" kern="1200" dirty="0" smtClean="0">
                <a:solidFill>
                  <a:schemeClr val="tx1"/>
                </a:solidFill>
                <a:effectLst/>
                <a:latin typeface="+mn-lt"/>
                <a:ea typeface="+mn-ea"/>
                <a:cs typeface="+mn-cs"/>
              </a:rPr>
              <a:t>effort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understand</a:t>
            </a:r>
            <a:r>
              <a:rPr lang="en-US" sz="1200" kern="1200" baseline="0" dirty="0" smtClean="0">
                <a:solidFill>
                  <a:schemeClr val="tx1"/>
                </a:solidFill>
                <a:effectLst/>
                <a:latin typeface="+mn-lt"/>
                <a:ea typeface="+mn-ea"/>
                <a:cs typeface="+mn-cs"/>
              </a:rPr>
              <a:t> this phenomenon, which political scientists have ominously referred to as a “resurgence” of religion; some claim </a:t>
            </a:r>
            <a:r>
              <a:rPr lang="en-US" sz="1200" dirty="0" smtClean="0">
                <a:solidFill>
                  <a:schemeClr val="bg1">
                    <a:lumMod val="50000"/>
                    <a:lumOff val="50000"/>
                  </a:schemeClr>
                </a:solidFill>
              </a:rPr>
              <a:t>that the 21st century was “God’s century” in the sense that Religious organizations, individuals, leaders “enjoy greater capacity for political influence today than at any time in modern history—and perhaps ever."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8C6FE0-3E9B-5840-8B35-D90D76688F46}" type="slidenum">
              <a:rPr lang="en-US" smtClean="0"/>
              <a:t>2</a:t>
            </a:fld>
            <a:endParaRPr lang="en-US"/>
          </a:p>
        </p:txBody>
      </p:sp>
    </p:spTree>
    <p:extLst>
      <p:ext uri="{BB962C8B-B14F-4D97-AF65-F5344CB8AC3E}">
        <p14:creationId xmlns:p14="http://schemas.microsoft.com/office/powerpoint/2010/main" val="88937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2</a:t>
            </a:r>
            <a:r>
              <a:rPr lang="en-GB" sz="1200" b="1" kern="1200" baseline="0" dirty="0" smtClean="0">
                <a:solidFill>
                  <a:schemeClr val="tx1"/>
                </a:solidFill>
                <a:effectLst/>
                <a:latin typeface="+mn-lt"/>
                <a:ea typeface="+mn-ea"/>
                <a:cs typeface="+mn-cs"/>
              </a:rPr>
              <a:t> MINUTES</a:t>
            </a:r>
            <a:endParaRPr lang="en-GB" sz="1200" b="1"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Throughout the past 70 years, the UN has played a pivotal role in catalysing and facilitating an international discourse about the equality between women and men.</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conceptual foundations for the UN’s work in this area are rooted in the UN Charter, which reaffirms “fait</a:t>
            </a:r>
            <a:r>
              <a:rPr lang="en-US" sz="1200" kern="1200" dirty="0" smtClean="0">
                <a:solidFill>
                  <a:schemeClr val="tx1"/>
                </a:solidFill>
                <a:effectLst/>
                <a:latin typeface="+mn-lt"/>
                <a:ea typeface="+mn-ea"/>
                <a:cs typeface="+mn-cs"/>
              </a:rPr>
              <a:t>h in fundamental human rights, in the dignity of the human person, in the equal rights of men and women and of Nations large and small”.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June 1946, the UN created the Commission on the Status of Women with a mandate to “prepare recommendations and reports to the Economic and Social Council on promoting women's </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One of the Commission’s first tasks was contributing to the drafting to the Universal Declaration of Human Rights, which resulted in the inclusion gender-sensitive language.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From 1975-1995, which witnessed four UN World Conferences on women, the women’s movement had gained tremendous momentum and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2010:</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Creation of UN Women:</a:t>
            </a:r>
            <a:r>
              <a:rPr lang="en-GB" sz="1200" kern="1200" baseline="0" dirty="0" smtClean="0">
                <a:solidFill>
                  <a:schemeClr val="tx1"/>
                </a:solidFill>
                <a:effectLst/>
                <a:latin typeface="+mn-lt"/>
                <a:ea typeface="+mn-ea"/>
                <a:cs typeface="+mn-cs"/>
              </a:rPr>
              <a:t> </a:t>
            </a:r>
            <a:r>
              <a:rPr lang="en-US" sz="1200" kern="1200" dirty="0" err="1" smtClean="0">
                <a:solidFill>
                  <a:schemeClr val="tx1"/>
                </a:solidFill>
                <a:latin typeface="+mn-lt"/>
                <a:ea typeface="+mn-ea"/>
                <a:cs typeface="+mn-cs"/>
              </a:rPr>
              <a:t>Phumzile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Mlambo-Ngcuka</a:t>
            </a:r>
            <a:r>
              <a:rPr lang="en-US" sz="1200" kern="1200" dirty="0" smtClean="0">
                <a:solidFill>
                  <a:schemeClr val="tx1"/>
                </a:solidFill>
                <a:latin typeface="+mn-lt"/>
                <a:ea typeface="+mn-ea"/>
                <a:cs typeface="+mn-cs"/>
              </a:rPr>
              <a:t> is a United Nations Under-Secretary-General and the Executive Director of UN Women. Previously she was a South African politician who was Deputy President of South Africa from 2005 to 2008</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following section, I examine the dynamics of the gender equality discourse at the UN. </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08C6FE0-3E9B-5840-8B35-D90D76688F46}" type="slidenum">
              <a:rPr lang="en-US" smtClean="0"/>
              <a:t>5</a:t>
            </a:fld>
            <a:endParaRPr lang="en-US"/>
          </a:p>
        </p:txBody>
      </p:sp>
    </p:spTree>
    <p:extLst>
      <p:ext uri="{BB962C8B-B14F-4D97-AF65-F5344CB8AC3E}">
        <p14:creationId xmlns:p14="http://schemas.microsoft.com/office/powerpoint/2010/main" val="278258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presence of religion at the UN, more visible today than at any other time during its history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-we’ve seen</a:t>
            </a:r>
            <a:r>
              <a:rPr lang="en-US" sz="1200" kern="1200" baseline="0" dirty="0" smtClean="0">
                <a:solidFill>
                  <a:schemeClr val="tx1"/>
                </a:solidFill>
                <a:effectLst/>
                <a:latin typeface="+mn-lt"/>
                <a:ea typeface="+mn-ea"/>
                <a:cs typeface="+mn-cs"/>
              </a:rPr>
              <a:t> a re-</a:t>
            </a:r>
            <a:r>
              <a:rPr lang="en-US" sz="1200" kern="1200" dirty="0" smtClean="0">
                <a:solidFill>
                  <a:schemeClr val="tx1"/>
                </a:solidFill>
                <a:effectLst/>
                <a:latin typeface="+mn-lt"/>
                <a:ea typeface="+mn-ea"/>
                <a:cs typeface="+mn-cs"/>
              </a:rPr>
              <a:t>awakened consciousness of religion in the public spher</a:t>
            </a:r>
            <a:r>
              <a:rPr lang="en-US" sz="1200" kern="1200" baseline="0" dirty="0" smtClean="0">
                <a:solidFill>
                  <a:schemeClr val="tx1"/>
                </a:solidFill>
                <a:effectLst/>
                <a:latin typeface="+mn-lt"/>
                <a:ea typeface="+mn-ea"/>
                <a:cs typeface="+mn-cs"/>
              </a:rPr>
              <a:t>e and an </a:t>
            </a:r>
            <a:r>
              <a:rPr lang="en-US" sz="1200" kern="1200" dirty="0" smtClean="0">
                <a:solidFill>
                  <a:schemeClr val="tx1"/>
                </a:solidFill>
                <a:effectLst/>
                <a:latin typeface="+mn-lt"/>
                <a:ea typeface="+mn-ea"/>
                <a:cs typeface="+mn-cs"/>
              </a:rPr>
              <a:t>effort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understand</a:t>
            </a:r>
            <a:r>
              <a:rPr lang="en-US" sz="1200" kern="1200" baseline="0" dirty="0" smtClean="0">
                <a:solidFill>
                  <a:schemeClr val="tx1"/>
                </a:solidFill>
                <a:effectLst/>
                <a:latin typeface="+mn-lt"/>
                <a:ea typeface="+mn-ea"/>
                <a:cs typeface="+mn-cs"/>
              </a:rPr>
              <a:t> this phenomenon, which political scientists have ominously referred to as a “resurgence” of religion; some claim </a:t>
            </a:r>
            <a:r>
              <a:rPr lang="en-US" sz="1200" dirty="0" smtClean="0">
                <a:solidFill>
                  <a:schemeClr val="bg1">
                    <a:lumMod val="50000"/>
                    <a:lumOff val="50000"/>
                  </a:schemeClr>
                </a:solidFill>
              </a:rPr>
              <a:t>that the 21st century was God’s century in the sense that Religious organizations, individuals, leaders “enjoy greater capacity for political influence today than at any time in modern history—and perhaps ever.”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UN is no exception, and a number of studies have</a:t>
            </a:r>
            <a:r>
              <a:rPr lang="en-US" sz="1200" kern="1200" baseline="0" dirty="0" smtClean="0">
                <a:solidFill>
                  <a:schemeClr val="tx1"/>
                </a:solidFill>
                <a:effectLst/>
                <a:latin typeface="+mn-lt"/>
                <a:ea typeface="+mn-ea"/>
                <a:cs typeface="+mn-cs"/>
              </a:rPr>
              <a:t> looked at the presence of religion at the UN (including a 3 </a:t>
            </a:r>
            <a:r>
              <a:rPr lang="en-US" sz="1200" kern="1200" baseline="0" dirty="0" err="1" smtClean="0">
                <a:solidFill>
                  <a:schemeClr val="tx1"/>
                </a:solidFill>
                <a:effectLst/>
                <a:latin typeface="+mn-lt"/>
                <a:ea typeface="+mn-ea"/>
                <a:cs typeface="+mn-cs"/>
              </a:rPr>
              <a:t>yr</a:t>
            </a:r>
            <a:r>
              <a:rPr lang="en-US" sz="1200" kern="1200" baseline="0" dirty="0" smtClean="0">
                <a:solidFill>
                  <a:schemeClr val="tx1"/>
                </a:solidFill>
                <a:effectLst/>
                <a:latin typeface="+mn-lt"/>
                <a:ea typeface="+mn-ea"/>
                <a:cs typeface="+mn-cs"/>
              </a:rPr>
              <a:t> study at the University of Kent, led by Prof. Carrette)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-Let’s just quickly identify a few</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-Organization of Islamic Cooperation – comprised of 57 countries (UN</a:t>
            </a:r>
            <a:r>
              <a:rPr lang="en-US" sz="1200" kern="1200" baseline="0" dirty="0" smtClean="0">
                <a:solidFill>
                  <a:schemeClr val="tx1"/>
                </a:solidFill>
                <a:effectLst/>
                <a:latin typeface="+mn-lt"/>
                <a:ea typeface="+mn-ea"/>
                <a:cs typeface="+mn-cs"/>
              </a:rPr>
              <a:t> member states, about 1/3 of member states), is the second largest intergovernmental organization 	after the UN, sees itself as the “collective voice of the Muslim World” – the largest voting block at the UN; permanent observer status – can participate in the work of the GA, though with limitations</a:t>
            </a:r>
          </a:p>
          <a:p>
            <a:r>
              <a:rPr lang="en-US" sz="1200" kern="1200" baseline="0" dirty="0" smtClean="0">
                <a:solidFill>
                  <a:schemeClr val="tx1"/>
                </a:solidFill>
                <a:effectLst/>
                <a:latin typeface="+mn-lt"/>
                <a:ea typeface="+mn-ea"/>
                <a:cs typeface="+mn-cs"/>
              </a:rPr>
              <a:t>-Permanent Observer Status with the UN – free access to most meetings and documents; </a:t>
            </a:r>
          </a:p>
          <a:p>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the Holy See</a:t>
            </a:r>
            <a:r>
              <a:rPr lang="en-US" sz="1200" kern="1200" baseline="0" dirty="0" smtClean="0">
                <a:solidFill>
                  <a:schemeClr val="tx1"/>
                </a:solidFill>
                <a:effectLst/>
                <a:latin typeface="+mn-lt"/>
                <a:ea typeface="+mn-ea"/>
                <a:cs typeface="+mn-cs"/>
              </a:rPr>
              <a:t> – permanent Observer at the UN – collective voice of the Catholic world	</a:t>
            </a:r>
          </a:p>
          <a:p>
            <a:r>
              <a:rPr lang="en-US" sz="1200" kern="1200" dirty="0" smtClean="0">
                <a:solidFill>
                  <a:schemeClr val="tx1"/>
                </a:solidFill>
                <a:effectLst/>
                <a:latin typeface="+mn-lt"/>
                <a:ea typeface="+mn-ea"/>
                <a:cs typeface="+mn-cs"/>
              </a:rPr>
              <a:t>- non-governmental (e.g. religious or faith-based NGOs accredited to the UN - 400), discursive (e.g. content of UN deliberations)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presence and actions of religious actors in the international arena has challenged the influential theory of “secularization”,</a:t>
            </a:r>
            <a:r>
              <a:rPr lang="en-US" sz="1200" kern="1200" baseline="0" dirty="0" smtClean="0">
                <a:solidFill>
                  <a:schemeClr val="tx1"/>
                </a:solidFill>
                <a:effectLst/>
                <a:latin typeface="+mn-lt"/>
                <a:ea typeface="+mn-ea"/>
                <a:cs typeface="+mn-cs"/>
              </a:rPr>
              <a:t> as </a:t>
            </a:r>
            <a:r>
              <a:rPr lang="en-US" sz="1200" kern="1200" baseline="0" dirty="0" err="1" smtClean="0">
                <a:solidFill>
                  <a:schemeClr val="tx1"/>
                </a:solidFill>
                <a:effectLst/>
                <a:latin typeface="+mn-lt"/>
                <a:ea typeface="+mn-ea"/>
                <a:cs typeface="+mn-cs"/>
              </a:rPr>
              <a:t>Talal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Asad</a:t>
            </a:r>
            <a:r>
              <a:rPr lang="en-US" sz="1200" kern="1200" baseline="0" dirty="0" smtClean="0">
                <a:solidFill>
                  <a:schemeClr val="tx1"/>
                </a:solidFill>
                <a:effectLst/>
                <a:latin typeface="+mn-lt"/>
                <a:ea typeface="+mn-ea"/>
                <a:cs typeface="+mn-cs"/>
              </a:rPr>
              <a:t> has noted: the end of the </a:t>
            </a:r>
            <a:r>
              <a:rPr lang="en-US" sz="1200" kern="1200" dirty="0" smtClean="0">
                <a:solidFill>
                  <a:schemeClr val="tx1"/>
                </a:solidFill>
                <a:effectLst/>
                <a:latin typeface="+mn-lt"/>
                <a:ea typeface="+mn-ea"/>
                <a:cs typeface="+mn-cs"/>
              </a:rPr>
              <a:t>20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century brought about the realization that “a straightforward narrative of progress from the religious to the secular” was grossly inadequate (source).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-slide</a:t>
            </a:r>
            <a:r>
              <a:rPr lang="en-US" sz="1200" kern="1200" baseline="0" dirty="0" smtClean="0">
                <a:solidFill>
                  <a:schemeClr val="tx1"/>
                </a:solidFill>
                <a:effectLst/>
                <a:latin typeface="+mn-lt"/>
                <a:ea typeface="+mn-ea"/>
                <a:cs typeface="+mn-cs"/>
              </a:rPr>
              <a:t> Pope Francis in his much anticipated address to the United Nations (fourth pope to address the General Assembly, fifth time that a pope has addressed the UN in its 70 years) </a:t>
            </a:r>
          </a:p>
          <a:p>
            <a:r>
              <a:rPr lang="en-US" sz="1200" kern="1200" baseline="0" dirty="0" smtClean="0">
                <a:solidFill>
                  <a:schemeClr val="tx1"/>
                </a:solidFill>
                <a:effectLst/>
                <a:latin typeface="+mn-lt"/>
                <a:ea typeface="+mn-ea"/>
                <a:cs typeface="+mn-cs"/>
              </a:rPr>
              <a:t>-prominently displayed at the UN, giant mosaic work “Do unto others”  (gift from US to UN)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 the midst of the many crises in the world today, needless to say that the Security Council is also occupied with questions of religious extremism</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-physical environment – many gifts of art from member states, the majority of which have religious symbolism, gift from the US is a mosaic bearing the words, Do unto others and you would have them do unto you…</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8C6FE0-3E9B-5840-8B35-D90D76688F46}" type="slidenum">
              <a:rPr lang="en-US" smtClean="0"/>
              <a:t>6</a:t>
            </a:fld>
            <a:endParaRPr lang="en-US"/>
          </a:p>
        </p:txBody>
      </p:sp>
    </p:spTree>
    <p:extLst>
      <p:ext uri="{BB962C8B-B14F-4D97-AF65-F5344CB8AC3E}">
        <p14:creationId xmlns:p14="http://schemas.microsoft.com/office/powerpoint/2010/main" val="3071298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I began looking at this field of religious engagement at the UN, in 2001 (14 years ago) – there was very little to go on, it hadn’t really been identified as a “thing” worthy of study. However, already at that time there were about 300 (depending on who you ask) religious organizations that the UN was formally associated with through its Economic and Social Council. </a:t>
            </a:r>
          </a:p>
          <a:p>
            <a:r>
              <a:rPr lang="en-US" baseline="0" dirty="0" smtClean="0"/>
              <a:t>-But still, if you searched “religious NGOs” on </a:t>
            </a:r>
            <a:r>
              <a:rPr lang="en-US" baseline="0" dirty="0" err="1" smtClean="0"/>
              <a:t>google</a:t>
            </a:r>
            <a:r>
              <a:rPr lang="en-US" baseline="0" dirty="0" smtClean="0"/>
              <a:t>, you would get almost no hits. </a:t>
            </a:r>
          </a:p>
          <a:p>
            <a:r>
              <a:rPr lang="en-US" baseline="0" dirty="0" smtClean="0"/>
              <a:t>-fast forward to 2015…</a:t>
            </a:r>
          </a:p>
          <a:p>
            <a:endParaRPr lang="en-US" baseline="0" dirty="0" smtClean="0"/>
          </a:p>
          <a:p>
            <a:r>
              <a:rPr lang="en-US" sz="1200" kern="1200" dirty="0" smtClean="0">
                <a:solidFill>
                  <a:schemeClr val="tx1"/>
                </a:solidFill>
                <a:effectLst/>
                <a:latin typeface="+mn-lt"/>
                <a:ea typeface="+mn-ea"/>
                <a:cs typeface="+mn-cs"/>
              </a:rPr>
              <a:t>-research about religious actors in the international arena has grown rapidly over the last 15 years</a:t>
            </a:r>
          </a:p>
          <a:p>
            <a:r>
              <a:rPr lang="en-US" sz="1200" kern="1200" dirty="0" smtClean="0">
                <a:solidFill>
                  <a:schemeClr val="tx1"/>
                </a:solidFill>
                <a:effectLst/>
                <a:latin typeface="+mn-lt"/>
                <a:ea typeface="+mn-ea"/>
                <a:cs typeface="+mn-cs"/>
              </a:rPr>
              <a:t>-we’ve seen</a:t>
            </a:r>
            <a:r>
              <a:rPr lang="en-US" sz="1200" kern="1200" baseline="0" dirty="0" smtClean="0">
                <a:solidFill>
                  <a:schemeClr val="tx1"/>
                </a:solidFill>
                <a:effectLst/>
                <a:latin typeface="+mn-lt"/>
                <a:ea typeface="+mn-ea"/>
                <a:cs typeface="+mn-cs"/>
              </a:rPr>
              <a:t> a re-</a:t>
            </a:r>
            <a:r>
              <a:rPr lang="en-US" sz="1200" kern="1200" dirty="0" smtClean="0">
                <a:solidFill>
                  <a:schemeClr val="tx1"/>
                </a:solidFill>
                <a:effectLst/>
                <a:latin typeface="+mn-lt"/>
                <a:ea typeface="+mn-ea"/>
                <a:cs typeface="+mn-cs"/>
              </a:rPr>
              <a:t>awakened consciousness of religion in the public spher</a:t>
            </a:r>
            <a:r>
              <a:rPr lang="en-US" sz="1200" kern="1200" baseline="0" dirty="0" smtClean="0">
                <a:solidFill>
                  <a:schemeClr val="tx1"/>
                </a:solidFill>
                <a:effectLst/>
                <a:latin typeface="+mn-lt"/>
                <a:ea typeface="+mn-ea"/>
                <a:cs typeface="+mn-cs"/>
              </a:rPr>
              <a:t>e and an </a:t>
            </a:r>
            <a:r>
              <a:rPr lang="en-US" sz="1200" kern="1200" dirty="0" smtClean="0">
                <a:solidFill>
                  <a:schemeClr val="tx1"/>
                </a:solidFill>
                <a:effectLst/>
                <a:latin typeface="+mn-lt"/>
                <a:ea typeface="+mn-ea"/>
                <a:cs typeface="+mn-cs"/>
              </a:rPr>
              <a:t>effort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understand</a:t>
            </a:r>
            <a:r>
              <a:rPr lang="en-US" sz="1200" kern="1200" baseline="0" dirty="0" smtClean="0">
                <a:solidFill>
                  <a:schemeClr val="tx1"/>
                </a:solidFill>
                <a:effectLst/>
                <a:latin typeface="+mn-lt"/>
                <a:ea typeface="+mn-ea"/>
                <a:cs typeface="+mn-cs"/>
              </a:rPr>
              <a:t> this phenomenon, which political scientists have ominously referred to as a “resurgence” of religion; some claim </a:t>
            </a:r>
            <a:r>
              <a:rPr lang="en-US" sz="1200" dirty="0" smtClean="0">
                <a:solidFill>
                  <a:schemeClr val="bg1">
                    <a:lumMod val="50000"/>
                    <a:lumOff val="50000"/>
                  </a:schemeClr>
                </a:solidFill>
              </a:rPr>
              <a:t>that the 21st century was “God’s century” in the sense that Religious organizations, individuals, leaders “enjoy greater capacity for political influence today than at any time in modern history—and perhaps ever."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8C6FE0-3E9B-5840-8B35-D90D76688F46}" type="slidenum">
              <a:rPr lang="en-US" smtClean="0"/>
              <a:t>10</a:t>
            </a:fld>
            <a:endParaRPr lang="en-US"/>
          </a:p>
        </p:txBody>
      </p:sp>
    </p:spTree>
    <p:extLst>
      <p:ext uri="{BB962C8B-B14F-4D97-AF65-F5344CB8AC3E}">
        <p14:creationId xmlns:p14="http://schemas.microsoft.com/office/powerpoint/2010/main" val="889370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-Recently, UN Women</a:t>
            </a:r>
            <a:r>
              <a:rPr lang="en-US" sz="1200" kern="1200" baseline="0" dirty="0" smtClean="0">
                <a:solidFill>
                  <a:schemeClr val="tx1"/>
                </a:solidFill>
                <a:effectLst/>
                <a:latin typeface="+mn-lt"/>
                <a:ea typeface="+mn-ea"/>
                <a:cs typeface="+mn-cs"/>
              </a:rPr>
              <a:t> has begun to take steps to encourage the formation of a working group which brings together secular and religious advocates of  gender equality. Bahá’í International Community has been asked for help in organizing such a working group: Aim of the group is to “ draws insight from secular and religious perspectives and experiences  in order to lend fresh insight and momentum to advancing gender equality worldwide; to explore the as-yet unrealized potential for collaboration…”</a:t>
            </a:r>
          </a:p>
          <a:p>
            <a:endParaRPr lang="en-US" dirty="0"/>
          </a:p>
        </p:txBody>
      </p:sp>
      <p:sp>
        <p:nvSpPr>
          <p:cNvPr id="4" name="Slide Number Placeholder 3"/>
          <p:cNvSpPr>
            <a:spLocks noGrp="1"/>
          </p:cNvSpPr>
          <p:nvPr>
            <p:ph type="sldNum" sz="quarter" idx="10"/>
          </p:nvPr>
        </p:nvSpPr>
        <p:spPr/>
        <p:txBody>
          <a:bodyPr/>
          <a:lstStyle/>
          <a:p>
            <a:fld id="{508C6FE0-3E9B-5840-8B35-D90D76688F46}" type="slidenum">
              <a:rPr lang="en-US" smtClean="0"/>
              <a:t>11</a:t>
            </a:fld>
            <a:endParaRPr lang="en-US"/>
          </a:p>
        </p:txBody>
      </p:sp>
    </p:spTree>
    <p:extLst>
      <p:ext uri="{BB962C8B-B14F-4D97-AF65-F5344CB8AC3E}">
        <p14:creationId xmlns:p14="http://schemas.microsoft.com/office/powerpoint/2010/main" val="4131732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I began looking at this field of religious engagement at the UN, in 2001 (14 years ago) – there was very little to go on, it hadn’t really been identified as a “thing” worthy of study. However, already at that time there were about 300 (depending on who you ask) religious organizations that the UN was formally associated with through its Economic and Social Council. </a:t>
            </a:r>
          </a:p>
          <a:p>
            <a:r>
              <a:rPr lang="en-US" baseline="0" dirty="0" smtClean="0"/>
              <a:t>-But still, if you searched “religious NGOs” on </a:t>
            </a:r>
            <a:r>
              <a:rPr lang="en-US" baseline="0" dirty="0" err="1" smtClean="0"/>
              <a:t>google</a:t>
            </a:r>
            <a:r>
              <a:rPr lang="en-US" baseline="0" dirty="0" smtClean="0"/>
              <a:t>, you would get almost no hits. </a:t>
            </a:r>
          </a:p>
          <a:p>
            <a:r>
              <a:rPr lang="en-US" baseline="0" dirty="0" smtClean="0"/>
              <a:t>-fast forward to 2015…</a:t>
            </a:r>
          </a:p>
          <a:p>
            <a:endParaRPr lang="en-US" baseline="0" dirty="0" smtClean="0"/>
          </a:p>
          <a:p>
            <a:r>
              <a:rPr lang="en-US" sz="1200" kern="1200" dirty="0" smtClean="0">
                <a:solidFill>
                  <a:schemeClr val="tx1"/>
                </a:solidFill>
                <a:effectLst/>
                <a:latin typeface="+mn-lt"/>
                <a:ea typeface="+mn-ea"/>
                <a:cs typeface="+mn-cs"/>
              </a:rPr>
              <a:t>-research about religious actors in the international arena has grown rapidly over the last 15 years</a:t>
            </a:r>
          </a:p>
          <a:p>
            <a:r>
              <a:rPr lang="en-US" sz="1200" kern="1200" dirty="0" smtClean="0">
                <a:solidFill>
                  <a:schemeClr val="tx1"/>
                </a:solidFill>
                <a:effectLst/>
                <a:latin typeface="+mn-lt"/>
                <a:ea typeface="+mn-ea"/>
                <a:cs typeface="+mn-cs"/>
              </a:rPr>
              <a:t>-we’ve seen</a:t>
            </a:r>
            <a:r>
              <a:rPr lang="en-US" sz="1200" kern="1200" baseline="0" dirty="0" smtClean="0">
                <a:solidFill>
                  <a:schemeClr val="tx1"/>
                </a:solidFill>
                <a:effectLst/>
                <a:latin typeface="+mn-lt"/>
                <a:ea typeface="+mn-ea"/>
                <a:cs typeface="+mn-cs"/>
              </a:rPr>
              <a:t> a re-</a:t>
            </a:r>
            <a:r>
              <a:rPr lang="en-US" sz="1200" kern="1200" dirty="0" smtClean="0">
                <a:solidFill>
                  <a:schemeClr val="tx1"/>
                </a:solidFill>
                <a:effectLst/>
                <a:latin typeface="+mn-lt"/>
                <a:ea typeface="+mn-ea"/>
                <a:cs typeface="+mn-cs"/>
              </a:rPr>
              <a:t>awakened consciousness of religion in the public spher</a:t>
            </a:r>
            <a:r>
              <a:rPr lang="en-US" sz="1200" kern="1200" baseline="0" dirty="0" smtClean="0">
                <a:solidFill>
                  <a:schemeClr val="tx1"/>
                </a:solidFill>
                <a:effectLst/>
                <a:latin typeface="+mn-lt"/>
                <a:ea typeface="+mn-ea"/>
                <a:cs typeface="+mn-cs"/>
              </a:rPr>
              <a:t>e and an </a:t>
            </a:r>
            <a:r>
              <a:rPr lang="en-US" sz="1200" kern="1200" dirty="0" smtClean="0">
                <a:solidFill>
                  <a:schemeClr val="tx1"/>
                </a:solidFill>
                <a:effectLst/>
                <a:latin typeface="+mn-lt"/>
                <a:ea typeface="+mn-ea"/>
                <a:cs typeface="+mn-cs"/>
              </a:rPr>
              <a:t>effort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understand</a:t>
            </a:r>
            <a:r>
              <a:rPr lang="en-US" sz="1200" kern="1200" baseline="0" dirty="0" smtClean="0">
                <a:solidFill>
                  <a:schemeClr val="tx1"/>
                </a:solidFill>
                <a:effectLst/>
                <a:latin typeface="+mn-lt"/>
                <a:ea typeface="+mn-ea"/>
                <a:cs typeface="+mn-cs"/>
              </a:rPr>
              <a:t> this phenomenon, which political scientists have ominously referred to as a “resurgence” of religion; some claim </a:t>
            </a:r>
            <a:r>
              <a:rPr lang="en-US" sz="1200" dirty="0" smtClean="0">
                <a:solidFill>
                  <a:schemeClr val="bg1">
                    <a:lumMod val="50000"/>
                    <a:lumOff val="50000"/>
                  </a:schemeClr>
                </a:solidFill>
              </a:rPr>
              <a:t>that the 21st century was “God’s century” in the sense that Religious organizations, individuals, leaders “enjoy greater capacity for political influence today than at any time in modern history—and perhaps ever."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8C6FE0-3E9B-5840-8B35-D90D76688F46}" type="slidenum">
              <a:rPr lang="en-US" smtClean="0"/>
              <a:t>13</a:t>
            </a:fld>
            <a:endParaRPr lang="en-US"/>
          </a:p>
        </p:txBody>
      </p:sp>
    </p:spTree>
    <p:extLst>
      <p:ext uri="{BB962C8B-B14F-4D97-AF65-F5344CB8AC3E}">
        <p14:creationId xmlns:p14="http://schemas.microsoft.com/office/powerpoint/2010/main" val="889370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8C6FE0-3E9B-5840-8B35-D90D76688F46}" type="slidenum">
              <a:rPr lang="en-US" smtClean="0"/>
              <a:t>14</a:t>
            </a:fld>
            <a:endParaRPr lang="en-US"/>
          </a:p>
        </p:txBody>
      </p:sp>
    </p:spTree>
    <p:extLst>
      <p:ext uri="{BB962C8B-B14F-4D97-AF65-F5344CB8AC3E}">
        <p14:creationId xmlns:p14="http://schemas.microsoft.com/office/powerpoint/2010/main" val="4150797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8C6FE0-3E9B-5840-8B35-D90D76688F46}" type="slidenum">
              <a:rPr lang="en-US" smtClean="0"/>
              <a:t>15</a:t>
            </a:fld>
            <a:endParaRPr lang="en-US"/>
          </a:p>
        </p:txBody>
      </p:sp>
    </p:spTree>
    <p:extLst>
      <p:ext uri="{BB962C8B-B14F-4D97-AF65-F5344CB8AC3E}">
        <p14:creationId xmlns:p14="http://schemas.microsoft.com/office/powerpoint/2010/main" val="415079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4/7/17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4/7/17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7CE38E4D-051A-41E1-86A4-E56916468FD0}" type="datetimeFigureOut">
              <a:rPr lang="en-US" smtClean="0"/>
              <a:t>4/7/17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7CE38E4D-051A-41E1-86A4-E56916468FD0}" type="datetimeFigureOut">
              <a:rPr lang="en-US" smtClean="0"/>
              <a:t>4/7/17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7CE38E4D-051A-41E1-86A4-E56916468FD0}" type="datetimeFigureOut">
              <a:rPr lang="en-US" smtClean="0"/>
              <a:t>4/7/17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4/7/17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4/7/17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E38E4D-051A-41E1-86A4-E56916468FD0}" type="datetimeFigureOut">
              <a:rPr lang="en-US" smtClean="0"/>
              <a:t>4/7/17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4/7/17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D140825E-4A15-4D39-8176-1F07E904CB30}" type="datetimeFigureOut">
              <a:rPr lang="en-US" smtClean="0"/>
              <a:t>4/7/17</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3E4AAA4-6363-4581-962D-1ACCC2D600C5}"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CE38E4D-051A-41E1-86A4-E56916468FD0}" type="datetimeFigureOut">
              <a:rPr lang="en-US" smtClean="0"/>
              <a:t>4/7/17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CE38E4D-051A-41E1-86A4-E56916468FD0}" type="datetimeFigureOut">
              <a:rPr lang="en-US" smtClean="0"/>
              <a:t>4/7/17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CE38E4D-051A-41E1-86A4-E56916468FD0}" type="datetimeFigureOut">
              <a:rPr lang="en-US" smtClean="0"/>
              <a:t>4/7/17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CE38E4D-051A-41E1-86A4-E56916468FD0}" type="datetimeFigureOut">
              <a:rPr lang="en-US" smtClean="0"/>
              <a:t>4/7/17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CE38E4D-051A-41E1-86A4-E56916468FD0}" type="datetimeFigureOut">
              <a:rPr lang="en-US" smtClean="0"/>
              <a:t>4/7/17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CE38E4D-051A-41E1-86A4-E56916468FD0}" type="datetimeFigureOut">
              <a:rPr lang="en-US" smtClean="0"/>
              <a:t>4/7/17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7CE38E4D-051A-41E1-86A4-E56916468FD0}" type="datetimeFigureOut">
              <a:rPr lang="en-US" smtClean="0"/>
              <a:t>4/7/17</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886BB73A-582F-4420-9A14-CB10A2B2E5E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9.jp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733822"/>
            <a:ext cx="8228013" cy="1927225"/>
          </a:xfrm>
        </p:spPr>
        <p:txBody>
          <a:bodyPr>
            <a:normAutofit/>
          </a:bodyPr>
          <a:lstStyle/>
          <a:p>
            <a:r>
              <a:rPr lang="en-US" sz="2000" dirty="0" smtClean="0">
                <a:solidFill>
                  <a:schemeClr val="tx1"/>
                </a:solidFill>
              </a:rPr>
              <a:t>FAITH BASED AND FEMINIST NGOs: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FORGING A COMMON AGENDA</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sp>
        <p:nvSpPr>
          <p:cNvPr id="3" name="Subtitle 2"/>
          <p:cNvSpPr>
            <a:spLocks noGrp="1"/>
          </p:cNvSpPr>
          <p:nvPr>
            <p:ph type="subTitle" idx="1"/>
          </p:nvPr>
        </p:nvSpPr>
        <p:spPr>
          <a:xfrm>
            <a:off x="837721" y="4507370"/>
            <a:ext cx="7887179" cy="761519"/>
          </a:xfrm>
        </p:spPr>
        <p:txBody>
          <a:bodyPr>
            <a:normAutofit/>
          </a:bodyPr>
          <a:lstStyle/>
          <a:p>
            <a:pPr algn="l"/>
            <a:r>
              <a:rPr lang="en-US" dirty="0" smtClean="0">
                <a:solidFill>
                  <a:srgbClr val="FFFFFF"/>
                </a:solidFill>
              </a:rPr>
              <a:t>JULIA </a:t>
            </a:r>
            <a:r>
              <a:rPr lang="en-US" dirty="0" smtClean="0">
                <a:solidFill>
                  <a:srgbClr val="FFFFFF"/>
                </a:solidFill>
              </a:rPr>
              <a:t>BERGER | University of Kent</a:t>
            </a:r>
          </a:p>
          <a:p>
            <a:pPr algn="l"/>
            <a:r>
              <a:rPr lang="en-US" dirty="0">
                <a:solidFill>
                  <a:srgbClr val="FFFFFF"/>
                </a:solidFill>
              </a:rPr>
              <a:t>MAHA MAROUAN | Pennsylvania State University</a:t>
            </a:r>
            <a:endParaRPr lang="en-US" dirty="0"/>
          </a:p>
        </p:txBody>
      </p:sp>
      <p:sp>
        <p:nvSpPr>
          <p:cNvPr id="4" name="Rectangle 3"/>
          <p:cNvSpPr/>
          <p:nvPr/>
        </p:nvSpPr>
        <p:spPr>
          <a:xfrm>
            <a:off x="723229" y="6250322"/>
            <a:ext cx="8290586" cy="276999"/>
          </a:xfrm>
          <a:prstGeom prst="rect">
            <a:avLst/>
          </a:prstGeom>
        </p:spPr>
        <p:txBody>
          <a:bodyPr wrap="square">
            <a:spAutoFit/>
          </a:bodyPr>
          <a:lstStyle/>
          <a:p>
            <a:pPr algn="r"/>
            <a:r>
              <a:rPr lang="en-US" sz="1200" dirty="0" smtClean="0">
                <a:solidFill>
                  <a:srgbClr val="3086C5"/>
                </a:solidFill>
              </a:rPr>
              <a:t>AMERICAN ACADEMY OF RELIGION ANNUAL CONFERENCE 2016</a:t>
            </a:r>
            <a:endParaRPr lang="en-US" sz="1200" dirty="0">
              <a:solidFill>
                <a:srgbClr val="3086C5"/>
              </a:solidFill>
            </a:endParaRPr>
          </a:p>
        </p:txBody>
      </p:sp>
    </p:spTree>
    <p:extLst>
      <p:ext uri="{BB962C8B-B14F-4D97-AF65-F5344CB8AC3E}">
        <p14:creationId xmlns:p14="http://schemas.microsoft.com/office/powerpoint/2010/main" val="42178432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229" y="6250322"/>
            <a:ext cx="8290586" cy="646331"/>
          </a:xfrm>
          <a:prstGeom prst="rect">
            <a:avLst/>
          </a:prstGeom>
        </p:spPr>
        <p:txBody>
          <a:bodyPr wrap="square">
            <a:spAutoFit/>
          </a:bodyPr>
          <a:lstStyle/>
          <a:p>
            <a:pPr algn="r"/>
            <a:r>
              <a:rPr lang="en-US" sz="1200" dirty="0" smtClean="0">
                <a:solidFill>
                  <a:srgbClr val="3086C5"/>
                </a:solidFill>
              </a:rPr>
              <a:t> A NEW POLITICS OF ENGAGEMENT:</a:t>
            </a:r>
          </a:p>
          <a:p>
            <a:pPr algn="r"/>
            <a:r>
              <a:rPr lang="en-US" sz="1200" dirty="0">
                <a:solidFill>
                  <a:srgbClr val="3086C5"/>
                </a:solidFill>
              </a:rPr>
              <a:t>THE BAHÁ’Í INTERNATIONAL COMMUNITY, THE UNITED NATIONS, </a:t>
            </a:r>
            <a:r>
              <a:rPr lang="en-US" sz="1200" dirty="0" smtClean="0">
                <a:solidFill>
                  <a:srgbClr val="3086C5"/>
                </a:solidFill>
              </a:rPr>
              <a:t>AND </a:t>
            </a:r>
            <a:r>
              <a:rPr lang="en-US" sz="1200" dirty="0">
                <a:solidFill>
                  <a:srgbClr val="3086C5"/>
                </a:solidFill>
              </a:rPr>
              <a:t>GENDER EQUALITY</a:t>
            </a:r>
            <a:br>
              <a:rPr lang="en-US" sz="1200" dirty="0">
                <a:solidFill>
                  <a:srgbClr val="3086C5"/>
                </a:solidFill>
              </a:rPr>
            </a:br>
            <a:endParaRPr lang="en-US" sz="1200" dirty="0">
              <a:solidFill>
                <a:srgbClr val="3086C5"/>
              </a:solidFill>
            </a:endParaRPr>
          </a:p>
        </p:txBody>
      </p:sp>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745735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roua.jpg"/>
          <p:cNvPicPr>
            <a:picLocks noChangeAspect="1"/>
          </p:cNvPicPr>
          <p:nvPr/>
        </p:nvPicPr>
        <p:blipFill rotWithShape="1">
          <a:blip r:embed="rId3">
            <a:extLst>
              <a:ext uri="{28A0092B-C50C-407E-A947-70E740481C1C}">
                <a14:useLocalDpi xmlns:a14="http://schemas.microsoft.com/office/drawing/2010/main" val="0"/>
              </a:ext>
            </a:extLst>
          </a:blip>
          <a:srcRect l="12497" r="5409"/>
          <a:stretch/>
        </p:blipFill>
        <p:spPr>
          <a:xfrm>
            <a:off x="136536" y="105390"/>
            <a:ext cx="2118382" cy="1843181"/>
          </a:xfrm>
          <a:prstGeom prst="rect">
            <a:avLst/>
          </a:prstGeom>
          <a:effectLst>
            <a:softEdge rad="63500"/>
          </a:effectLst>
        </p:spPr>
      </p:pic>
      <p:pic>
        <p:nvPicPr>
          <p:cNvPr id="5" name="Picture 4" descr="gender2.jpg"/>
          <p:cNvPicPr>
            <a:picLocks noChangeAspect="1"/>
          </p:cNvPicPr>
          <p:nvPr/>
        </p:nvPicPr>
        <p:blipFill rotWithShape="1">
          <a:blip r:embed="rId4">
            <a:extLst>
              <a:ext uri="{28A0092B-C50C-407E-A947-70E740481C1C}">
                <a14:useLocalDpi xmlns:a14="http://schemas.microsoft.com/office/drawing/2010/main" val="0"/>
              </a:ext>
            </a:extLst>
          </a:blip>
          <a:srcRect l="21008"/>
          <a:stretch/>
        </p:blipFill>
        <p:spPr>
          <a:xfrm>
            <a:off x="5485724" y="3574920"/>
            <a:ext cx="3511173" cy="3175000"/>
          </a:xfrm>
          <a:prstGeom prst="rect">
            <a:avLst/>
          </a:prstGeom>
          <a:effectLst>
            <a:softEdge rad="63500"/>
          </a:effectLst>
        </p:spPr>
      </p:pic>
      <p:pic>
        <p:nvPicPr>
          <p:cNvPr id="7" name="Picture 6" descr="gender4.jpg"/>
          <p:cNvPicPr>
            <a:picLocks noChangeAspect="1"/>
          </p:cNvPicPr>
          <p:nvPr/>
        </p:nvPicPr>
        <p:blipFill rotWithShape="1">
          <a:blip r:embed="rId5">
            <a:extLst>
              <a:ext uri="{28A0092B-C50C-407E-A947-70E740481C1C}">
                <a14:useLocalDpi xmlns:a14="http://schemas.microsoft.com/office/drawing/2010/main" val="0"/>
              </a:ext>
            </a:extLst>
          </a:blip>
          <a:srcRect l="21009"/>
          <a:stretch/>
        </p:blipFill>
        <p:spPr>
          <a:xfrm>
            <a:off x="5485724" y="254000"/>
            <a:ext cx="3511173" cy="3175000"/>
          </a:xfrm>
          <a:prstGeom prst="rect">
            <a:avLst/>
          </a:prstGeom>
          <a:effectLst>
            <a:softEdge rad="50800"/>
          </a:effectLst>
        </p:spPr>
      </p:pic>
      <p:pic>
        <p:nvPicPr>
          <p:cNvPr id="6" name="Picture 5" descr="gender3.jpg"/>
          <p:cNvPicPr>
            <a:picLocks noChangeAspect="1"/>
          </p:cNvPicPr>
          <p:nvPr/>
        </p:nvPicPr>
        <p:blipFill rotWithShape="1">
          <a:blip r:embed="rId6">
            <a:extLst>
              <a:ext uri="{28A0092B-C50C-407E-A947-70E740481C1C}">
                <a14:useLocalDpi xmlns:a14="http://schemas.microsoft.com/office/drawing/2010/main" val="0"/>
              </a:ext>
            </a:extLst>
          </a:blip>
          <a:srcRect l="12189" r="12905"/>
          <a:stretch/>
        </p:blipFill>
        <p:spPr>
          <a:xfrm>
            <a:off x="147103" y="4781764"/>
            <a:ext cx="2134839" cy="2035706"/>
          </a:xfrm>
          <a:prstGeom prst="rect">
            <a:avLst/>
          </a:prstGeom>
          <a:effectLst>
            <a:softEdge rad="50800"/>
          </a:effectLst>
        </p:spPr>
      </p:pic>
      <p:sp>
        <p:nvSpPr>
          <p:cNvPr id="10" name="TextBox 9"/>
          <p:cNvSpPr txBox="1"/>
          <p:nvPr/>
        </p:nvSpPr>
        <p:spPr>
          <a:xfrm>
            <a:off x="2634768" y="659300"/>
            <a:ext cx="2607743" cy="5663089"/>
          </a:xfrm>
          <a:prstGeom prst="rect">
            <a:avLst/>
          </a:prstGeom>
          <a:gradFill flip="none" rotWithShape="1">
            <a:gsLst>
              <a:gs pos="0">
                <a:srgbClr val="6983B6"/>
              </a:gs>
              <a:gs pos="100000">
                <a:srgbClr val="FFFFFF"/>
              </a:gs>
            </a:gsLst>
            <a:path path="circle">
              <a:fillToRect l="100000" t="100000"/>
            </a:path>
            <a:tileRect r="-100000" b="-100000"/>
          </a:gradFill>
          <a:effectLst>
            <a:outerShdw blurRad="50800" dist="38100" dir="2700000" sx="102000" sy="102000" algn="tl" rotWithShape="0">
              <a:srgbClr val="000000">
                <a:alpha val="43000"/>
              </a:srgbClr>
            </a:outerShdw>
          </a:effectLst>
        </p:spPr>
        <p:txBody>
          <a:bodyPr wrap="square" rtlCol="0">
            <a:spAutoFit/>
          </a:bodyPr>
          <a:lstStyle/>
          <a:p>
            <a:r>
              <a:rPr lang="en-US" dirty="0" smtClean="0">
                <a:solidFill>
                  <a:schemeClr val="tx2">
                    <a:lumMod val="25000"/>
                  </a:schemeClr>
                </a:solidFill>
              </a:rPr>
              <a:t>“Equally </a:t>
            </a:r>
            <a:r>
              <a:rPr lang="en-US" dirty="0">
                <a:solidFill>
                  <a:schemeClr val="tx2">
                    <a:lumMod val="25000"/>
                  </a:schemeClr>
                </a:solidFill>
              </a:rPr>
              <a:t>important will be efforts to replace the often confrontational dynamic between secular and faith-based proponents of gender </a:t>
            </a:r>
            <a:r>
              <a:rPr lang="en-US" dirty="0" smtClean="0">
                <a:solidFill>
                  <a:schemeClr val="tx2">
                    <a:lumMod val="25000"/>
                  </a:schemeClr>
                </a:solidFill>
              </a:rPr>
              <a:t>equality…Religious </a:t>
            </a:r>
            <a:r>
              <a:rPr lang="en-US" dirty="0">
                <a:solidFill>
                  <a:schemeClr val="tx2">
                    <a:lumMod val="25000"/>
                  </a:schemeClr>
                </a:solidFill>
              </a:rPr>
              <a:t>and secular actors will need to work together to create a narrative that encompasses the ideals inherent in respective worldviews—a narrative that focuses on our common humanity, on justice and the establishment of </a:t>
            </a:r>
            <a:r>
              <a:rPr lang="en-US" dirty="0" smtClean="0">
                <a:solidFill>
                  <a:schemeClr val="tx2">
                    <a:lumMod val="25000"/>
                  </a:schemeClr>
                </a:solidFill>
              </a:rPr>
              <a:t>peace.”</a:t>
            </a:r>
          </a:p>
          <a:p>
            <a:endParaRPr lang="en-US" sz="1400" dirty="0" smtClean="0">
              <a:solidFill>
                <a:schemeClr val="tx2">
                  <a:lumMod val="25000"/>
                </a:schemeClr>
              </a:solidFill>
            </a:endParaRPr>
          </a:p>
          <a:p>
            <a:r>
              <a:rPr lang="en-US" sz="1400" dirty="0">
                <a:solidFill>
                  <a:schemeClr val="tx2">
                    <a:lumMod val="25000"/>
                  </a:schemeClr>
                </a:solidFill>
              </a:rPr>
              <a:t>-</a:t>
            </a:r>
            <a:r>
              <a:rPr lang="en-US" sz="1400" dirty="0" smtClean="0">
                <a:solidFill>
                  <a:schemeClr val="tx2">
                    <a:lumMod val="25000"/>
                  </a:schemeClr>
                </a:solidFill>
              </a:rPr>
              <a:t>Civil Society Working Group of Faith Based Organizations and Feminists for Gender Equality</a:t>
            </a:r>
            <a:endParaRPr lang="en-US" sz="1400" dirty="0">
              <a:solidFill>
                <a:schemeClr val="tx2">
                  <a:lumMod val="25000"/>
                </a:schemeClr>
              </a:solidFill>
            </a:endParaRPr>
          </a:p>
        </p:txBody>
      </p:sp>
      <p:pic>
        <p:nvPicPr>
          <p:cNvPr id="2" name="Picture 1" descr="1067_02-250x227_jpg_250×227_pixels.png"/>
          <p:cNvPicPr>
            <a:picLocks noChangeAspect="1"/>
          </p:cNvPicPr>
          <p:nvPr/>
        </p:nvPicPr>
        <p:blipFill rotWithShape="1">
          <a:blip r:embed="rId7">
            <a:extLst>
              <a:ext uri="{28A0092B-C50C-407E-A947-70E740481C1C}">
                <a14:useLocalDpi xmlns:a14="http://schemas.microsoft.com/office/drawing/2010/main" val="0"/>
              </a:ext>
            </a:extLst>
          </a:blip>
          <a:srcRect l="3928" r="22791" b="5251"/>
          <a:stretch/>
        </p:blipFill>
        <p:spPr>
          <a:xfrm>
            <a:off x="135113" y="2030120"/>
            <a:ext cx="2146830" cy="2671350"/>
          </a:xfrm>
          <a:prstGeom prst="rect">
            <a:avLst/>
          </a:prstGeom>
          <a:effectLst>
            <a:softEdge rad="38100"/>
          </a:effectLst>
        </p:spPr>
      </p:pic>
    </p:spTree>
    <p:extLst>
      <p:ext uri="{BB962C8B-B14F-4D97-AF65-F5344CB8AC3E}">
        <p14:creationId xmlns:p14="http://schemas.microsoft.com/office/powerpoint/2010/main" val="33415846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6691" b="16691"/>
          <a:stretch>
            <a:fillRect/>
          </a:stretch>
        </p:blipFill>
        <p:spPr>
          <a:xfrm>
            <a:off x="188378" y="447197"/>
            <a:ext cx="5375719" cy="2292013"/>
          </a:xfrm>
        </p:spPr>
      </p:pic>
      <p:pic>
        <p:nvPicPr>
          <p:cNvPr id="5" name="Picture 4"/>
          <p:cNvPicPr>
            <a:picLocks noChangeAspect="1"/>
          </p:cNvPicPr>
          <p:nvPr/>
        </p:nvPicPr>
        <p:blipFill>
          <a:blip r:embed="rId3"/>
          <a:stretch>
            <a:fillRect/>
          </a:stretch>
        </p:blipFill>
        <p:spPr>
          <a:xfrm>
            <a:off x="4521612" y="2124322"/>
            <a:ext cx="4516628" cy="2937317"/>
          </a:xfrm>
          <a:prstGeom prst="rect">
            <a:avLst/>
          </a:prstGeom>
        </p:spPr>
      </p:pic>
      <p:pic>
        <p:nvPicPr>
          <p:cNvPr id="8" name="Picture 7"/>
          <p:cNvPicPr>
            <a:picLocks noChangeAspect="1"/>
          </p:cNvPicPr>
          <p:nvPr/>
        </p:nvPicPr>
        <p:blipFill>
          <a:blip r:embed="rId4"/>
          <a:stretch>
            <a:fillRect/>
          </a:stretch>
        </p:blipFill>
        <p:spPr>
          <a:xfrm>
            <a:off x="271923" y="3466462"/>
            <a:ext cx="4724068" cy="2783944"/>
          </a:xfrm>
          <a:prstGeom prst="rect">
            <a:avLst/>
          </a:prstGeom>
        </p:spPr>
      </p:pic>
      <p:sp>
        <p:nvSpPr>
          <p:cNvPr id="10" name="Rectangle 9"/>
          <p:cNvSpPr/>
          <p:nvPr/>
        </p:nvSpPr>
        <p:spPr>
          <a:xfrm>
            <a:off x="723229" y="6434154"/>
            <a:ext cx="8290586" cy="276999"/>
          </a:xfrm>
          <a:prstGeom prst="rect">
            <a:avLst/>
          </a:prstGeom>
        </p:spPr>
        <p:txBody>
          <a:bodyPr wrap="square">
            <a:spAutoFit/>
          </a:bodyPr>
          <a:lstStyle/>
          <a:p>
            <a:pPr algn="r"/>
            <a:r>
              <a:rPr lang="en-US" sz="1200" dirty="0" smtClean="0">
                <a:solidFill>
                  <a:srgbClr val="3086C5"/>
                </a:solidFill>
              </a:rPr>
              <a:t>FAITH BASED AND FEMINIST NGOs: FORGING A COMMON AGENDA</a:t>
            </a:r>
            <a:endParaRPr lang="en-US" sz="1200" dirty="0">
              <a:solidFill>
                <a:srgbClr val="3086C5"/>
              </a:solidFill>
            </a:endParaRPr>
          </a:p>
        </p:txBody>
      </p:sp>
    </p:spTree>
    <p:extLst>
      <p:ext uri="{BB962C8B-B14F-4D97-AF65-F5344CB8AC3E}">
        <p14:creationId xmlns:p14="http://schemas.microsoft.com/office/powerpoint/2010/main" val="22433429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2173037" y="1428190"/>
            <a:ext cx="4928288" cy="2862323"/>
          </a:xfrm>
          <a:prstGeom prst="rect">
            <a:avLst/>
          </a:prstGeom>
          <a:noFill/>
        </p:spPr>
        <p:txBody>
          <a:bodyPr wrap="square" rtlCol="0">
            <a:spAutoFit/>
          </a:bodyPr>
          <a:lstStyle/>
          <a:p>
            <a:pPr algn="ctr"/>
            <a:r>
              <a:rPr lang="en-US" dirty="0" smtClean="0"/>
              <a:t>CURRENT MEMBERSHIP</a:t>
            </a:r>
          </a:p>
          <a:p>
            <a:pPr algn="ctr"/>
            <a:endParaRPr lang="en-US" dirty="0"/>
          </a:p>
          <a:p>
            <a:pPr algn="ctr"/>
            <a:r>
              <a:rPr lang="en-US" dirty="0" smtClean="0"/>
              <a:t>162 Members </a:t>
            </a:r>
          </a:p>
          <a:p>
            <a:pPr algn="ctr"/>
            <a:endParaRPr lang="en-US" dirty="0"/>
          </a:p>
          <a:p>
            <a:pPr algn="ctr"/>
            <a:r>
              <a:rPr lang="en-US" dirty="0" smtClean="0"/>
              <a:t>70 ‘secular’ organizations </a:t>
            </a:r>
          </a:p>
          <a:p>
            <a:pPr algn="ctr"/>
            <a:endParaRPr lang="en-US" dirty="0"/>
          </a:p>
          <a:p>
            <a:pPr algn="ctr"/>
            <a:r>
              <a:rPr lang="en-US" dirty="0" smtClean="0"/>
              <a:t>92 religious/ faith-based organizations </a:t>
            </a:r>
          </a:p>
          <a:p>
            <a:pPr algn="ctr"/>
            <a:r>
              <a:rPr lang="en-US" dirty="0" smtClean="0"/>
              <a:t>and women of faith </a:t>
            </a:r>
          </a:p>
          <a:p>
            <a:pPr algn="ctr"/>
            <a:endParaRPr lang="en-US" dirty="0"/>
          </a:p>
          <a:p>
            <a:pPr algn="ctr"/>
            <a:endParaRPr lang="en-US" dirty="0"/>
          </a:p>
        </p:txBody>
      </p:sp>
      <p:sp>
        <p:nvSpPr>
          <p:cNvPr id="5" name="Rectangle 4"/>
          <p:cNvSpPr/>
          <p:nvPr/>
        </p:nvSpPr>
        <p:spPr>
          <a:xfrm>
            <a:off x="723229" y="6384018"/>
            <a:ext cx="8290586" cy="276999"/>
          </a:xfrm>
          <a:prstGeom prst="rect">
            <a:avLst/>
          </a:prstGeom>
        </p:spPr>
        <p:txBody>
          <a:bodyPr wrap="square">
            <a:spAutoFit/>
          </a:bodyPr>
          <a:lstStyle/>
          <a:p>
            <a:pPr algn="r"/>
            <a:r>
              <a:rPr lang="en-US" sz="1200" dirty="0" smtClean="0">
                <a:solidFill>
                  <a:srgbClr val="3086C5"/>
                </a:solidFill>
              </a:rPr>
              <a:t>FAITH BASED AND FEMINIST NGOs: FORGING A COMMON AGENDA</a:t>
            </a:r>
            <a:endParaRPr lang="en-US" sz="1200" dirty="0">
              <a:solidFill>
                <a:srgbClr val="3086C5"/>
              </a:solidFill>
            </a:endParaRPr>
          </a:p>
        </p:txBody>
      </p:sp>
    </p:spTree>
    <p:extLst>
      <p:ext uri="{BB962C8B-B14F-4D97-AF65-F5344CB8AC3E}">
        <p14:creationId xmlns:p14="http://schemas.microsoft.com/office/powerpoint/2010/main" val="16797339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976742" y="217250"/>
            <a:ext cx="4969427" cy="6440871"/>
          </a:xfrm>
          <a:prstGeom prst="rect">
            <a:avLst/>
          </a:prstGeom>
        </p:spPr>
      </p:pic>
      <p:sp>
        <p:nvSpPr>
          <p:cNvPr id="8" name="Rectangle 7"/>
          <p:cNvSpPr/>
          <p:nvPr/>
        </p:nvSpPr>
        <p:spPr>
          <a:xfrm>
            <a:off x="517978" y="2026664"/>
            <a:ext cx="3158001" cy="2031325"/>
          </a:xfrm>
          <a:prstGeom prst="rect">
            <a:avLst/>
          </a:prstGeom>
        </p:spPr>
        <p:txBody>
          <a:bodyPr wrap="square">
            <a:spAutoFit/>
          </a:bodyPr>
          <a:lstStyle/>
          <a:p>
            <a:r>
              <a:rPr lang="en-US" dirty="0"/>
              <a:t>The Working Group seeks to foster </a:t>
            </a:r>
            <a:r>
              <a:rPr lang="en-US" b="1" dirty="0"/>
              <a:t>a new discourse </a:t>
            </a:r>
            <a:r>
              <a:rPr lang="en-US" dirty="0"/>
              <a:t>at the UN about the means for the transformation of structures and attitudes that sustain gender discrimination and inequality. </a:t>
            </a:r>
          </a:p>
        </p:txBody>
      </p:sp>
    </p:spTree>
    <p:extLst>
      <p:ext uri="{BB962C8B-B14F-4D97-AF65-F5344CB8AC3E}">
        <p14:creationId xmlns:p14="http://schemas.microsoft.com/office/powerpoint/2010/main" val="3702826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45610" y="383902"/>
            <a:ext cx="4167850" cy="4924426"/>
          </a:xfrm>
          <a:prstGeom prst="rect">
            <a:avLst/>
          </a:prstGeom>
        </p:spPr>
        <p:txBody>
          <a:bodyPr wrap="square">
            <a:spAutoFit/>
          </a:bodyPr>
          <a:lstStyle/>
          <a:p>
            <a:r>
              <a:rPr lang="en-US" dirty="0" smtClean="0"/>
              <a:t>[excerpt]</a:t>
            </a:r>
          </a:p>
          <a:p>
            <a:endParaRPr lang="en-US" dirty="0"/>
          </a:p>
          <a:p>
            <a:r>
              <a:rPr lang="en-US" dirty="0" smtClean="0"/>
              <a:t>How </a:t>
            </a:r>
            <a:r>
              <a:rPr lang="en-US" dirty="0"/>
              <a:t>can Member States and United Nations agencies intentionally work with feminist faith-based communities to offer positive alternatives to the extremists’ cooptation of religions? </a:t>
            </a:r>
            <a:endParaRPr lang="en-US" dirty="0" smtClean="0"/>
          </a:p>
          <a:p>
            <a:endParaRPr lang="en-US" sz="1200" dirty="0"/>
          </a:p>
          <a:p>
            <a:r>
              <a:rPr lang="en-US" dirty="0" smtClean="0"/>
              <a:t>How </a:t>
            </a:r>
            <a:r>
              <a:rPr lang="en-US" dirty="0"/>
              <a:t>will these alternatives challenge the capitalist, market-driven model of economics that marginalizes and commodifies women and girls?</a:t>
            </a:r>
          </a:p>
          <a:p>
            <a:endParaRPr lang="en-US" sz="1400" dirty="0"/>
          </a:p>
          <a:p>
            <a:r>
              <a:rPr lang="en-US" dirty="0" smtClean="0"/>
              <a:t>How </a:t>
            </a:r>
            <a:r>
              <a:rPr lang="en-US" dirty="0"/>
              <a:t>can Member States and United Nations agencies support the re- conceptualization of the nature and purpose of work and wealth through a positive spiritual vision?</a:t>
            </a:r>
          </a:p>
        </p:txBody>
      </p:sp>
      <p:sp>
        <p:nvSpPr>
          <p:cNvPr id="4" name="Rectangle 3"/>
          <p:cNvSpPr/>
          <p:nvPr/>
        </p:nvSpPr>
        <p:spPr>
          <a:xfrm>
            <a:off x="347756" y="510722"/>
            <a:ext cx="3361642" cy="2308324"/>
          </a:xfrm>
          <a:prstGeom prst="rect">
            <a:avLst/>
          </a:prstGeom>
        </p:spPr>
        <p:txBody>
          <a:bodyPr wrap="square">
            <a:spAutoFit/>
          </a:bodyPr>
          <a:lstStyle/>
          <a:p>
            <a:r>
              <a:rPr lang="en-US" dirty="0" smtClean="0"/>
              <a:t>WORKING GROUP STATEMENT TO THE 2017 UN COMMISSION ON THE STATUS OF WOMEN </a:t>
            </a:r>
          </a:p>
          <a:p>
            <a:endParaRPr lang="en-US" dirty="0"/>
          </a:p>
          <a:p>
            <a:r>
              <a:rPr lang="en-US" dirty="0" smtClean="0"/>
              <a:t>Re</a:t>
            </a:r>
            <a:r>
              <a:rPr lang="en-US" dirty="0"/>
              <a:t>-conceptualizing Women and Girls’ Economic Empowerment through a Feminist Spiritual Perspective</a:t>
            </a:r>
          </a:p>
        </p:txBody>
      </p:sp>
      <p:pic>
        <p:nvPicPr>
          <p:cNvPr id="5" name="Picture 4"/>
          <p:cNvPicPr>
            <a:picLocks noChangeAspect="1"/>
          </p:cNvPicPr>
          <p:nvPr/>
        </p:nvPicPr>
        <p:blipFill rotWithShape="1">
          <a:blip r:embed="rId3"/>
          <a:srcRect l="12460" r="-12460"/>
          <a:stretch/>
        </p:blipFill>
        <p:spPr>
          <a:xfrm>
            <a:off x="250117" y="3403966"/>
            <a:ext cx="5118100" cy="3302000"/>
          </a:xfrm>
          <a:prstGeom prst="rect">
            <a:avLst/>
          </a:prstGeom>
        </p:spPr>
      </p:pic>
    </p:spTree>
    <p:extLst>
      <p:ext uri="{BB962C8B-B14F-4D97-AF65-F5344CB8AC3E}">
        <p14:creationId xmlns:p14="http://schemas.microsoft.com/office/powerpoint/2010/main" val="2082179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75" y="1219944"/>
            <a:ext cx="7662864" cy="2957942"/>
          </a:xfrm>
        </p:spPr>
        <p:txBody>
          <a:bodyPr/>
          <a:lstStyle/>
          <a:p>
            <a:pPr marL="0" indent="0" algn="ctr">
              <a:buNone/>
            </a:pPr>
            <a:r>
              <a:rPr lang="en-US" dirty="0" smtClean="0"/>
              <a:t>QUESTIONS </a:t>
            </a:r>
          </a:p>
          <a:p>
            <a:pPr marL="0" indent="0">
              <a:buNone/>
            </a:pPr>
            <a:r>
              <a:rPr lang="en-US" dirty="0" smtClean="0"/>
              <a:t>How </a:t>
            </a:r>
            <a:r>
              <a:rPr lang="en-US" dirty="0"/>
              <a:t>do we </a:t>
            </a:r>
            <a:r>
              <a:rPr lang="en-US" dirty="0" smtClean="0"/>
              <a:t>create a discourse effectively challenges </a:t>
            </a:r>
            <a:r>
              <a:rPr lang="en-US" dirty="0"/>
              <a:t>conservative religious voices at the UN</a:t>
            </a:r>
            <a:r>
              <a:rPr lang="en-US" dirty="0" smtClean="0"/>
              <a:t>?</a:t>
            </a:r>
          </a:p>
          <a:p>
            <a:pPr marL="0" indent="0">
              <a:buNone/>
            </a:pPr>
            <a:r>
              <a:rPr lang="en-US" dirty="0" smtClean="0"/>
              <a:t>How </a:t>
            </a:r>
            <a:r>
              <a:rPr lang="en-US" dirty="0"/>
              <a:t>do we challenge the </a:t>
            </a:r>
            <a:r>
              <a:rPr lang="en-US" dirty="0" smtClean="0"/>
              <a:t>binary </a:t>
            </a:r>
            <a:r>
              <a:rPr lang="en-US" dirty="0"/>
              <a:t>of secular </a:t>
            </a:r>
            <a:r>
              <a:rPr lang="en-US" dirty="0" smtClean="0"/>
              <a:t>vs</a:t>
            </a:r>
            <a:r>
              <a:rPr lang="en-US" dirty="0"/>
              <a:t>. religious without alienating secular NGOs whose participation is central to our mission?</a:t>
            </a:r>
          </a:p>
          <a:p>
            <a:pPr marL="0" indent="0">
              <a:buNone/>
            </a:pPr>
            <a:endParaRPr lang="en-US" dirty="0"/>
          </a:p>
        </p:txBody>
      </p:sp>
    </p:spTree>
    <p:extLst>
      <p:ext uri="{BB962C8B-B14F-4D97-AF65-F5344CB8AC3E}">
        <p14:creationId xmlns:p14="http://schemas.microsoft.com/office/powerpoint/2010/main" val="35853017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733822"/>
            <a:ext cx="8228013" cy="1927225"/>
          </a:xfrm>
        </p:spPr>
        <p:txBody>
          <a:bodyPr>
            <a:normAutofit/>
          </a:bodyPr>
          <a:lstStyle/>
          <a:p>
            <a:r>
              <a:rPr lang="en-US" sz="2000" dirty="0" smtClean="0">
                <a:solidFill>
                  <a:schemeClr val="tx1"/>
                </a:solidFill>
              </a:rPr>
              <a:t>FAITH BASED AND FEMINIST NGOs: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FORGING A COMMON AGENDA</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sp>
        <p:nvSpPr>
          <p:cNvPr id="3" name="Subtitle 2"/>
          <p:cNvSpPr>
            <a:spLocks noGrp="1"/>
          </p:cNvSpPr>
          <p:nvPr>
            <p:ph type="subTitle" idx="1"/>
          </p:nvPr>
        </p:nvSpPr>
        <p:spPr>
          <a:xfrm>
            <a:off x="837721" y="4507370"/>
            <a:ext cx="7887179" cy="761519"/>
          </a:xfrm>
        </p:spPr>
        <p:txBody>
          <a:bodyPr>
            <a:normAutofit/>
          </a:bodyPr>
          <a:lstStyle/>
          <a:p>
            <a:pPr algn="l"/>
            <a:r>
              <a:rPr lang="en-US" dirty="0">
                <a:solidFill>
                  <a:srgbClr val="FFFFFF"/>
                </a:solidFill>
              </a:rPr>
              <a:t>MAHA MAROUAN | Pennsylvania State University </a:t>
            </a:r>
          </a:p>
          <a:p>
            <a:pPr algn="l"/>
            <a:r>
              <a:rPr lang="en-US" dirty="0" smtClean="0">
                <a:solidFill>
                  <a:srgbClr val="FFFFFF"/>
                </a:solidFill>
              </a:rPr>
              <a:t>JULIA BERGER | University of Kent</a:t>
            </a:r>
          </a:p>
          <a:p>
            <a:endParaRPr lang="en-US" dirty="0"/>
          </a:p>
        </p:txBody>
      </p:sp>
      <p:sp>
        <p:nvSpPr>
          <p:cNvPr id="4" name="Rectangle 3"/>
          <p:cNvSpPr/>
          <p:nvPr/>
        </p:nvSpPr>
        <p:spPr>
          <a:xfrm>
            <a:off x="723229" y="6250322"/>
            <a:ext cx="8290586" cy="276999"/>
          </a:xfrm>
          <a:prstGeom prst="rect">
            <a:avLst/>
          </a:prstGeom>
        </p:spPr>
        <p:txBody>
          <a:bodyPr wrap="square">
            <a:spAutoFit/>
          </a:bodyPr>
          <a:lstStyle/>
          <a:p>
            <a:pPr algn="r"/>
            <a:r>
              <a:rPr lang="en-US" sz="1200" dirty="0" smtClean="0">
                <a:solidFill>
                  <a:srgbClr val="3086C5"/>
                </a:solidFill>
              </a:rPr>
              <a:t>AMERICAN ACADEMY OF RELIGION ANNUAL CONFERENCE 2016</a:t>
            </a:r>
            <a:endParaRPr lang="en-US" sz="1200" dirty="0">
              <a:solidFill>
                <a:srgbClr val="3086C5"/>
              </a:solidFill>
            </a:endParaRPr>
          </a:p>
        </p:txBody>
      </p:sp>
    </p:spTree>
    <p:extLst>
      <p:ext uri="{BB962C8B-B14F-4D97-AF65-F5344CB8AC3E}">
        <p14:creationId xmlns:p14="http://schemas.microsoft.com/office/powerpoint/2010/main" val="21610513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229" y="6250322"/>
            <a:ext cx="8290586" cy="646331"/>
          </a:xfrm>
          <a:prstGeom prst="rect">
            <a:avLst/>
          </a:prstGeom>
        </p:spPr>
        <p:txBody>
          <a:bodyPr wrap="square">
            <a:spAutoFit/>
          </a:bodyPr>
          <a:lstStyle/>
          <a:p>
            <a:pPr algn="r"/>
            <a:r>
              <a:rPr lang="en-US" sz="1200" dirty="0" smtClean="0">
                <a:solidFill>
                  <a:srgbClr val="3086C5"/>
                </a:solidFill>
              </a:rPr>
              <a:t> A NEW POLITICS OF ENGAGEMENT:</a:t>
            </a:r>
          </a:p>
          <a:p>
            <a:pPr algn="r"/>
            <a:r>
              <a:rPr lang="en-US" sz="1200" dirty="0">
                <a:solidFill>
                  <a:srgbClr val="3086C5"/>
                </a:solidFill>
              </a:rPr>
              <a:t>THE BAHÁ’Í INTERNATIONAL COMMUNITY, THE UNITED NATIONS, </a:t>
            </a:r>
            <a:r>
              <a:rPr lang="en-US" sz="1200" dirty="0" smtClean="0">
                <a:solidFill>
                  <a:srgbClr val="3086C5"/>
                </a:solidFill>
              </a:rPr>
              <a:t>AND </a:t>
            </a:r>
            <a:r>
              <a:rPr lang="en-US" sz="1200" dirty="0">
                <a:solidFill>
                  <a:srgbClr val="3086C5"/>
                </a:solidFill>
              </a:rPr>
              <a:t>GENDER EQUALITY</a:t>
            </a:r>
            <a:br>
              <a:rPr lang="en-US" sz="1200" dirty="0">
                <a:solidFill>
                  <a:srgbClr val="3086C5"/>
                </a:solidFill>
              </a:rPr>
            </a:br>
            <a:endParaRPr lang="en-US" sz="1200" dirty="0">
              <a:solidFill>
                <a:srgbClr val="3086C5"/>
              </a:solidFill>
            </a:endParaRPr>
          </a:p>
        </p:txBody>
      </p:sp>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280869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923" y="940204"/>
            <a:ext cx="7662864" cy="1641754"/>
          </a:xfrm>
        </p:spPr>
        <p:txBody>
          <a:bodyPr/>
          <a:lstStyle/>
          <a:p>
            <a:pPr marL="0" indent="0">
              <a:buNone/>
            </a:pPr>
            <a:r>
              <a:rPr lang="en-US" dirty="0"/>
              <a:t>The Faith and Feminism Working Group is a Civil Society </a:t>
            </a:r>
            <a:r>
              <a:rPr lang="en-US" dirty="0" smtClean="0"/>
              <a:t>led </a:t>
            </a:r>
            <a:r>
              <a:rPr lang="en-US" dirty="0"/>
              <a:t>coalition, based at the United Nations in New York, comprised of faith­based organizations, feminists, secular organizations and social justice movements working towards gender equality</a:t>
            </a:r>
          </a:p>
        </p:txBody>
      </p:sp>
      <p:sp>
        <p:nvSpPr>
          <p:cNvPr id="5" name="Rectangle 4"/>
          <p:cNvSpPr/>
          <p:nvPr/>
        </p:nvSpPr>
        <p:spPr>
          <a:xfrm>
            <a:off x="856336" y="2950570"/>
            <a:ext cx="8020320" cy="1446550"/>
          </a:xfrm>
          <a:prstGeom prst="rect">
            <a:avLst/>
          </a:prstGeom>
        </p:spPr>
        <p:txBody>
          <a:bodyPr wrap="square">
            <a:spAutoFit/>
          </a:bodyPr>
          <a:lstStyle/>
          <a:p>
            <a:pPr algn="r"/>
            <a:r>
              <a:rPr lang="en-US" sz="2200" dirty="0" smtClean="0"/>
              <a:t>This </a:t>
            </a:r>
            <a:r>
              <a:rPr lang="en-US" sz="2200" dirty="0"/>
              <a:t>group commits to expanding the space for constructive dialogue among academics, policymakers and civil society and UN agencies, in order to foster more effective </a:t>
            </a:r>
            <a:r>
              <a:rPr lang="en-US" sz="2200" dirty="0" smtClean="0"/>
              <a:t>analysis and advocacy </a:t>
            </a:r>
            <a:r>
              <a:rPr lang="en-US" sz="2200" dirty="0"/>
              <a:t>with the aim of achieving gender </a:t>
            </a:r>
            <a:r>
              <a:rPr lang="en-US" sz="2200" dirty="0" smtClean="0"/>
              <a:t>equality in the implementation of Agenda 2030.</a:t>
            </a:r>
            <a:endParaRPr lang="en-US" sz="2200" dirty="0"/>
          </a:p>
        </p:txBody>
      </p:sp>
      <p:cxnSp>
        <p:nvCxnSpPr>
          <p:cNvPr id="7" name="Straight Connector 6"/>
          <p:cNvCxnSpPr/>
          <p:nvPr/>
        </p:nvCxnSpPr>
        <p:spPr>
          <a:xfrm>
            <a:off x="221796" y="1005063"/>
            <a:ext cx="0" cy="1301153"/>
          </a:xfrm>
          <a:prstGeom prst="line">
            <a:avLst/>
          </a:prstGeom>
          <a:ln w="57150">
            <a:solidFill>
              <a:schemeClr val="bg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941334" y="3050872"/>
            <a:ext cx="0" cy="1322285"/>
          </a:xfrm>
          <a:prstGeom prst="line">
            <a:avLst/>
          </a:prstGeom>
          <a:ln w="57150">
            <a:solidFill>
              <a:schemeClr val="bg2">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723229" y="6384018"/>
            <a:ext cx="8290586" cy="276999"/>
          </a:xfrm>
          <a:prstGeom prst="rect">
            <a:avLst/>
          </a:prstGeom>
        </p:spPr>
        <p:txBody>
          <a:bodyPr wrap="square">
            <a:spAutoFit/>
          </a:bodyPr>
          <a:lstStyle/>
          <a:p>
            <a:pPr algn="r"/>
            <a:r>
              <a:rPr lang="en-US" sz="1200" dirty="0" smtClean="0">
                <a:solidFill>
                  <a:srgbClr val="3086C5"/>
                </a:solidFill>
              </a:rPr>
              <a:t>FAITH BASED AND FEMINIST NGOs: FORGING A COMMON AGENDA</a:t>
            </a:r>
            <a:endParaRPr lang="en-US" sz="1200" dirty="0">
              <a:solidFill>
                <a:srgbClr val="3086C5"/>
              </a:solidFill>
            </a:endParaRPr>
          </a:p>
        </p:txBody>
      </p:sp>
    </p:spTree>
    <p:extLst>
      <p:ext uri="{BB962C8B-B14F-4D97-AF65-F5344CB8AC3E}">
        <p14:creationId xmlns:p14="http://schemas.microsoft.com/office/powerpoint/2010/main" val="3452261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2900" y="1098873"/>
            <a:ext cx="8445500" cy="5575300"/>
          </a:xfrm>
          <a:prstGeom prst="rect">
            <a:avLst/>
          </a:prstGeom>
        </p:spPr>
      </p:pic>
      <p:sp>
        <p:nvSpPr>
          <p:cNvPr id="6" name="TextBox 5"/>
          <p:cNvSpPr txBox="1"/>
          <p:nvPr/>
        </p:nvSpPr>
        <p:spPr>
          <a:xfrm>
            <a:off x="601524" y="242380"/>
            <a:ext cx="7886648" cy="769441"/>
          </a:xfrm>
          <a:prstGeom prst="rect">
            <a:avLst/>
          </a:prstGeom>
          <a:noFill/>
        </p:spPr>
        <p:txBody>
          <a:bodyPr wrap="square" rtlCol="0">
            <a:spAutoFit/>
          </a:bodyPr>
          <a:lstStyle/>
          <a:p>
            <a:pPr algn="ctr"/>
            <a:r>
              <a:rPr lang="en-US" sz="4400" dirty="0" smtClean="0"/>
              <a:t>AGENDA 2030</a:t>
            </a:r>
            <a:endParaRPr lang="en-US" sz="4400" dirty="0"/>
          </a:p>
        </p:txBody>
      </p:sp>
    </p:spTree>
    <p:extLst>
      <p:ext uri="{BB962C8B-B14F-4D97-AF65-F5344CB8AC3E}">
        <p14:creationId xmlns:p14="http://schemas.microsoft.com/office/powerpoint/2010/main" val="2005065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021"/>
            <a:ext cx="8229600" cy="1143000"/>
          </a:xfrm>
        </p:spPr>
        <p:txBody>
          <a:bodyPr/>
          <a:lstStyle/>
          <a:p>
            <a:r>
              <a:rPr lang="en-US" sz="2200" dirty="0" smtClean="0">
                <a:solidFill>
                  <a:srgbClr val="FFFFFF"/>
                </a:solidFill>
              </a:rPr>
              <a:t>THE UN AND GENDER EQUALITY </a:t>
            </a:r>
            <a:endParaRPr lang="en-US" sz="2200" dirty="0">
              <a:solidFill>
                <a:srgbClr val="FFFFFF"/>
              </a:solidFill>
            </a:endParaRPr>
          </a:p>
        </p:txBody>
      </p:sp>
      <p:sp>
        <p:nvSpPr>
          <p:cNvPr id="3" name="Content Placeholder 2"/>
          <p:cNvSpPr>
            <a:spLocks noGrp="1"/>
          </p:cNvSpPr>
          <p:nvPr>
            <p:ph idx="1"/>
          </p:nvPr>
        </p:nvSpPr>
        <p:spPr>
          <a:xfrm>
            <a:off x="466788" y="1337734"/>
            <a:ext cx="2845316" cy="2986849"/>
          </a:xfrm>
        </p:spPr>
        <p:txBody>
          <a:bodyPr>
            <a:normAutofit/>
          </a:bodyPr>
          <a:lstStyle/>
          <a:p>
            <a:pPr marL="0" indent="0">
              <a:buNone/>
            </a:pPr>
            <a:r>
              <a:rPr lang="en-US" sz="1600" dirty="0"/>
              <a:t/>
            </a:r>
            <a:br>
              <a:rPr lang="en-US" sz="1600" dirty="0"/>
            </a:br>
            <a:r>
              <a:rPr lang="en-US" sz="1600" dirty="0" smtClean="0"/>
              <a:t>WE </a:t>
            </a:r>
            <a:r>
              <a:rPr lang="en-US" sz="1600" dirty="0"/>
              <a:t>THE PEOPLES </a:t>
            </a:r>
            <a:r>
              <a:rPr lang="en-US" sz="1600" dirty="0" smtClean="0"/>
              <a:t>of the United Nations determined…to </a:t>
            </a:r>
            <a:r>
              <a:rPr lang="en-US" sz="1600" dirty="0"/>
              <a:t>reaffirm faith in fundamental human rights, in the dignity and worth of the human </a:t>
            </a:r>
            <a:r>
              <a:rPr lang="en-US" sz="1600" dirty="0" smtClean="0"/>
              <a:t>person</a:t>
            </a:r>
            <a:r>
              <a:rPr lang="en-US" sz="1600" dirty="0"/>
              <a:t>, in the equal rights of men and women and of nations large and </a:t>
            </a:r>
            <a:r>
              <a:rPr lang="en-US" sz="1600" dirty="0" smtClean="0"/>
              <a:t>small…</a:t>
            </a:r>
          </a:p>
          <a:p>
            <a:pPr marL="0" indent="0">
              <a:buNone/>
            </a:pPr>
            <a:r>
              <a:rPr lang="en-US" sz="1600" dirty="0" smtClean="0"/>
              <a:t>-</a:t>
            </a:r>
            <a:r>
              <a:rPr lang="en-US" sz="1600" i="1" dirty="0" smtClean="0"/>
              <a:t>UN Charter </a:t>
            </a:r>
            <a:endParaRPr lang="en-US" sz="1600" dirty="0"/>
          </a:p>
        </p:txBody>
      </p:sp>
      <p:sp>
        <p:nvSpPr>
          <p:cNvPr id="8" name="Rectangle 7"/>
          <p:cNvSpPr/>
          <p:nvPr/>
        </p:nvSpPr>
        <p:spPr>
          <a:xfrm>
            <a:off x="723229" y="6250322"/>
            <a:ext cx="8290586" cy="276999"/>
          </a:xfrm>
          <a:prstGeom prst="rect">
            <a:avLst/>
          </a:prstGeom>
        </p:spPr>
        <p:txBody>
          <a:bodyPr wrap="square">
            <a:spAutoFit/>
          </a:bodyPr>
          <a:lstStyle/>
          <a:p>
            <a:pPr algn="r"/>
            <a:r>
              <a:rPr lang="en-US" sz="1200" dirty="0" smtClean="0">
                <a:solidFill>
                  <a:srgbClr val="3086C5"/>
                </a:solidFill>
              </a:rPr>
              <a:t>FAITH BASED AND FEMINIST NGOs: FORGING A COMMON AGENDA</a:t>
            </a:r>
            <a:endParaRPr lang="en-US" sz="1200" dirty="0">
              <a:solidFill>
                <a:srgbClr val="3086C5"/>
              </a:solidFill>
            </a:endParaRPr>
          </a:p>
        </p:txBody>
      </p:sp>
      <p:pic>
        <p:nvPicPr>
          <p:cNvPr id="9" name="Content Placeholder 3"/>
          <p:cNvPicPr>
            <a:picLocks noChangeAspect="1"/>
          </p:cNvPicPr>
          <p:nvPr/>
        </p:nvPicPr>
        <p:blipFill rotWithShape="1">
          <a:blip r:embed="rId3"/>
          <a:srcRect l="-1253" r="-916"/>
          <a:stretch/>
        </p:blipFill>
        <p:spPr>
          <a:xfrm>
            <a:off x="3345522" y="1617922"/>
            <a:ext cx="4975560" cy="4462375"/>
          </a:xfrm>
          <a:prstGeom prst="rect">
            <a:avLst/>
          </a:prstGeom>
        </p:spPr>
      </p:pic>
    </p:spTree>
    <p:extLst>
      <p:ext uri="{BB962C8B-B14F-4D97-AF65-F5344CB8AC3E}">
        <p14:creationId xmlns:p14="http://schemas.microsoft.com/office/powerpoint/2010/main" val="33909786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8610" t="8789" b="12700"/>
          <a:stretch/>
        </p:blipFill>
        <p:spPr>
          <a:xfrm>
            <a:off x="3519484" y="4323379"/>
            <a:ext cx="3341900" cy="2364057"/>
          </a:xfrm>
          <a:ln>
            <a:noFill/>
          </a:ln>
          <a:effectLst>
            <a:softEdge rad="76200"/>
          </a:effectLst>
        </p:spPr>
      </p:pic>
      <p:pic>
        <p:nvPicPr>
          <p:cNvPr id="11" name="Picture 10" descr="golden rul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2689" y="4360247"/>
            <a:ext cx="1982566" cy="2232619"/>
          </a:xfrm>
          <a:prstGeom prst="rect">
            <a:avLst/>
          </a:prstGeom>
          <a:ln>
            <a:noFill/>
          </a:ln>
          <a:effectLst>
            <a:outerShdw blurRad="50800" dist="88900" dir="2700000" algn="tl" rotWithShape="0">
              <a:srgbClr val="000000">
                <a:alpha val="43000"/>
              </a:srgbClr>
            </a:outerShdw>
            <a:softEdge rad="63500"/>
          </a:effectLst>
        </p:spPr>
      </p:pic>
      <p:pic>
        <p:nvPicPr>
          <p:cNvPr id="3" name="Picture 2"/>
          <p:cNvPicPr>
            <a:picLocks noChangeAspect="1"/>
          </p:cNvPicPr>
          <p:nvPr/>
        </p:nvPicPr>
        <p:blipFill rotWithShape="1">
          <a:blip r:embed="rId5"/>
          <a:srcRect l="11017" r="10187"/>
          <a:stretch/>
        </p:blipFill>
        <p:spPr>
          <a:xfrm>
            <a:off x="4539926" y="317931"/>
            <a:ext cx="4445329" cy="3751551"/>
          </a:xfrm>
          <a:prstGeom prst="rect">
            <a:avLst/>
          </a:prstGeom>
          <a:effectLst>
            <a:softEdge rad="88900"/>
          </a:effectLst>
        </p:spPr>
      </p:pic>
      <p:sp>
        <p:nvSpPr>
          <p:cNvPr id="12" name="TextBox 11"/>
          <p:cNvSpPr txBox="1"/>
          <p:nvPr/>
        </p:nvSpPr>
        <p:spPr>
          <a:xfrm>
            <a:off x="216187" y="543628"/>
            <a:ext cx="4202118" cy="3724097"/>
          </a:xfrm>
          <a:prstGeom prst="rect">
            <a:avLst/>
          </a:prstGeom>
          <a:noFill/>
        </p:spPr>
        <p:txBody>
          <a:bodyPr wrap="square" rtlCol="0">
            <a:spAutoFit/>
          </a:bodyPr>
          <a:lstStyle/>
          <a:p>
            <a:pPr algn="ctr"/>
            <a:r>
              <a:rPr lang="en-US" sz="1600" dirty="0" smtClean="0"/>
              <a:t>RELIGION AT THE UN?</a:t>
            </a:r>
          </a:p>
          <a:p>
            <a:endParaRPr lang="en-US" sz="1400" dirty="0" smtClean="0"/>
          </a:p>
          <a:p>
            <a:endParaRPr lang="en-US" sz="1400" dirty="0"/>
          </a:p>
          <a:p>
            <a:r>
              <a:rPr lang="en-US" sz="1400" dirty="0" smtClean="0"/>
              <a:t>OFFICIAL RELIGIONS/ CONSTITUTIONS OF MEMBER STATES</a:t>
            </a:r>
          </a:p>
          <a:p>
            <a:endParaRPr lang="en-US" sz="1400" dirty="0" smtClean="0"/>
          </a:p>
          <a:p>
            <a:r>
              <a:rPr lang="en-US" sz="1400" dirty="0" smtClean="0"/>
              <a:t>ORGANIZATION FOR ISLAMIC COOPERATION </a:t>
            </a:r>
          </a:p>
          <a:p>
            <a:r>
              <a:rPr lang="en-US" sz="1400" dirty="0" smtClean="0"/>
              <a:t>(57 MEMBER STATES)</a:t>
            </a:r>
          </a:p>
          <a:p>
            <a:endParaRPr lang="en-US" sz="1000" dirty="0" smtClean="0"/>
          </a:p>
          <a:p>
            <a:r>
              <a:rPr lang="en-US" sz="1400" dirty="0" smtClean="0"/>
              <a:t>HOLY SEE PERMANENT OBSERVER MISSION</a:t>
            </a:r>
          </a:p>
          <a:p>
            <a:endParaRPr lang="en-US" sz="1400" dirty="0"/>
          </a:p>
          <a:p>
            <a:r>
              <a:rPr lang="en-US" sz="1400" dirty="0" smtClean="0"/>
              <a:t>UN AGENCY COLLABORATION WITH FAITH-BASED NGOs</a:t>
            </a:r>
          </a:p>
          <a:p>
            <a:endParaRPr lang="en-US" sz="1400" dirty="0"/>
          </a:p>
          <a:p>
            <a:r>
              <a:rPr lang="en-US" sz="1400" dirty="0" smtClean="0"/>
              <a:t>FAITH-BASED NGOs ACCREDITED TO THE UN ECONOMIC AND SOCIAL COUNCIL (~400 ORGS)</a:t>
            </a:r>
          </a:p>
          <a:p>
            <a:endParaRPr lang="en-US" sz="1400" dirty="0"/>
          </a:p>
        </p:txBody>
      </p:sp>
    </p:spTree>
    <p:extLst>
      <p:ext uri="{BB962C8B-B14F-4D97-AF65-F5344CB8AC3E}">
        <p14:creationId xmlns:p14="http://schemas.microsoft.com/office/powerpoint/2010/main" val="4910521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77921" y="271425"/>
            <a:ext cx="5741276" cy="867006"/>
          </a:xfrm>
          <a:prstGeom prst="rect">
            <a:avLst/>
          </a:prstGeom>
        </p:spPr>
      </p:pic>
      <p:pic>
        <p:nvPicPr>
          <p:cNvPr id="5" name="Picture 4"/>
          <p:cNvPicPr>
            <a:picLocks noChangeAspect="1"/>
          </p:cNvPicPr>
          <p:nvPr/>
        </p:nvPicPr>
        <p:blipFill>
          <a:blip r:embed="rId3"/>
          <a:stretch>
            <a:fillRect/>
          </a:stretch>
        </p:blipFill>
        <p:spPr>
          <a:xfrm>
            <a:off x="3726107" y="1309434"/>
            <a:ext cx="2062435" cy="1498107"/>
          </a:xfrm>
          <a:prstGeom prst="rect">
            <a:avLst/>
          </a:prstGeom>
        </p:spPr>
      </p:pic>
      <p:sp>
        <p:nvSpPr>
          <p:cNvPr id="7" name="TextBox 6"/>
          <p:cNvSpPr txBox="1"/>
          <p:nvPr/>
        </p:nvSpPr>
        <p:spPr>
          <a:xfrm>
            <a:off x="818741" y="4308020"/>
            <a:ext cx="2990911" cy="1292662"/>
          </a:xfrm>
          <a:prstGeom prst="rect">
            <a:avLst/>
          </a:prstGeom>
          <a:noFill/>
        </p:spPr>
        <p:txBody>
          <a:bodyPr wrap="square" rtlCol="0">
            <a:spAutoFit/>
          </a:bodyPr>
          <a:lstStyle/>
          <a:p>
            <a:pPr algn="ctr"/>
            <a:r>
              <a:rPr lang="en-US" sz="2000" dirty="0" smtClean="0"/>
              <a:t>GUIDELINES FOR ENGAGING WITH FAITH-BASED ORGANIZATIONS </a:t>
            </a:r>
            <a:endParaRPr lang="en-US" sz="2000" dirty="0"/>
          </a:p>
          <a:p>
            <a:pPr algn="ctr"/>
            <a:endParaRPr lang="en-US" dirty="0"/>
          </a:p>
        </p:txBody>
      </p:sp>
      <p:pic>
        <p:nvPicPr>
          <p:cNvPr id="9" name="Picture 8"/>
          <p:cNvPicPr>
            <a:picLocks noChangeAspect="1"/>
          </p:cNvPicPr>
          <p:nvPr/>
        </p:nvPicPr>
        <p:blipFill>
          <a:blip r:embed="rId4"/>
          <a:stretch>
            <a:fillRect/>
          </a:stretch>
        </p:blipFill>
        <p:spPr>
          <a:xfrm>
            <a:off x="986143" y="555529"/>
            <a:ext cx="1567172" cy="3184898"/>
          </a:xfrm>
          <a:prstGeom prst="rect">
            <a:avLst/>
          </a:prstGeom>
        </p:spPr>
      </p:pic>
      <p:pic>
        <p:nvPicPr>
          <p:cNvPr id="10" name="Picture 9"/>
          <p:cNvPicPr>
            <a:picLocks noChangeAspect="1"/>
          </p:cNvPicPr>
          <p:nvPr/>
        </p:nvPicPr>
        <p:blipFill>
          <a:blip r:embed="rId5"/>
          <a:stretch>
            <a:fillRect/>
          </a:stretch>
        </p:blipFill>
        <p:spPr>
          <a:xfrm>
            <a:off x="6382838" y="1733140"/>
            <a:ext cx="1985724" cy="1948257"/>
          </a:xfrm>
          <a:prstGeom prst="rect">
            <a:avLst/>
          </a:prstGeom>
        </p:spPr>
      </p:pic>
      <p:pic>
        <p:nvPicPr>
          <p:cNvPr id="11" name="Picture 10"/>
          <p:cNvPicPr>
            <a:picLocks noChangeAspect="1"/>
          </p:cNvPicPr>
          <p:nvPr/>
        </p:nvPicPr>
        <p:blipFill>
          <a:blip r:embed="rId6"/>
          <a:stretch>
            <a:fillRect/>
          </a:stretch>
        </p:blipFill>
        <p:spPr>
          <a:xfrm>
            <a:off x="3202319" y="3033332"/>
            <a:ext cx="2860401" cy="1146797"/>
          </a:xfrm>
          <a:prstGeom prst="rect">
            <a:avLst/>
          </a:prstGeom>
        </p:spPr>
      </p:pic>
    </p:spTree>
    <p:extLst>
      <p:ext uri="{BB962C8B-B14F-4D97-AF65-F5344CB8AC3E}">
        <p14:creationId xmlns:p14="http://schemas.microsoft.com/office/powerpoint/2010/main" val="11838934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5471" y="1266059"/>
            <a:ext cx="4994003" cy="3597005"/>
          </a:xfrm>
        </p:spPr>
        <p:txBody>
          <a:bodyPr/>
          <a:lstStyle/>
          <a:p>
            <a:pPr marL="0" indent="0">
              <a:buNone/>
            </a:pPr>
            <a:r>
              <a:rPr lang="en-US" dirty="0" smtClean="0"/>
              <a:t>“Faith-based organizations, institution and communities have a pivotal role to play in both interrogating, challenging and proposing alternative power structures so that we can work across race, class, and gender so as to leave no one behind.”</a:t>
            </a:r>
          </a:p>
          <a:p>
            <a:pPr marL="0" indent="0" algn="r">
              <a:buNone/>
            </a:pPr>
            <a:r>
              <a:rPr lang="en-US" sz="2000" dirty="0" smtClean="0"/>
              <a:t>Lopa Banerjee, Civil Society Section, UN Women</a:t>
            </a:r>
            <a:endParaRPr lang="en-US" sz="2400"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336609" y="1387062"/>
            <a:ext cx="2904937" cy="3748987"/>
          </a:xfrm>
          <a:prstGeom prst="rect">
            <a:avLst/>
          </a:prstGeom>
          <a:effectLst>
            <a:outerShdw blurRad="50800" dist="38100" dir="2700000" algn="tl" rotWithShape="0">
              <a:srgbClr val="000000">
                <a:alpha val="43000"/>
              </a:srgbClr>
            </a:outerShdw>
          </a:effectLst>
        </p:spPr>
      </p:pic>
      <p:sp>
        <p:nvSpPr>
          <p:cNvPr id="5" name="Rectangle 4"/>
          <p:cNvSpPr/>
          <p:nvPr/>
        </p:nvSpPr>
        <p:spPr>
          <a:xfrm>
            <a:off x="723229" y="6250322"/>
            <a:ext cx="8290586" cy="276999"/>
          </a:xfrm>
          <a:prstGeom prst="rect">
            <a:avLst/>
          </a:prstGeom>
        </p:spPr>
        <p:txBody>
          <a:bodyPr wrap="square">
            <a:spAutoFit/>
          </a:bodyPr>
          <a:lstStyle/>
          <a:p>
            <a:pPr algn="r"/>
            <a:r>
              <a:rPr lang="en-US" sz="1200" dirty="0" smtClean="0">
                <a:solidFill>
                  <a:srgbClr val="3086C5"/>
                </a:solidFill>
              </a:rPr>
              <a:t>FAITH BASED AND FEMINIST NGOs: FORGING A COMMON AGENDA</a:t>
            </a:r>
            <a:endParaRPr lang="en-US" sz="1200" dirty="0">
              <a:solidFill>
                <a:srgbClr val="3086C5"/>
              </a:solidFill>
            </a:endParaRPr>
          </a:p>
        </p:txBody>
      </p:sp>
    </p:spTree>
    <p:extLst>
      <p:ext uri="{BB962C8B-B14F-4D97-AF65-F5344CB8AC3E}">
        <p14:creationId xmlns:p14="http://schemas.microsoft.com/office/powerpoint/2010/main" val="29476283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9505"/>
            <a:ext cx="8229600" cy="4952419"/>
          </a:xfrm>
        </p:spPr>
        <p:txBody>
          <a:bodyPr/>
          <a:lstStyle/>
          <a:p>
            <a:r>
              <a:rPr lang="en-US" sz="2000" dirty="0" smtClean="0">
                <a:solidFill>
                  <a:srgbClr val="FFFFFF"/>
                </a:solidFill>
              </a:rPr>
              <a:t>UN WOMEN’S PERSPECTIVE: </a:t>
            </a:r>
            <a:br>
              <a:rPr lang="en-US" sz="2000" dirty="0" smtClean="0">
                <a:solidFill>
                  <a:srgbClr val="FFFFFF"/>
                </a:solidFill>
              </a:rPr>
            </a:br>
            <a:r>
              <a:rPr lang="en-US" sz="2000" dirty="0" smtClean="0">
                <a:solidFill>
                  <a:srgbClr val="FFFFFF"/>
                </a:solidFill>
              </a:rPr>
              <a:t>BARRIERS TO FBO PROMOTION OF THE EQUALITY OF WOMEN AND MEN</a:t>
            </a:r>
            <a:br>
              <a:rPr lang="en-US" sz="2000" dirty="0" smtClean="0">
                <a:solidFill>
                  <a:srgbClr val="FFFFFF"/>
                </a:solidFill>
              </a:rPr>
            </a:br>
            <a:r>
              <a:rPr lang="en-US" sz="2000" dirty="0">
                <a:solidFill>
                  <a:srgbClr val="FFFFFF"/>
                </a:solidFill>
              </a:rPr>
              <a:t/>
            </a:r>
            <a:br>
              <a:rPr lang="en-US" sz="2000" dirty="0">
                <a:solidFill>
                  <a:srgbClr val="FFFFFF"/>
                </a:solidFill>
              </a:rPr>
            </a:br>
            <a:r>
              <a:rPr lang="en-US" sz="2000" dirty="0" smtClean="0">
                <a:solidFill>
                  <a:srgbClr val="FFFFFF"/>
                </a:solidFill>
              </a:rPr>
              <a:t>Failure to challenge structural determinants of gender inequality</a:t>
            </a:r>
            <a:br>
              <a:rPr lang="en-US" sz="2000" dirty="0" smtClean="0">
                <a:solidFill>
                  <a:srgbClr val="FFFFFF"/>
                </a:solidFill>
              </a:rPr>
            </a:br>
            <a:r>
              <a:rPr lang="en-US" sz="2000" dirty="0">
                <a:solidFill>
                  <a:srgbClr val="FFFFFF"/>
                </a:solidFill>
              </a:rPr>
              <a:t/>
            </a:r>
            <a:br>
              <a:rPr lang="en-US" sz="2000" dirty="0">
                <a:solidFill>
                  <a:srgbClr val="FFFFFF"/>
                </a:solidFill>
              </a:rPr>
            </a:br>
            <a:r>
              <a:rPr lang="en-US" sz="2000" dirty="0" smtClean="0">
                <a:solidFill>
                  <a:srgbClr val="FFFFFF"/>
                </a:solidFill>
              </a:rPr>
              <a:t>Absence of women in positions of religious authority</a:t>
            </a:r>
            <a:br>
              <a:rPr lang="en-US" sz="2000" dirty="0" smtClean="0">
                <a:solidFill>
                  <a:srgbClr val="FFFFFF"/>
                </a:solidFill>
              </a:rPr>
            </a:br>
            <a:r>
              <a:rPr lang="en-US" sz="2000" dirty="0">
                <a:solidFill>
                  <a:srgbClr val="FFFFFF"/>
                </a:solidFill>
              </a:rPr>
              <a:t/>
            </a:r>
            <a:br>
              <a:rPr lang="en-US" sz="2000" dirty="0">
                <a:solidFill>
                  <a:srgbClr val="FFFFFF"/>
                </a:solidFill>
              </a:rPr>
            </a:br>
            <a:r>
              <a:rPr lang="en-US" sz="2000" dirty="0" smtClean="0">
                <a:solidFill>
                  <a:srgbClr val="FFFFFF"/>
                </a:solidFill>
              </a:rPr>
              <a:t>Alliance between conservative religious forces and political elites</a:t>
            </a:r>
            <a:br>
              <a:rPr lang="en-US" sz="2000" dirty="0" smtClean="0">
                <a:solidFill>
                  <a:srgbClr val="FFFFFF"/>
                </a:solidFill>
              </a:rPr>
            </a:br>
            <a:r>
              <a:rPr lang="en-US" sz="2000" dirty="0" smtClean="0">
                <a:solidFill>
                  <a:srgbClr val="FFFFFF"/>
                </a:solidFill>
              </a:rPr>
              <a:t/>
            </a:r>
            <a:br>
              <a:rPr lang="en-US" sz="2000" dirty="0" smtClean="0">
                <a:solidFill>
                  <a:srgbClr val="FFFFFF"/>
                </a:solidFill>
              </a:rPr>
            </a:br>
            <a:r>
              <a:rPr lang="en-US" sz="2000" dirty="0" smtClean="0">
                <a:solidFill>
                  <a:srgbClr val="FFFFFF"/>
                </a:solidFill>
              </a:rPr>
              <a:t>Reluctance of secular development organizations to collaborate with FBOs</a:t>
            </a:r>
            <a:r>
              <a:rPr lang="en-US" sz="2000" dirty="0">
                <a:solidFill>
                  <a:srgbClr val="FFFFFF"/>
                </a:solidFill>
              </a:rPr>
              <a:t/>
            </a:r>
            <a:br>
              <a:rPr lang="en-US" sz="2000" dirty="0">
                <a:solidFill>
                  <a:srgbClr val="FFFFFF"/>
                </a:solidFill>
              </a:rPr>
            </a:br>
            <a:endParaRPr lang="en-US" sz="2000" dirty="0">
              <a:solidFill>
                <a:srgbClr val="FFFFFF"/>
              </a:solidFill>
            </a:endParaRPr>
          </a:p>
        </p:txBody>
      </p:sp>
      <p:sp>
        <p:nvSpPr>
          <p:cNvPr id="4" name="Rectangle 3"/>
          <p:cNvSpPr/>
          <p:nvPr/>
        </p:nvSpPr>
        <p:spPr>
          <a:xfrm>
            <a:off x="723229" y="6250322"/>
            <a:ext cx="8290586" cy="276999"/>
          </a:xfrm>
          <a:prstGeom prst="rect">
            <a:avLst/>
          </a:prstGeom>
        </p:spPr>
        <p:txBody>
          <a:bodyPr wrap="square">
            <a:spAutoFit/>
          </a:bodyPr>
          <a:lstStyle/>
          <a:p>
            <a:pPr algn="r"/>
            <a:r>
              <a:rPr lang="en-US" sz="1200" dirty="0" smtClean="0">
                <a:solidFill>
                  <a:srgbClr val="3086C5"/>
                </a:solidFill>
              </a:rPr>
              <a:t>FAITH BASED AND FEMINIST NGOs: FORGING A COMMON AGENDA</a:t>
            </a:r>
            <a:endParaRPr lang="en-US" sz="1200" dirty="0">
              <a:solidFill>
                <a:srgbClr val="3086C5"/>
              </a:solidFill>
            </a:endParaRPr>
          </a:p>
        </p:txBody>
      </p:sp>
    </p:spTree>
    <p:extLst>
      <p:ext uri="{BB962C8B-B14F-4D97-AF65-F5344CB8AC3E}">
        <p14:creationId xmlns:p14="http://schemas.microsoft.com/office/powerpoint/2010/main" val="35915068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8059</TotalTime>
  <Words>1843</Words>
  <Application>Microsoft Macintosh PowerPoint</Application>
  <PresentationFormat>On-screen Show (4:3)</PresentationFormat>
  <Paragraphs>145</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Genesis</vt:lpstr>
      <vt:lpstr>FAITH BASED AND FEMINIST NGOs:   FORGING A COMMON AGENDA  </vt:lpstr>
      <vt:lpstr>PowerPoint Presentation</vt:lpstr>
      <vt:lpstr>PowerPoint Presentation</vt:lpstr>
      <vt:lpstr>PowerPoint Presentation</vt:lpstr>
      <vt:lpstr>THE UN AND GENDER EQUALITY </vt:lpstr>
      <vt:lpstr>PowerPoint Presentation</vt:lpstr>
      <vt:lpstr>PowerPoint Presentation</vt:lpstr>
      <vt:lpstr>PowerPoint Presentation</vt:lpstr>
      <vt:lpstr>UN WOMEN’S PERSPECTIVE:  BARRIERS TO FBO PROMOTION OF THE EQUALITY OF WOMEN AND MEN  Failure to challenge structural determinants of gender inequality  Absence of women in positions of religious authority  Alliance between conservative religious forces and political elites  Reluctance of secular development organizations to collaborate with FBOs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FAITH BASED AND FEMINIST NGOs:   FORGING A COMMON AGENDA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POLITICS OF ENGAGEMENT:   BAHÁ’Í INTERNATIONAL COMMUNITY, THE UNITED NATIONS,  AND GENDER EQUALITY </dc:title>
  <dc:creator>Julia Berger</dc:creator>
  <cp:lastModifiedBy>Julia Berger</cp:lastModifiedBy>
  <cp:revision>112</cp:revision>
  <cp:lastPrinted>2016-11-17T16:07:08Z</cp:lastPrinted>
  <dcterms:created xsi:type="dcterms:W3CDTF">2015-09-01T13:56:57Z</dcterms:created>
  <dcterms:modified xsi:type="dcterms:W3CDTF">2017-04-07T17:20:33Z</dcterms:modified>
</cp:coreProperties>
</file>