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4630400" cy="9144000"/>
  <p:notesSz cx="7010400" cy="12039600"/>
  <p:defaultTextStyle>
    <a:defPPr>
      <a:defRPr lang="en-US"/>
    </a:defPPr>
    <a:lvl1pPr marL="0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3546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67092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00638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34184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67730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01276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34823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068368" algn="l" defTabSz="126709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9" autoAdjust="0"/>
    <p:restoredTop sz="94660"/>
  </p:normalViewPr>
  <p:slideViewPr>
    <p:cSldViewPr>
      <p:cViewPr varScale="1">
        <p:scale>
          <a:sx n="53" d="100"/>
          <a:sy n="53" d="100"/>
        </p:scale>
        <p:origin x="996" y="78"/>
      </p:cViewPr>
      <p:guideLst>
        <p:guide orient="horz" pos="2880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1" y="2840567"/>
            <a:ext cx="1243584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5181600"/>
            <a:ext cx="1024128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6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0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3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67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01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3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068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0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96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1" y="366185"/>
            <a:ext cx="3291841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66185"/>
            <a:ext cx="963168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4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4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875868"/>
            <a:ext cx="12435840" cy="1816100"/>
          </a:xfrm>
        </p:spPr>
        <p:txBody>
          <a:bodyPr anchor="t"/>
          <a:lstStyle>
            <a:lvl1pPr algn="l">
              <a:defRPr sz="5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875618"/>
            <a:ext cx="12435840" cy="2000250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354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6709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006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341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6773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012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348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0683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8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1" y="2133602"/>
            <a:ext cx="6461760" cy="6034617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2133602"/>
            <a:ext cx="6461760" cy="6034617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46818"/>
            <a:ext cx="6464301" cy="853016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3546" indent="0">
              <a:buNone/>
              <a:defRPr sz="2800" b="1"/>
            </a:lvl2pPr>
            <a:lvl3pPr marL="1267092" indent="0">
              <a:buNone/>
              <a:defRPr sz="2500" b="1"/>
            </a:lvl3pPr>
            <a:lvl4pPr marL="1900638" indent="0">
              <a:buNone/>
              <a:defRPr sz="2200" b="1"/>
            </a:lvl4pPr>
            <a:lvl5pPr marL="2534184" indent="0">
              <a:buNone/>
              <a:defRPr sz="2200" b="1"/>
            </a:lvl5pPr>
            <a:lvl6pPr marL="3167730" indent="0">
              <a:buNone/>
              <a:defRPr sz="2200" b="1"/>
            </a:lvl6pPr>
            <a:lvl7pPr marL="3801276" indent="0">
              <a:buNone/>
              <a:defRPr sz="2200" b="1"/>
            </a:lvl7pPr>
            <a:lvl8pPr marL="4434823" indent="0">
              <a:buNone/>
              <a:defRPr sz="2200" b="1"/>
            </a:lvl8pPr>
            <a:lvl9pPr marL="5068368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899834"/>
            <a:ext cx="6464301" cy="52683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2046818"/>
            <a:ext cx="6466841" cy="853016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3546" indent="0">
              <a:buNone/>
              <a:defRPr sz="2800" b="1"/>
            </a:lvl2pPr>
            <a:lvl3pPr marL="1267092" indent="0">
              <a:buNone/>
              <a:defRPr sz="2500" b="1"/>
            </a:lvl3pPr>
            <a:lvl4pPr marL="1900638" indent="0">
              <a:buNone/>
              <a:defRPr sz="2200" b="1"/>
            </a:lvl4pPr>
            <a:lvl5pPr marL="2534184" indent="0">
              <a:buNone/>
              <a:defRPr sz="2200" b="1"/>
            </a:lvl5pPr>
            <a:lvl6pPr marL="3167730" indent="0">
              <a:buNone/>
              <a:defRPr sz="2200" b="1"/>
            </a:lvl6pPr>
            <a:lvl7pPr marL="3801276" indent="0">
              <a:buNone/>
              <a:defRPr sz="2200" b="1"/>
            </a:lvl7pPr>
            <a:lvl8pPr marL="4434823" indent="0">
              <a:buNone/>
              <a:defRPr sz="2200" b="1"/>
            </a:lvl8pPr>
            <a:lvl9pPr marL="5068368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899834"/>
            <a:ext cx="6466841" cy="52683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8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7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64066"/>
            <a:ext cx="4813301" cy="154940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2" y="364069"/>
            <a:ext cx="8178800" cy="7804150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913469"/>
            <a:ext cx="4813301" cy="6254750"/>
          </a:xfrm>
        </p:spPr>
        <p:txBody>
          <a:bodyPr/>
          <a:lstStyle>
            <a:lvl1pPr marL="0" indent="0">
              <a:buNone/>
              <a:defRPr sz="2000"/>
            </a:lvl1pPr>
            <a:lvl2pPr marL="633546" indent="0">
              <a:buNone/>
              <a:defRPr sz="1700"/>
            </a:lvl2pPr>
            <a:lvl3pPr marL="1267092" indent="0">
              <a:buNone/>
              <a:defRPr sz="1400"/>
            </a:lvl3pPr>
            <a:lvl4pPr marL="1900638" indent="0">
              <a:buNone/>
              <a:defRPr sz="1200"/>
            </a:lvl4pPr>
            <a:lvl5pPr marL="2534184" indent="0">
              <a:buNone/>
              <a:defRPr sz="1200"/>
            </a:lvl5pPr>
            <a:lvl6pPr marL="3167730" indent="0">
              <a:buNone/>
              <a:defRPr sz="1200"/>
            </a:lvl6pPr>
            <a:lvl7pPr marL="3801276" indent="0">
              <a:buNone/>
              <a:defRPr sz="1200"/>
            </a:lvl7pPr>
            <a:lvl8pPr marL="4434823" indent="0">
              <a:buNone/>
              <a:defRPr sz="1200"/>
            </a:lvl8pPr>
            <a:lvl9pPr marL="506836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3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6400800"/>
            <a:ext cx="8778240" cy="75565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817035"/>
            <a:ext cx="8778240" cy="5486400"/>
          </a:xfrm>
        </p:spPr>
        <p:txBody>
          <a:bodyPr/>
          <a:lstStyle>
            <a:lvl1pPr marL="0" indent="0">
              <a:buNone/>
              <a:defRPr sz="4500"/>
            </a:lvl1pPr>
            <a:lvl2pPr marL="633546" indent="0">
              <a:buNone/>
              <a:defRPr sz="3800"/>
            </a:lvl2pPr>
            <a:lvl3pPr marL="1267092" indent="0">
              <a:buNone/>
              <a:defRPr sz="3300"/>
            </a:lvl3pPr>
            <a:lvl4pPr marL="1900638" indent="0">
              <a:buNone/>
              <a:defRPr sz="2800"/>
            </a:lvl4pPr>
            <a:lvl5pPr marL="2534184" indent="0">
              <a:buNone/>
              <a:defRPr sz="2800"/>
            </a:lvl5pPr>
            <a:lvl6pPr marL="3167730" indent="0">
              <a:buNone/>
              <a:defRPr sz="2800"/>
            </a:lvl6pPr>
            <a:lvl7pPr marL="3801276" indent="0">
              <a:buNone/>
              <a:defRPr sz="2800"/>
            </a:lvl7pPr>
            <a:lvl8pPr marL="4434823" indent="0">
              <a:buNone/>
              <a:defRPr sz="2800"/>
            </a:lvl8pPr>
            <a:lvl9pPr marL="5068368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7156452"/>
            <a:ext cx="8778240" cy="1073149"/>
          </a:xfrm>
        </p:spPr>
        <p:txBody>
          <a:bodyPr/>
          <a:lstStyle>
            <a:lvl1pPr marL="0" indent="0">
              <a:buNone/>
              <a:defRPr sz="2000"/>
            </a:lvl1pPr>
            <a:lvl2pPr marL="633546" indent="0">
              <a:buNone/>
              <a:defRPr sz="1700"/>
            </a:lvl2pPr>
            <a:lvl3pPr marL="1267092" indent="0">
              <a:buNone/>
              <a:defRPr sz="1400"/>
            </a:lvl3pPr>
            <a:lvl4pPr marL="1900638" indent="0">
              <a:buNone/>
              <a:defRPr sz="1200"/>
            </a:lvl4pPr>
            <a:lvl5pPr marL="2534184" indent="0">
              <a:buNone/>
              <a:defRPr sz="1200"/>
            </a:lvl5pPr>
            <a:lvl6pPr marL="3167730" indent="0">
              <a:buNone/>
              <a:defRPr sz="1200"/>
            </a:lvl6pPr>
            <a:lvl7pPr marL="3801276" indent="0">
              <a:buNone/>
              <a:defRPr sz="1200"/>
            </a:lvl7pPr>
            <a:lvl8pPr marL="4434823" indent="0">
              <a:buNone/>
              <a:defRPr sz="1200"/>
            </a:lvl8pPr>
            <a:lvl9pPr marL="506836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2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66185"/>
            <a:ext cx="13167360" cy="1524001"/>
          </a:xfrm>
          <a:prstGeom prst="rect">
            <a:avLst/>
          </a:prstGeom>
        </p:spPr>
        <p:txBody>
          <a:bodyPr vert="horz" lIns="126709" tIns="63354" rIns="126709" bIns="6335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33602"/>
            <a:ext cx="13167360" cy="6034617"/>
          </a:xfrm>
          <a:prstGeom prst="rect">
            <a:avLst/>
          </a:prstGeom>
        </p:spPr>
        <p:txBody>
          <a:bodyPr vert="horz" lIns="126709" tIns="63354" rIns="126709" bIns="633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1" y="8475134"/>
            <a:ext cx="3413760" cy="486833"/>
          </a:xfrm>
          <a:prstGeom prst="rect">
            <a:avLst/>
          </a:prstGeom>
        </p:spPr>
        <p:txBody>
          <a:bodyPr vert="horz" lIns="126709" tIns="63354" rIns="126709" bIns="63354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E35B2-3817-40F0-AF54-797ED580E81C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8475134"/>
            <a:ext cx="4632960" cy="486833"/>
          </a:xfrm>
          <a:prstGeom prst="rect">
            <a:avLst/>
          </a:prstGeom>
        </p:spPr>
        <p:txBody>
          <a:bodyPr vert="horz" lIns="126709" tIns="63354" rIns="126709" bIns="63354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8475134"/>
            <a:ext cx="3413760" cy="486833"/>
          </a:xfrm>
          <a:prstGeom prst="rect">
            <a:avLst/>
          </a:prstGeom>
        </p:spPr>
        <p:txBody>
          <a:bodyPr vert="horz" lIns="126709" tIns="63354" rIns="126709" bIns="63354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4FC77-5766-4930-8578-1492354D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1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67092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5160" indent="-475160" algn="l" defTabSz="1267092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29512" indent="-395966" algn="l" defTabSz="1267092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83865" indent="-316773" algn="l" defTabSz="1267092" rtl="0" eaLnBrk="1" latinLnBrk="0" hangingPunct="1">
        <a:spcBef>
          <a:spcPct val="20000"/>
        </a:spcBef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17411" indent="-316773" algn="l" defTabSz="1267092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50957" indent="-316773" algn="l" defTabSz="1267092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484504" indent="-316773" algn="l" defTabSz="12670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18049" indent="-316773" algn="l" defTabSz="12670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51595" indent="-316773" algn="l" defTabSz="12670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142" indent="-316773" algn="l" defTabSz="12670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3546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67092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00638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4184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67730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01276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34823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68368" algn="l" defTabSz="126709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Arrow 61"/>
          <p:cNvSpPr/>
          <p:nvPr/>
        </p:nvSpPr>
        <p:spPr>
          <a:xfrm>
            <a:off x="1828982" y="2261513"/>
            <a:ext cx="2767362" cy="316689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>
            <a:off x="1844580" y="4103601"/>
            <a:ext cx="579896" cy="316689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28600" y="228600"/>
            <a:ext cx="14173200" cy="1765474"/>
            <a:chOff x="413982" y="4089416"/>
            <a:chExt cx="8458200" cy="1534910"/>
          </a:xfrm>
        </p:grpSpPr>
        <p:grpSp>
          <p:nvGrpSpPr>
            <p:cNvPr id="5" name="Group 4"/>
            <p:cNvGrpSpPr/>
            <p:nvPr/>
          </p:nvGrpSpPr>
          <p:grpSpPr>
            <a:xfrm>
              <a:off x="413982" y="4089416"/>
              <a:ext cx="8458200" cy="1447800"/>
              <a:chOff x="419100" y="3200400"/>
              <a:chExt cx="8458200" cy="1447800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19100" y="3200400"/>
                <a:ext cx="8458200" cy="1447800"/>
                <a:chOff x="381000" y="1371600"/>
                <a:chExt cx="8458200" cy="1447800"/>
              </a:xfrm>
            </p:grpSpPr>
            <p:sp>
              <p:nvSpPr>
                <p:cNvPr id="16" name="Rounded Rectangle 15"/>
                <p:cNvSpPr/>
                <p:nvPr/>
              </p:nvSpPr>
              <p:spPr>
                <a:xfrm>
                  <a:off x="381000" y="1371600"/>
                  <a:ext cx="8458200" cy="1447800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ounded Rectangle 16"/>
                <p:cNvSpPr/>
                <p:nvPr/>
              </p:nvSpPr>
              <p:spPr>
                <a:xfrm>
                  <a:off x="381000" y="1768522"/>
                  <a:ext cx="8458200" cy="1050878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(d</a:t>
                  </a:r>
                  <a:endParaRPr lang="en-US" dirty="0"/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09600" y="1371600"/>
                  <a:ext cx="8077200" cy="4147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Project Management Methodology Documentation Chart</a:t>
                  </a:r>
                  <a:endParaRPr lang="en-US" dirty="0"/>
                </a:p>
              </p:txBody>
            </p:sp>
          </p:grpSp>
          <p:sp>
            <p:nvSpPr>
              <p:cNvPr id="9" name="Rounded Rectangle 8"/>
              <p:cNvSpPr/>
              <p:nvPr/>
            </p:nvSpPr>
            <p:spPr>
              <a:xfrm>
                <a:off x="7921727" y="3906292"/>
                <a:ext cx="803173" cy="609600"/>
              </a:xfrm>
              <a:prstGeom prst="round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Closeout</a:t>
                </a:r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597658" y="3906292"/>
                <a:ext cx="1066800" cy="609600"/>
              </a:xfrm>
              <a:prstGeom prst="round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Initiation</a:t>
                </a:r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2856052" y="3906292"/>
                <a:ext cx="1066800" cy="609600"/>
              </a:xfrm>
              <a:prstGeom prst="round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Project</a:t>
                </a:r>
              </a:p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Planning</a:t>
                </a:r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729542" y="3906292"/>
                <a:ext cx="1066800" cy="609600"/>
              </a:xfrm>
              <a:prstGeom prst="round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Vendor Selection</a:t>
                </a:r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3980234" y="3906292"/>
                <a:ext cx="1351935" cy="609600"/>
              </a:xfrm>
              <a:prstGeom prst="round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Analysis</a:t>
                </a:r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5379161" y="3906292"/>
                <a:ext cx="951583" cy="609600"/>
              </a:xfrm>
              <a:prstGeom prst="round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Design</a:t>
                </a:r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6406323" y="3906292"/>
                <a:ext cx="1470545" cy="609600"/>
              </a:xfrm>
              <a:prstGeom prst="round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Dev., Test, Deploy</a:t>
                </a:r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1710492" y="5347327"/>
              <a:ext cx="11486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(As Necessary)</a:t>
              </a:r>
              <a:endParaRPr lang="en-US" sz="12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92540" y="4512261"/>
              <a:ext cx="8279642" cy="24082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|            INITIATION               |   /------------------------------------------------------------    PLANNING    -------------------------------------------------------------------------------------\|                     EXECUTION                          |           CLOSEOUT       |</a:t>
              </a:r>
              <a:endParaRPr lang="en-US" sz="1200" b="1" dirty="0"/>
            </a:p>
          </p:txBody>
        </p:sp>
      </p:grpSp>
      <p:sp>
        <p:nvSpPr>
          <p:cNvPr id="19" name="Flowchart: Document 18"/>
          <p:cNvSpPr/>
          <p:nvPr/>
        </p:nvSpPr>
        <p:spPr>
          <a:xfrm>
            <a:off x="2590800" y="2722015"/>
            <a:ext cx="976668" cy="519497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rgbClr val="FF0000"/>
                </a:solidFill>
              </a:rPr>
              <a:t>Procurement Plan</a:t>
            </a:r>
          </a:p>
        </p:txBody>
      </p:sp>
      <p:sp>
        <p:nvSpPr>
          <p:cNvPr id="20" name="Flowchart: Document 19"/>
          <p:cNvSpPr/>
          <p:nvPr/>
        </p:nvSpPr>
        <p:spPr>
          <a:xfrm>
            <a:off x="2590800" y="3548197"/>
            <a:ext cx="969347" cy="574472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rgbClr val="FF0000"/>
                </a:solidFill>
              </a:rPr>
              <a:t>Vendor Selection Document</a:t>
            </a:r>
          </a:p>
        </p:txBody>
      </p:sp>
      <p:sp>
        <p:nvSpPr>
          <p:cNvPr id="21" name="Flowchart: Document 20"/>
          <p:cNvSpPr/>
          <p:nvPr/>
        </p:nvSpPr>
        <p:spPr>
          <a:xfrm>
            <a:off x="2590799" y="4524305"/>
            <a:ext cx="969347" cy="504895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rgbClr val="FF0000"/>
                </a:solidFill>
              </a:rPr>
              <a:t>Detailed SOW and Contract</a:t>
            </a:r>
          </a:p>
        </p:txBody>
      </p:sp>
      <p:sp>
        <p:nvSpPr>
          <p:cNvPr id="22" name="Flowchart: Document 21"/>
          <p:cNvSpPr/>
          <p:nvPr/>
        </p:nvSpPr>
        <p:spPr>
          <a:xfrm>
            <a:off x="859635" y="2971801"/>
            <a:ext cx="969347" cy="588964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Initial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Budget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8600" y="6353593"/>
            <a:ext cx="141732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Document 26"/>
          <p:cNvSpPr/>
          <p:nvPr/>
        </p:nvSpPr>
        <p:spPr>
          <a:xfrm>
            <a:off x="8763000" y="6608742"/>
            <a:ext cx="984945" cy="395492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Test </a:t>
            </a:r>
            <a:r>
              <a:rPr lang="en-US" sz="900" dirty="0" smtClean="0">
                <a:solidFill>
                  <a:schemeClr val="tx1"/>
                </a:solidFill>
              </a:rPr>
              <a:t>Cases / </a:t>
            </a:r>
            <a:br>
              <a:rPr lang="en-US" sz="900" dirty="0" smtClean="0">
                <a:solidFill>
                  <a:schemeClr val="tx1"/>
                </a:solidFill>
              </a:rPr>
            </a:br>
            <a:r>
              <a:rPr lang="en-US" sz="900" dirty="0" smtClean="0">
                <a:solidFill>
                  <a:schemeClr val="tx1"/>
                </a:solidFill>
              </a:rPr>
              <a:t>Test Scripts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0" name="Flowchart: Document 29"/>
          <p:cNvSpPr/>
          <p:nvPr/>
        </p:nvSpPr>
        <p:spPr>
          <a:xfrm>
            <a:off x="6324600" y="2639502"/>
            <a:ext cx="1208442" cy="6096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Business Requirements Document (BRD)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1" name="Flowchart: Document 30"/>
          <p:cNvSpPr/>
          <p:nvPr/>
        </p:nvSpPr>
        <p:spPr>
          <a:xfrm>
            <a:off x="6677278" y="5077597"/>
            <a:ext cx="1208442" cy="5334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Application Support Requirements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2" name="Flowchart: Document 31"/>
          <p:cNvSpPr/>
          <p:nvPr/>
        </p:nvSpPr>
        <p:spPr>
          <a:xfrm>
            <a:off x="4596346" y="2182302"/>
            <a:ext cx="984945" cy="586725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FF0000"/>
                </a:solidFill>
              </a:rPr>
              <a:t>Project Management Plan</a:t>
            </a:r>
          </a:p>
        </p:txBody>
      </p:sp>
      <p:sp>
        <p:nvSpPr>
          <p:cNvPr id="33" name="Flowchart: Document 32"/>
          <p:cNvSpPr/>
          <p:nvPr/>
        </p:nvSpPr>
        <p:spPr>
          <a:xfrm>
            <a:off x="859635" y="2160110"/>
            <a:ext cx="969347" cy="608917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FF0000"/>
                </a:solidFill>
              </a:rPr>
              <a:t>Business Case / Charter</a:t>
            </a:r>
          </a:p>
        </p:txBody>
      </p:sp>
      <p:sp>
        <p:nvSpPr>
          <p:cNvPr id="45" name="Flowchart: Document 44"/>
          <p:cNvSpPr/>
          <p:nvPr/>
        </p:nvSpPr>
        <p:spPr>
          <a:xfrm>
            <a:off x="10394362" y="6627912"/>
            <a:ext cx="984945" cy="395492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Test Summary </a:t>
            </a:r>
            <a:r>
              <a:rPr lang="en-US" sz="900" dirty="0">
                <a:solidFill>
                  <a:schemeClr val="tx1"/>
                </a:solidFill>
              </a:rPr>
              <a:t>Report</a:t>
            </a:r>
          </a:p>
        </p:txBody>
      </p:sp>
      <p:sp>
        <p:nvSpPr>
          <p:cNvPr id="46" name="Flowchart: Document 45"/>
          <p:cNvSpPr/>
          <p:nvPr/>
        </p:nvSpPr>
        <p:spPr>
          <a:xfrm>
            <a:off x="4656057" y="6608742"/>
            <a:ext cx="984945" cy="504895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Project Test Plan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0009" y="7435096"/>
            <a:ext cx="23349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PM – Yellow</a:t>
            </a:r>
          </a:p>
          <a:p>
            <a:r>
              <a:rPr lang="en-US" sz="2000" dirty="0" smtClean="0"/>
              <a:t>REQ – Blue</a:t>
            </a:r>
          </a:p>
          <a:p>
            <a:r>
              <a:rPr lang="en-US" sz="2000" dirty="0" smtClean="0"/>
              <a:t>Design – Pink</a:t>
            </a:r>
          </a:p>
          <a:p>
            <a:r>
              <a:rPr lang="en-US" sz="2000" dirty="0" smtClean="0"/>
              <a:t>Implement - Red</a:t>
            </a:r>
          </a:p>
          <a:p>
            <a:r>
              <a:rPr lang="en-US" sz="2000" dirty="0" smtClean="0"/>
              <a:t>QA / Testing - Green</a:t>
            </a:r>
          </a:p>
          <a:p>
            <a:r>
              <a:rPr lang="en-US" sz="1000" dirty="0" smtClean="0"/>
              <a:t>V 1.0</a:t>
            </a:r>
          </a:p>
        </p:txBody>
      </p:sp>
      <p:sp>
        <p:nvSpPr>
          <p:cNvPr id="48" name="Oval 47"/>
          <p:cNvSpPr/>
          <p:nvPr/>
        </p:nvSpPr>
        <p:spPr>
          <a:xfrm>
            <a:off x="7033113" y="1953037"/>
            <a:ext cx="1098947" cy="48370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Business Process Descriptions</a:t>
            </a:r>
          </a:p>
        </p:txBody>
      </p:sp>
      <p:sp>
        <p:nvSpPr>
          <p:cNvPr id="49" name="Flowchart: Document 48"/>
          <p:cNvSpPr/>
          <p:nvPr/>
        </p:nvSpPr>
        <p:spPr>
          <a:xfrm>
            <a:off x="6677025" y="3144629"/>
            <a:ext cx="1208442" cy="5334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Interface Requirements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0" name="Flowchart: Document 49"/>
          <p:cNvSpPr/>
          <p:nvPr/>
        </p:nvSpPr>
        <p:spPr>
          <a:xfrm>
            <a:off x="6677025" y="3720489"/>
            <a:ext cx="1302378" cy="5334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Regulatory Compliance/Reporting Requirements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1" name="Flowchart: Document 50"/>
          <p:cNvSpPr/>
          <p:nvPr/>
        </p:nvSpPr>
        <p:spPr>
          <a:xfrm>
            <a:off x="6677025" y="4298055"/>
            <a:ext cx="1208442" cy="731145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Business Rules</a:t>
            </a:r>
          </a:p>
          <a:p>
            <a:r>
              <a:rPr lang="en-US" sz="900" dirty="0" smtClean="0">
                <a:solidFill>
                  <a:schemeClr val="tx1"/>
                </a:solidFill>
              </a:rPr>
              <a:t>Functional Reqmts</a:t>
            </a:r>
          </a:p>
          <a:p>
            <a:r>
              <a:rPr lang="en-US" sz="900" dirty="0" smtClean="0">
                <a:solidFill>
                  <a:schemeClr val="tx1"/>
                </a:solidFill>
              </a:rPr>
              <a:t>Non-Functional Reqmts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2" name="Flowchart: Document 51"/>
          <p:cNvSpPr/>
          <p:nvPr/>
        </p:nvSpPr>
        <p:spPr>
          <a:xfrm>
            <a:off x="10411564" y="7247099"/>
            <a:ext cx="984945" cy="395492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Project Defect Log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4" name="Flowchart: Document 53"/>
          <p:cNvSpPr/>
          <p:nvPr/>
        </p:nvSpPr>
        <p:spPr>
          <a:xfrm>
            <a:off x="6679168" y="7313712"/>
            <a:ext cx="984945" cy="504895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Risk Assessment of Requirements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9" name="Flowchart: Document 58"/>
          <p:cNvSpPr/>
          <p:nvPr/>
        </p:nvSpPr>
        <p:spPr>
          <a:xfrm>
            <a:off x="859635" y="3962400"/>
            <a:ext cx="969347" cy="657997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rgbClr val="FF0000"/>
                </a:solidFill>
              </a:rPr>
              <a:t>Initial Schedule / Work Plan</a:t>
            </a:r>
          </a:p>
        </p:txBody>
      </p:sp>
      <p:sp>
        <p:nvSpPr>
          <p:cNvPr id="60" name="Right Arrow 59"/>
          <p:cNvSpPr/>
          <p:nvPr/>
        </p:nvSpPr>
        <p:spPr>
          <a:xfrm>
            <a:off x="1844580" y="3115183"/>
            <a:ext cx="579896" cy="316689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lowchart: Document 62"/>
          <p:cNvSpPr/>
          <p:nvPr/>
        </p:nvSpPr>
        <p:spPr>
          <a:xfrm>
            <a:off x="8754737" y="7950507"/>
            <a:ext cx="984945" cy="395492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Test-specific Plans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5" name="Right Arrow 64"/>
          <p:cNvSpPr/>
          <p:nvPr/>
        </p:nvSpPr>
        <p:spPr>
          <a:xfrm>
            <a:off x="7533042" y="2718713"/>
            <a:ext cx="35267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10312326" y="1994074"/>
            <a:ext cx="762000" cy="2674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DEV</a:t>
            </a:r>
            <a:endParaRPr lang="en-US" sz="1800" dirty="0"/>
          </a:p>
        </p:txBody>
      </p:sp>
      <p:sp>
        <p:nvSpPr>
          <p:cNvPr id="67" name="Rounded Rectangle 66"/>
          <p:cNvSpPr/>
          <p:nvPr/>
        </p:nvSpPr>
        <p:spPr>
          <a:xfrm>
            <a:off x="11125200" y="1991999"/>
            <a:ext cx="762000" cy="271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TEST</a:t>
            </a:r>
            <a:endParaRPr lang="en-US" sz="1800" dirty="0"/>
          </a:p>
        </p:txBody>
      </p:sp>
      <p:sp>
        <p:nvSpPr>
          <p:cNvPr id="68" name="Rounded Rectangle 67"/>
          <p:cNvSpPr/>
          <p:nvPr/>
        </p:nvSpPr>
        <p:spPr>
          <a:xfrm>
            <a:off x="11963400" y="1996148"/>
            <a:ext cx="762000" cy="2674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PROD</a:t>
            </a:r>
            <a:endParaRPr lang="en-US" sz="1800" dirty="0"/>
          </a:p>
        </p:txBody>
      </p:sp>
      <p:sp>
        <p:nvSpPr>
          <p:cNvPr id="69" name="Flowchart: Magnetic Disk 68"/>
          <p:cNvSpPr/>
          <p:nvPr/>
        </p:nvSpPr>
        <p:spPr>
          <a:xfrm>
            <a:off x="10309843" y="2474734"/>
            <a:ext cx="1142298" cy="239066"/>
          </a:xfrm>
          <a:prstGeom prst="flowChartMagneticDisk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CONFIG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Flowchart: Magnetic Disk 69"/>
          <p:cNvSpPr/>
          <p:nvPr/>
        </p:nvSpPr>
        <p:spPr>
          <a:xfrm>
            <a:off x="10312326" y="2769571"/>
            <a:ext cx="1142298" cy="1469339"/>
          </a:xfrm>
          <a:prstGeom prst="flowChartMagneticDisk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DATABASE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1" name="Right Arrow 70"/>
          <p:cNvSpPr/>
          <p:nvPr/>
        </p:nvSpPr>
        <p:spPr>
          <a:xfrm>
            <a:off x="11454624" y="3124200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>
            <a:off x="11481086" y="2435922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/>
          <p:cNvGrpSpPr/>
          <p:nvPr/>
        </p:nvGrpSpPr>
        <p:grpSpPr>
          <a:xfrm>
            <a:off x="8077200" y="2667000"/>
            <a:ext cx="1210878" cy="923476"/>
            <a:chOff x="8686800" y="3532264"/>
            <a:chExt cx="1210878" cy="923476"/>
          </a:xfrm>
        </p:grpSpPr>
        <p:grpSp>
          <p:nvGrpSpPr>
            <p:cNvPr id="35" name="Group 34"/>
            <p:cNvGrpSpPr/>
            <p:nvPr/>
          </p:nvGrpSpPr>
          <p:grpSpPr>
            <a:xfrm>
              <a:off x="8686800" y="3548197"/>
              <a:ext cx="457200" cy="907543"/>
              <a:chOff x="1371600" y="1905000"/>
              <a:chExt cx="914400" cy="18288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6" name="Rectangle 35"/>
              <p:cNvSpPr/>
              <p:nvPr/>
            </p:nvSpPr>
            <p:spPr>
              <a:xfrm>
                <a:off x="1371600" y="1905000"/>
                <a:ext cx="914400" cy="18288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600200" y="2057400"/>
                <a:ext cx="228600" cy="2286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485900" y="2514600"/>
                <a:ext cx="457200" cy="1524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Diamond 38"/>
              <p:cNvSpPr/>
              <p:nvPr/>
            </p:nvSpPr>
            <p:spPr>
              <a:xfrm>
                <a:off x="1581150" y="2895600"/>
                <a:ext cx="266700" cy="304800"/>
              </a:xfrm>
              <a:prstGeom prst="diamond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600200" y="3383973"/>
                <a:ext cx="228600" cy="2286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37" idx="4"/>
                <a:endCxn id="38" idx="0"/>
              </p:cNvCxnSpPr>
              <p:nvPr/>
            </p:nvCxnSpPr>
            <p:spPr>
              <a:xfrm>
                <a:off x="1714500" y="2286000"/>
                <a:ext cx="0" cy="228600"/>
              </a:xfrm>
              <a:prstGeom prst="lin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2" name="Straight Connector 41"/>
              <p:cNvCxnSpPr>
                <a:stCxn id="38" idx="2"/>
                <a:endCxn id="39" idx="0"/>
              </p:cNvCxnSpPr>
              <p:nvPr/>
            </p:nvCxnSpPr>
            <p:spPr>
              <a:xfrm>
                <a:off x="1714500" y="2667000"/>
                <a:ext cx="0" cy="228600"/>
              </a:xfrm>
              <a:prstGeom prst="lin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3" name="Elbow Connector 42"/>
              <p:cNvCxnSpPr>
                <a:stCxn id="39" idx="3"/>
                <a:endCxn id="37" idx="6"/>
              </p:cNvCxnSpPr>
              <p:nvPr/>
            </p:nvCxnSpPr>
            <p:spPr>
              <a:xfrm flipH="1" flipV="1">
                <a:off x="1828800" y="2171700"/>
                <a:ext cx="19050" cy="876300"/>
              </a:xfrm>
              <a:prstGeom prst="bentConnector3">
                <a:avLst>
                  <a:gd name="adj1" fmla="val -120000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4" name="Straight Connector 43"/>
              <p:cNvCxnSpPr>
                <a:stCxn id="39" idx="2"/>
                <a:endCxn id="40" idx="0"/>
              </p:cNvCxnSpPr>
              <p:nvPr/>
            </p:nvCxnSpPr>
            <p:spPr>
              <a:xfrm>
                <a:off x="1714500" y="3200400"/>
                <a:ext cx="0" cy="183573"/>
              </a:xfrm>
              <a:prstGeom prst="lin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73" name="TextBox 72"/>
            <p:cNvSpPr txBox="1"/>
            <p:nvPr/>
          </p:nvSpPr>
          <p:spPr>
            <a:xfrm>
              <a:off x="9138161" y="3532264"/>
              <a:ext cx="759517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defRPr sz="900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dirty="0">
                  <a:solidFill>
                    <a:schemeClr val="tx1"/>
                  </a:solidFill>
                </a:rPr>
                <a:t>Work Flow</a:t>
              </a:r>
            </a:p>
            <a:p>
              <a:r>
                <a:rPr lang="en-US" dirty="0">
                  <a:solidFill>
                    <a:schemeClr val="tx1"/>
                  </a:solidFill>
                </a:rPr>
                <a:t>Charts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0388526" y="4455740"/>
            <a:ext cx="1140517" cy="590480"/>
            <a:chOff x="9868708" y="4455740"/>
            <a:chExt cx="1140517" cy="590480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68708" y="4455740"/>
              <a:ext cx="594552" cy="590480"/>
            </a:xfrm>
            <a:prstGeom prst="rect">
              <a:avLst/>
            </a:prstGeom>
            <a:grpFill/>
            <a:ln>
              <a:noFill/>
            </a:ln>
            <a:effectLst/>
          </p:spPr>
        </p:pic>
        <p:sp>
          <p:nvSpPr>
            <p:cNvPr id="78" name="TextBox 77"/>
            <p:cNvSpPr txBox="1"/>
            <p:nvPr/>
          </p:nvSpPr>
          <p:spPr>
            <a:xfrm>
              <a:off x="10249708" y="4463423"/>
              <a:ext cx="759517" cy="2308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Integrators</a:t>
              </a:r>
              <a:endParaRPr lang="en-US" sz="900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0388526" y="5257800"/>
            <a:ext cx="1143000" cy="537790"/>
            <a:chOff x="9868708" y="5257800"/>
            <a:chExt cx="1143000" cy="537790"/>
          </a:xfrm>
          <a:noFill/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68708" y="5257800"/>
              <a:ext cx="517140" cy="537790"/>
            </a:xfrm>
            <a:prstGeom prst="rect">
              <a:avLst/>
            </a:prstGeom>
            <a:grpFill/>
            <a:ln>
              <a:noFill/>
            </a:ln>
            <a:effectLst/>
          </p:spPr>
        </p:pic>
        <p:sp>
          <p:nvSpPr>
            <p:cNvPr id="79" name="TextBox 78"/>
            <p:cNvSpPr txBox="1"/>
            <p:nvPr/>
          </p:nvSpPr>
          <p:spPr>
            <a:xfrm>
              <a:off x="10252191" y="5272895"/>
              <a:ext cx="759517" cy="2308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Converters</a:t>
              </a:r>
              <a:endParaRPr lang="en-US" sz="900" dirty="0"/>
            </a:p>
          </p:txBody>
        </p:sp>
      </p:grpSp>
      <p:sp>
        <p:nvSpPr>
          <p:cNvPr id="82" name="Right Arrow 81"/>
          <p:cNvSpPr/>
          <p:nvPr/>
        </p:nvSpPr>
        <p:spPr>
          <a:xfrm>
            <a:off x="5581291" y="2306223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Arrow 83"/>
          <p:cNvSpPr/>
          <p:nvPr/>
        </p:nvSpPr>
        <p:spPr>
          <a:xfrm>
            <a:off x="5641002" y="6702844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8766110" y="3581400"/>
            <a:ext cx="1139890" cy="50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Data Dictionaries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8767381" y="2178684"/>
            <a:ext cx="1139890" cy="50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Product Module Descriptions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7" name="Flowchart: Document 86"/>
          <p:cNvSpPr/>
          <p:nvPr/>
        </p:nvSpPr>
        <p:spPr>
          <a:xfrm>
            <a:off x="13112055" y="6549267"/>
            <a:ext cx="984945" cy="564369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Project Acceptance Signoff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8" name="Flowchart: Document 87"/>
          <p:cNvSpPr/>
          <p:nvPr/>
        </p:nvSpPr>
        <p:spPr>
          <a:xfrm>
            <a:off x="11761019" y="4240277"/>
            <a:ext cx="984945" cy="395492"/>
          </a:xfrm>
          <a:prstGeom prst="flowChartDocumen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User Training</a:t>
            </a:r>
          </a:p>
        </p:txBody>
      </p:sp>
      <p:sp>
        <p:nvSpPr>
          <p:cNvPr id="89" name="Flowchart: Document 88"/>
          <p:cNvSpPr/>
          <p:nvPr/>
        </p:nvSpPr>
        <p:spPr>
          <a:xfrm>
            <a:off x="11739183" y="4773677"/>
            <a:ext cx="984945" cy="395492"/>
          </a:xfrm>
          <a:prstGeom prst="flowChartDocumen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Support  </a:t>
            </a:r>
            <a:r>
              <a:rPr lang="en-US" sz="900" dirty="0">
                <a:solidFill>
                  <a:schemeClr val="tx1"/>
                </a:solidFill>
              </a:rPr>
              <a:t>Training</a:t>
            </a:r>
          </a:p>
        </p:txBody>
      </p:sp>
      <p:sp>
        <p:nvSpPr>
          <p:cNvPr id="90" name="Flowchart: Document 89"/>
          <p:cNvSpPr/>
          <p:nvPr/>
        </p:nvSpPr>
        <p:spPr>
          <a:xfrm>
            <a:off x="11666922" y="6608742"/>
            <a:ext cx="984945" cy="564945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Validation Summary Reports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8754737" y="4250781"/>
            <a:ext cx="1139890" cy="50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Dev. SLAs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55895" y="5847546"/>
            <a:ext cx="29567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Product Delivery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300009" y="6383727"/>
            <a:ext cx="3706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Quality Assurance / Testing</a:t>
            </a:r>
            <a:endParaRPr lang="en-US" dirty="0"/>
          </a:p>
        </p:txBody>
      </p:sp>
      <p:sp>
        <p:nvSpPr>
          <p:cNvPr id="94" name="Right Arrow 93"/>
          <p:cNvSpPr/>
          <p:nvPr/>
        </p:nvSpPr>
        <p:spPr>
          <a:xfrm>
            <a:off x="2743876" y="8368623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634913" y="8620780"/>
            <a:ext cx="2956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Doc. evolves over project life</a:t>
            </a:r>
            <a:endParaRPr lang="en-US" sz="1800" dirty="0"/>
          </a:p>
        </p:txBody>
      </p:sp>
      <p:sp>
        <p:nvSpPr>
          <p:cNvPr id="96" name="Flowchart: Document 95"/>
          <p:cNvSpPr/>
          <p:nvPr/>
        </p:nvSpPr>
        <p:spPr>
          <a:xfrm>
            <a:off x="1193695" y="6883541"/>
            <a:ext cx="984945" cy="504895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Lifecycle Gate Reviews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7" name="Right Arrow 96"/>
          <p:cNvSpPr/>
          <p:nvPr/>
        </p:nvSpPr>
        <p:spPr>
          <a:xfrm>
            <a:off x="2196838" y="6977643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11666922" y="8017474"/>
            <a:ext cx="1210878" cy="923476"/>
            <a:chOff x="8686800" y="3532264"/>
            <a:chExt cx="1210878" cy="923476"/>
          </a:xfrm>
        </p:grpSpPr>
        <p:grpSp>
          <p:nvGrpSpPr>
            <p:cNvPr id="99" name="Group 98"/>
            <p:cNvGrpSpPr/>
            <p:nvPr/>
          </p:nvGrpSpPr>
          <p:grpSpPr>
            <a:xfrm>
              <a:off x="8686800" y="3548197"/>
              <a:ext cx="457200" cy="907543"/>
              <a:chOff x="1371600" y="1905000"/>
              <a:chExt cx="914400" cy="18288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01" name="Rectangle 100"/>
              <p:cNvSpPr/>
              <p:nvPr/>
            </p:nvSpPr>
            <p:spPr>
              <a:xfrm>
                <a:off x="1371600" y="1905000"/>
                <a:ext cx="914400" cy="18288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1600200" y="2057400"/>
                <a:ext cx="228600" cy="2286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1485900" y="2514600"/>
                <a:ext cx="457200" cy="1524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Diamond 103"/>
              <p:cNvSpPr/>
              <p:nvPr/>
            </p:nvSpPr>
            <p:spPr>
              <a:xfrm>
                <a:off x="1581150" y="2895600"/>
                <a:ext cx="266700" cy="304800"/>
              </a:xfrm>
              <a:prstGeom prst="diamond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1600200" y="3383973"/>
                <a:ext cx="228600" cy="2286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6" name="Straight Connector 105"/>
              <p:cNvCxnSpPr>
                <a:stCxn id="102" idx="4"/>
                <a:endCxn id="103" idx="0"/>
              </p:cNvCxnSpPr>
              <p:nvPr/>
            </p:nvCxnSpPr>
            <p:spPr>
              <a:xfrm>
                <a:off x="1714500" y="2286000"/>
                <a:ext cx="0" cy="22860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>
                <a:stCxn id="103" idx="2"/>
                <a:endCxn id="104" idx="0"/>
              </p:cNvCxnSpPr>
              <p:nvPr/>
            </p:nvCxnSpPr>
            <p:spPr>
              <a:xfrm>
                <a:off x="1714500" y="2667000"/>
                <a:ext cx="0" cy="22860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Elbow Connector 107"/>
              <p:cNvCxnSpPr>
                <a:stCxn id="104" idx="3"/>
                <a:endCxn id="102" idx="6"/>
              </p:cNvCxnSpPr>
              <p:nvPr/>
            </p:nvCxnSpPr>
            <p:spPr>
              <a:xfrm flipH="1" flipV="1">
                <a:off x="1828800" y="2171700"/>
                <a:ext cx="19050" cy="876300"/>
              </a:xfrm>
              <a:prstGeom prst="bentConnector3">
                <a:avLst>
                  <a:gd name="adj1" fmla="val -1200000"/>
                </a:avLst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stCxn id="104" idx="2"/>
                <a:endCxn id="105" idx="0"/>
              </p:cNvCxnSpPr>
              <p:nvPr/>
            </p:nvCxnSpPr>
            <p:spPr>
              <a:xfrm>
                <a:off x="1714500" y="3200400"/>
                <a:ext cx="0" cy="183573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Box 99"/>
            <p:cNvSpPr txBox="1"/>
            <p:nvPr/>
          </p:nvSpPr>
          <p:spPr>
            <a:xfrm>
              <a:off x="9138161" y="3532264"/>
              <a:ext cx="759517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Variance</a:t>
              </a:r>
            </a:p>
            <a:p>
              <a:r>
                <a:rPr lang="en-US" sz="900" dirty="0" smtClean="0"/>
                <a:t>Resolution</a:t>
              </a:r>
            </a:p>
            <a:p>
              <a:r>
                <a:rPr lang="en-US" sz="900" dirty="0" smtClean="0"/>
                <a:t>Process</a:t>
              </a:r>
              <a:endParaRPr lang="en-US" sz="900" dirty="0"/>
            </a:p>
          </p:txBody>
        </p:sp>
      </p:grpSp>
      <p:sp>
        <p:nvSpPr>
          <p:cNvPr id="110" name="Flowchart: Document 109"/>
          <p:cNvSpPr/>
          <p:nvPr/>
        </p:nvSpPr>
        <p:spPr>
          <a:xfrm>
            <a:off x="8768655" y="7294332"/>
            <a:ext cx="984945" cy="395492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Performance Testing Plan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1" name="Flowchart: Document 110"/>
          <p:cNvSpPr/>
          <p:nvPr/>
        </p:nvSpPr>
        <p:spPr>
          <a:xfrm>
            <a:off x="4604144" y="3505200"/>
            <a:ext cx="969347" cy="504895"/>
          </a:xfrm>
          <a:prstGeom prst="flowChartDocumen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rgbClr val="FF0000"/>
                </a:solidFill>
              </a:rPr>
              <a:t>System Installation Plan</a:t>
            </a:r>
          </a:p>
        </p:txBody>
      </p:sp>
      <p:sp>
        <p:nvSpPr>
          <p:cNvPr id="112" name="Flowchart: Document 111"/>
          <p:cNvSpPr/>
          <p:nvPr/>
        </p:nvSpPr>
        <p:spPr>
          <a:xfrm>
            <a:off x="6324600" y="5715000"/>
            <a:ext cx="1208442" cy="5334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tx1"/>
                </a:solidFill>
              </a:rPr>
              <a:t>Requirements Traceability Matrix (RTM)</a:t>
            </a:r>
          </a:p>
        </p:txBody>
      </p:sp>
      <p:sp>
        <p:nvSpPr>
          <p:cNvPr id="113" name="Right Arrow 112"/>
          <p:cNvSpPr/>
          <p:nvPr/>
        </p:nvSpPr>
        <p:spPr>
          <a:xfrm>
            <a:off x="7533042" y="5779311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lowchart: Document 113"/>
          <p:cNvSpPr/>
          <p:nvPr/>
        </p:nvSpPr>
        <p:spPr>
          <a:xfrm>
            <a:off x="11607726" y="5341054"/>
            <a:ext cx="1106103" cy="831146"/>
          </a:xfrm>
          <a:prstGeom prst="flowChartDocumen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OIT Support Resources + Continuity + Backup / Recovery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5" name="Flowchart: Document 114"/>
          <p:cNvSpPr/>
          <p:nvPr/>
        </p:nvSpPr>
        <p:spPr>
          <a:xfrm>
            <a:off x="10396838" y="7795994"/>
            <a:ext cx="984945" cy="512168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Support Readiness Evaluation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6" name="Flowchart: Document 115"/>
          <p:cNvSpPr/>
          <p:nvPr/>
        </p:nvSpPr>
        <p:spPr>
          <a:xfrm>
            <a:off x="13112055" y="7200541"/>
            <a:ext cx="984945" cy="564369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Lessons Learned Report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2" name="Elbow Connector 91"/>
          <p:cNvCxnSpPr>
            <a:endCxn id="49" idx="1"/>
          </p:cNvCxnSpPr>
          <p:nvPr/>
        </p:nvCxnSpPr>
        <p:spPr>
          <a:xfrm>
            <a:off x="6455403" y="3249102"/>
            <a:ext cx="221622" cy="162227"/>
          </a:xfrm>
          <a:prstGeom prst="bentConnector3">
            <a:avLst>
              <a:gd name="adj1" fmla="val 7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>
            <a:endCxn id="50" idx="1"/>
          </p:cNvCxnSpPr>
          <p:nvPr/>
        </p:nvCxnSpPr>
        <p:spPr>
          <a:xfrm rot="16200000" flipH="1">
            <a:off x="6237727" y="3547891"/>
            <a:ext cx="656974" cy="22162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endCxn id="51" idx="1"/>
          </p:cNvCxnSpPr>
          <p:nvPr/>
        </p:nvCxnSpPr>
        <p:spPr>
          <a:xfrm rot="16200000" flipH="1">
            <a:off x="6223904" y="4210507"/>
            <a:ext cx="684622" cy="22162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/>
          <p:cNvCxnSpPr>
            <a:endCxn id="31" idx="1"/>
          </p:cNvCxnSpPr>
          <p:nvPr/>
        </p:nvCxnSpPr>
        <p:spPr>
          <a:xfrm rot="16200000" flipH="1">
            <a:off x="6184128" y="4851147"/>
            <a:ext cx="764426" cy="22187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11661710" y="3657600"/>
            <a:ext cx="1139890" cy="507898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Prod. SLAs</a:t>
            </a:r>
          </a:p>
        </p:txBody>
      </p:sp>
      <p:sp>
        <p:nvSpPr>
          <p:cNvPr id="118" name="Flowchart: Document 117"/>
          <p:cNvSpPr/>
          <p:nvPr/>
        </p:nvSpPr>
        <p:spPr>
          <a:xfrm>
            <a:off x="8860453" y="5541480"/>
            <a:ext cx="969347" cy="657997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Technical Architecture Document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63542" y="5822095"/>
            <a:ext cx="28971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Document format and content is not specific and may vary based on vendor templates</a:t>
            </a:r>
            <a:endParaRPr lang="en-US" sz="1100" dirty="0"/>
          </a:p>
        </p:txBody>
      </p:sp>
      <p:sp>
        <p:nvSpPr>
          <p:cNvPr id="119" name="Right Arrow 118"/>
          <p:cNvSpPr/>
          <p:nvPr/>
        </p:nvSpPr>
        <p:spPr>
          <a:xfrm>
            <a:off x="8131015" y="2036542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ight Arrow 120"/>
          <p:cNvSpPr/>
          <p:nvPr/>
        </p:nvSpPr>
        <p:spPr>
          <a:xfrm>
            <a:off x="8540055" y="3042148"/>
            <a:ext cx="599018" cy="316689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lowchart: Document 121"/>
          <p:cNvSpPr/>
          <p:nvPr/>
        </p:nvSpPr>
        <p:spPr>
          <a:xfrm>
            <a:off x="8851381" y="4840170"/>
            <a:ext cx="969347" cy="657997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Interface Specifications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3" name="Flowchart: Document 82"/>
          <p:cNvSpPr/>
          <p:nvPr/>
        </p:nvSpPr>
        <p:spPr>
          <a:xfrm>
            <a:off x="11938379" y="7086600"/>
            <a:ext cx="984945" cy="395492"/>
          </a:xfrm>
          <a:prstGeom prst="flowChartDocumen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User Acceptance Signoffs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85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3" y="44450"/>
            <a:ext cx="14301787" cy="905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787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216</Words>
  <Application>Microsoft Office PowerPoint</Application>
  <PresentationFormat>Custom</PresentationFormat>
  <Paragraphs>74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Montclair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 Bramble</dc:creator>
  <cp:lastModifiedBy>Renee Evans</cp:lastModifiedBy>
  <cp:revision>20</cp:revision>
  <cp:lastPrinted>2014-06-19T19:09:39Z</cp:lastPrinted>
  <dcterms:created xsi:type="dcterms:W3CDTF">2014-05-30T13:22:27Z</dcterms:created>
  <dcterms:modified xsi:type="dcterms:W3CDTF">2017-07-20T18:45:48Z</dcterms:modified>
</cp:coreProperties>
</file>