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5.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26.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Override1.xml" ContentType="application/vnd.openxmlformats-officedocument.themeOverride+xml"/>
  <Override PartName="/ppt/charts/chart1.xml" ContentType="application/vnd.openxmlformats-officedocument.drawingml.chart+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8"/>
  </p:notesMasterIdLst>
  <p:sldIdLst>
    <p:sldId id="307" r:id="rId2"/>
    <p:sldId id="309" r:id="rId3"/>
    <p:sldId id="308" r:id="rId4"/>
    <p:sldId id="355" r:id="rId5"/>
    <p:sldId id="356" r:id="rId6"/>
    <p:sldId id="335" r:id="rId7"/>
    <p:sldId id="328" r:id="rId8"/>
    <p:sldId id="357" r:id="rId9"/>
    <p:sldId id="345" r:id="rId10"/>
    <p:sldId id="334" r:id="rId11"/>
    <p:sldId id="316" r:id="rId12"/>
    <p:sldId id="358" r:id="rId13"/>
    <p:sldId id="340" r:id="rId14"/>
    <p:sldId id="364" r:id="rId15"/>
    <p:sldId id="342" r:id="rId16"/>
    <p:sldId id="344" r:id="rId17"/>
    <p:sldId id="354" r:id="rId18"/>
    <p:sldId id="336" r:id="rId19"/>
    <p:sldId id="314" r:id="rId20"/>
    <p:sldId id="359" r:id="rId21"/>
    <p:sldId id="346" r:id="rId22"/>
    <p:sldId id="347" r:id="rId23"/>
    <p:sldId id="353" r:id="rId24"/>
    <p:sldId id="339" r:id="rId25"/>
    <p:sldId id="310" r:id="rId26"/>
    <p:sldId id="362"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64A2"/>
    <a:srgbClr val="5EAFA6"/>
    <a:srgbClr val="5CB37C"/>
    <a:srgbClr val="608C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62" autoAdjust="0"/>
    <p:restoredTop sz="99645" autoAdjust="0"/>
  </p:normalViewPr>
  <p:slideViewPr>
    <p:cSldViewPr snapToGrid="0" snapToObjects="1" showGuides="1">
      <p:cViewPr varScale="1">
        <p:scale>
          <a:sx n="70" d="100"/>
          <a:sy n="70" d="100"/>
        </p:scale>
        <p:origin x="-1194" y="-90"/>
      </p:cViewPr>
      <p:guideLst>
        <p:guide orient="horz" pos="354"/>
        <p:guide pos="374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file:///C:\Users\ctsuser1\Documents\ERP%20Failure%20Reason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spPr>
            <a:ln>
              <a:solidFill>
                <a:schemeClr val="tx2">
                  <a:lumMod val="50000"/>
                </a:schemeClr>
              </a:solidFill>
            </a:ln>
          </c:spPr>
          <c:invertIfNegative val="0"/>
          <c:dPt>
            <c:idx val="0"/>
            <c:invertIfNegative val="0"/>
            <c:bubble3D val="0"/>
            <c:spPr>
              <a:solidFill>
                <a:schemeClr val="tx2">
                  <a:lumMod val="50000"/>
                </a:schemeClr>
              </a:solidFill>
              <a:ln>
                <a:solidFill>
                  <a:schemeClr val="tx2">
                    <a:lumMod val="50000"/>
                  </a:schemeClr>
                </a:solidFill>
              </a:ln>
            </c:spPr>
          </c:dPt>
          <c:dPt>
            <c:idx val="1"/>
            <c:invertIfNegative val="0"/>
            <c:bubble3D val="0"/>
            <c:spPr>
              <a:solidFill>
                <a:schemeClr val="tx2">
                  <a:lumMod val="50000"/>
                </a:schemeClr>
              </a:solidFill>
              <a:ln>
                <a:solidFill>
                  <a:schemeClr val="tx2">
                    <a:lumMod val="50000"/>
                  </a:schemeClr>
                </a:solidFill>
              </a:ln>
            </c:spPr>
          </c:dPt>
          <c:dPt>
            <c:idx val="2"/>
            <c:invertIfNegative val="0"/>
            <c:bubble3D val="0"/>
            <c:spPr>
              <a:solidFill>
                <a:schemeClr val="tx2">
                  <a:lumMod val="50000"/>
                </a:schemeClr>
              </a:solidFill>
              <a:ln>
                <a:solidFill>
                  <a:schemeClr val="tx2">
                    <a:lumMod val="50000"/>
                  </a:schemeClr>
                </a:solidFill>
              </a:ln>
            </c:spPr>
          </c:dPt>
          <c:dPt>
            <c:idx val="3"/>
            <c:invertIfNegative val="0"/>
            <c:bubble3D val="0"/>
            <c:spPr>
              <a:solidFill>
                <a:schemeClr val="accent1">
                  <a:lumMod val="40000"/>
                  <a:lumOff val="60000"/>
                </a:schemeClr>
              </a:solidFill>
              <a:ln>
                <a:solidFill>
                  <a:schemeClr val="tx2">
                    <a:lumMod val="50000"/>
                  </a:schemeClr>
                </a:solidFill>
              </a:ln>
            </c:spPr>
          </c:dPt>
          <c:dPt>
            <c:idx val="4"/>
            <c:invertIfNegative val="0"/>
            <c:bubble3D val="0"/>
            <c:spPr>
              <a:solidFill>
                <a:schemeClr val="accent1">
                  <a:lumMod val="40000"/>
                  <a:lumOff val="60000"/>
                </a:schemeClr>
              </a:solidFill>
              <a:ln>
                <a:solidFill>
                  <a:schemeClr val="tx2">
                    <a:lumMod val="50000"/>
                  </a:schemeClr>
                </a:solidFill>
              </a:ln>
            </c:spPr>
          </c:dPt>
          <c:dPt>
            <c:idx val="5"/>
            <c:invertIfNegative val="0"/>
            <c:bubble3D val="0"/>
            <c:spPr>
              <a:solidFill>
                <a:schemeClr val="tx2">
                  <a:lumMod val="50000"/>
                </a:schemeClr>
              </a:solidFill>
              <a:ln>
                <a:solidFill>
                  <a:schemeClr val="tx2">
                    <a:lumMod val="50000"/>
                  </a:schemeClr>
                </a:solidFill>
              </a:ln>
            </c:spPr>
          </c:dPt>
          <c:dPt>
            <c:idx val="6"/>
            <c:invertIfNegative val="0"/>
            <c:bubble3D val="0"/>
            <c:spPr>
              <a:solidFill>
                <a:schemeClr val="accent1">
                  <a:lumMod val="40000"/>
                  <a:lumOff val="60000"/>
                </a:schemeClr>
              </a:solidFill>
              <a:ln>
                <a:solidFill>
                  <a:schemeClr val="tx2">
                    <a:lumMod val="50000"/>
                  </a:schemeClr>
                </a:solidFill>
              </a:ln>
            </c:spPr>
          </c:dPt>
          <c:dPt>
            <c:idx val="7"/>
            <c:invertIfNegative val="0"/>
            <c:bubble3D val="0"/>
            <c:spPr>
              <a:solidFill>
                <a:schemeClr val="tx2">
                  <a:lumMod val="50000"/>
                </a:schemeClr>
              </a:solidFill>
              <a:ln>
                <a:solidFill>
                  <a:schemeClr val="tx2">
                    <a:lumMod val="50000"/>
                  </a:schemeClr>
                </a:solidFill>
              </a:ln>
            </c:spPr>
          </c:dPt>
          <c:dPt>
            <c:idx val="8"/>
            <c:invertIfNegative val="0"/>
            <c:bubble3D val="0"/>
            <c:spPr>
              <a:solidFill>
                <a:schemeClr val="tx2">
                  <a:lumMod val="50000"/>
                </a:schemeClr>
              </a:solidFill>
              <a:ln>
                <a:solidFill>
                  <a:schemeClr val="tx2">
                    <a:lumMod val="50000"/>
                  </a:schemeClr>
                </a:solidFill>
              </a:ln>
            </c:spPr>
          </c:dPt>
          <c:dPt>
            <c:idx val="9"/>
            <c:invertIfNegative val="0"/>
            <c:bubble3D val="0"/>
            <c:spPr>
              <a:solidFill>
                <a:schemeClr val="accent1">
                  <a:lumMod val="40000"/>
                  <a:lumOff val="60000"/>
                </a:schemeClr>
              </a:solidFill>
              <a:ln>
                <a:solidFill>
                  <a:schemeClr val="tx2">
                    <a:lumMod val="50000"/>
                  </a:schemeClr>
                </a:solidFill>
              </a:ln>
            </c:spPr>
          </c:dPt>
          <c:dLbls>
            <c:txPr>
              <a:bodyPr/>
              <a:lstStyle/>
              <a:p>
                <a:pPr>
                  <a:defRPr sz="1200" b="1"/>
                </a:pPr>
                <a:endParaRPr lang="en-US"/>
              </a:p>
            </c:txPr>
            <c:showLegendKey val="0"/>
            <c:showVal val="1"/>
            <c:showCatName val="0"/>
            <c:showSerName val="0"/>
            <c:showPercent val="0"/>
            <c:showBubbleSize val="0"/>
            <c:showLeaderLines val="0"/>
          </c:dLbls>
          <c:cat>
            <c:strRef>
              <c:f>Sheet1!$B$3:$B$12</c:f>
              <c:strCache>
                <c:ptCount val="10"/>
                <c:pt idx="0">
                  <c:v>Resistance to change</c:v>
                </c:pt>
                <c:pt idx="1">
                  <c:v>Inadequate sponsorship</c:v>
                </c:pt>
                <c:pt idx="2">
                  <c:v>Unrealistic expectations</c:v>
                </c:pt>
                <c:pt idx="3">
                  <c:v>Project management</c:v>
                </c:pt>
                <c:pt idx="4">
                  <c:v>Business case issues</c:v>
                </c:pt>
                <c:pt idx="5">
                  <c:v>Project team skills</c:v>
                </c:pt>
                <c:pt idx="6">
                  <c:v>Scope expansion</c:v>
                </c:pt>
                <c:pt idx="7">
                  <c:v>No change management</c:v>
                </c:pt>
                <c:pt idx="8">
                  <c:v>Silos</c:v>
                </c:pt>
                <c:pt idx="9">
                  <c:v>IT problems</c:v>
                </c:pt>
              </c:strCache>
            </c:strRef>
          </c:cat>
          <c:val>
            <c:numRef>
              <c:f>Sheet1!$C$3:$C$12</c:f>
              <c:numCache>
                <c:formatCode>0%</c:formatCode>
                <c:ptCount val="10"/>
                <c:pt idx="0">
                  <c:v>0.82</c:v>
                </c:pt>
                <c:pt idx="1">
                  <c:v>0.72</c:v>
                </c:pt>
                <c:pt idx="2">
                  <c:v>0.65</c:v>
                </c:pt>
                <c:pt idx="3">
                  <c:v>0.54</c:v>
                </c:pt>
                <c:pt idx="4">
                  <c:v>0.46</c:v>
                </c:pt>
                <c:pt idx="5">
                  <c:v>0.44</c:v>
                </c:pt>
                <c:pt idx="6">
                  <c:v>0.44</c:v>
                </c:pt>
                <c:pt idx="7">
                  <c:v>0.43</c:v>
                </c:pt>
                <c:pt idx="8">
                  <c:v>0.41</c:v>
                </c:pt>
                <c:pt idx="9">
                  <c:v>0.36</c:v>
                </c:pt>
              </c:numCache>
            </c:numRef>
          </c:val>
        </c:ser>
        <c:dLbls>
          <c:showLegendKey val="0"/>
          <c:showVal val="0"/>
          <c:showCatName val="0"/>
          <c:showSerName val="0"/>
          <c:showPercent val="0"/>
          <c:showBubbleSize val="0"/>
        </c:dLbls>
        <c:gapWidth val="45"/>
        <c:axId val="37972608"/>
        <c:axId val="37990784"/>
      </c:barChart>
      <c:catAx>
        <c:axId val="37972608"/>
        <c:scaling>
          <c:orientation val="minMax"/>
        </c:scaling>
        <c:delete val="0"/>
        <c:axPos val="b"/>
        <c:majorTickMark val="out"/>
        <c:minorTickMark val="none"/>
        <c:tickLblPos val="nextTo"/>
        <c:txPr>
          <a:bodyPr rot="-5400000" vert="horz"/>
          <a:lstStyle/>
          <a:p>
            <a:pPr>
              <a:defRPr sz="1600"/>
            </a:pPr>
            <a:endParaRPr lang="en-US"/>
          </a:p>
        </c:txPr>
        <c:crossAx val="37990784"/>
        <c:crosses val="autoZero"/>
        <c:auto val="1"/>
        <c:lblAlgn val="ctr"/>
        <c:lblOffset val="100"/>
        <c:noMultiLvlLbl val="0"/>
      </c:catAx>
      <c:valAx>
        <c:axId val="37990784"/>
        <c:scaling>
          <c:orientation val="minMax"/>
          <c:max val="1"/>
        </c:scaling>
        <c:delete val="1"/>
        <c:axPos val="l"/>
        <c:numFmt formatCode="0%" sourceLinked="1"/>
        <c:majorTickMark val="none"/>
        <c:minorTickMark val="none"/>
        <c:tickLblPos val="nextTo"/>
        <c:crossAx val="37972608"/>
        <c:crosses val="autoZero"/>
        <c:crossBetween val="between"/>
        <c:majorUnit val="0.2"/>
      </c:valAx>
      <c:spPr>
        <a:noFill/>
      </c:spPr>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1D9D8D-426B-4C49-B696-BEEBA4DCC2B7}" type="datetimeFigureOut">
              <a:rPr lang="en-US" smtClean="0"/>
              <a:t>7/6/2014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528627-4487-5545-BE4F-13DA416D2613}" type="slidenum">
              <a:rPr lang="en-US" smtClean="0"/>
              <a:t>‹#›</a:t>
            </a:fld>
            <a:endParaRPr lang="en-US" dirty="0"/>
          </a:p>
        </p:txBody>
      </p:sp>
    </p:spTree>
    <p:extLst>
      <p:ext uri="{BB962C8B-B14F-4D97-AF65-F5344CB8AC3E}">
        <p14:creationId xmlns:p14="http://schemas.microsoft.com/office/powerpoint/2010/main" val="39227468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Rectangle 9"/>
          <p:cNvSpPr/>
          <p:nvPr userDrawn="1"/>
        </p:nvSpPr>
        <p:spPr>
          <a:xfrm>
            <a:off x="0" y="0"/>
            <a:ext cx="1562100" cy="889000"/>
          </a:xfrm>
          <a:prstGeom prst="rect">
            <a:avLst/>
          </a:prstGeom>
          <a:solidFill>
            <a:schemeClr val="tx1">
              <a:lumMod val="65000"/>
              <a:lumOff val="3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1562100" y="889000"/>
            <a:ext cx="7581900" cy="5075865"/>
          </a:xfrm>
          <a:prstGeom prst="rect">
            <a:avLst/>
          </a:prstGeom>
          <a:solidFill>
            <a:schemeClr val="accent3">
              <a:lumMod val="75000"/>
            </a:schemeClr>
          </a:solidFill>
          <a:ln>
            <a:solidFill>
              <a:schemeClr val="accent1">
                <a:shade val="95000"/>
                <a:satMod val="10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2" name="Picture 11" descr="OneMontclairSansBkgd.png"/>
          <p:cNvPicPr>
            <a:picLocks noChangeAspect="1"/>
          </p:cNvPicPr>
          <p:nvPr userDrawn="1"/>
        </p:nvPicPr>
        <p:blipFill>
          <a:blip r:embed="rId2"/>
          <a:stretch>
            <a:fillRect/>
          </a:stretch>
        </p:blipFill>
        <p:spPr>
          <a:xfrm>
            <a:off x="6460067" y="220142"/>
            <a:ext cx="2396066" cy="369354"/>
          </a:xfrm>
          <a:prstGeom prst="rect">
            <a:avLst/>
          </a:prstGeom>
        </p:spPr>
      </p:pic>
      <p:pic>
        <p:nvPicPr>
          <p:cNvPr id="5" name="Picture 4" descr="OneMontclairSansBkgd.png"/>
          <p:cNvPicPr>
            <a:picLocks noChangeAspect="1"/>
          </p:cNvPicPr>
          <p:nvPr userDrawn="1"/>
        </p:nvPicPr>
        <p:blipFill>
          <a:blip r:embed="rId2"/>
          <a:stretch>
            <a:fillRect/>
          </a:stretch>
        </p:blipFill>
        <p:spPr>
          <a:xfrm>
            <a:off x="4155017" y="1206221"/>
            <a:ext cx="2396066" cy="369354"/>
          </a:xfrm>
          <a:prstGeom prst="rect">
            <a:avLst/>
          </a:prstGeom>
        </p:spPr>
      </p:pic>
      <p:sp>
        <p:nvSpPr>
          <p:cNvPr id="6" name="Title 1"/>
          <p:cNvSpPr>
            <a:spLocks noGrp="1"/>
          </p:cNvSpPr>
          <p:nvPr>
            <p:ph type="ctrTitle"/>
          </p:nvPr>
        </p:nvSpPr>
        <p:spPr>
          <a:xfrm>
            <a:off x="2233333" y="2130425"/>
            <a:ext cx="6239435" cy="1470025"/>
          </a:xfrm>
          <a:prstGeom prst="rect">
            <a:avLst/>
          </a:prstGeom>
        </p:spPr>
        <p:txBody>
          <a:bodyPr anchor="ctr"/>
          <a:lstStyle>
            <a:lvl1pPr algn="ctr">
              <a:defRPr>
                <a:solidFill>
                  <a:schemeClr val="bg1">
                    <a:lumMod val="85000"/>
                  </a:schemeClr>
                </a:solidFill>
              </a:defRPr>
            </a:lvl1pPr>
          </a:lstStyle>
          <a:p>
            <a:r>
              <a:rPr lang="en-US" dirty="0" smtClean="0"/>
              <a:t>Click to edit Master title style</a:t>
            </a:r>
            <a:endParaRPr lang="en-US" dirty="0"/>
          </a:p>
        </p:txBody>
      </p:sp>
      <p:sp>
        <p:nvSpPr>
          <p:cNvPr id="7" name="Subtitle 2"/>
          <p:cNvSpPr>
            <a:spLocks noGrp="1"/>
          </p:cNvSpPr>
          <p:nvPr>
            <p:ph type="subTitle" idx="1"/>
          </p:nvPr>
        </p:nvSpPr>
        <p:spPr>
          <a:xfrm>
            <a:off x="2441762" y="3886200"/>
            <a:ext cx="5822576" cy="1752600"/>
          </a:xfrm>
          <a:prstGeom prst="rect">
            <a:avLst/>
          </a:prstGeom>
        </p:spPr>
        <p:txBody>
          <a:bodyPr>
            <a:normAutofit/>
          </a:bodyPr>
          <a:lstStyle>
            <a:lvl1pPr marL="0" indent="0" algn="ctr">
              <a:buNone/>
              <a:defRPr sz="1800" b="1" u="sng">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26027415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59859" y="0"/>
            <a:ext cx="4760260" cy="887506"/>
          </a:xfrm>
          <a:prstGeom prst="rect">
            <a:avLst/>
          </a:prstGeom>
        </p:spPr>
        <p:txBody>
          <a:bodyPr anchor="b"/>
          <a:lstStyle>
            <a:lvl1pPr algn="l">
              <a:defRPr sz="2800">
                <a:latin typeface="Tahoma" pitchFamily="34" charset="0"/>
                <a:ea typeface="Tahoma" pitchFamily="34" charset="0"/>
                <a:cs typeface="Tahoma"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94129" y="995081"/>
            <a:ext cx="8955742" cy="5131081"/>
          </a:xfrm>
          <a:prstGeom prst="rect">
            <a:avLst/>
          </a:prstGeom>
        </p:spPr>
        <p:txBody>
          <a:bodyPr/>
          <a:lstStyle>
            <a:lvl1pPr>
              <a:defRPr sz="2800"/>
            </a:lvl1pPr>
            <a:lvl2pPr marL="742950" indent="-285750">
              <a:buFont typeface="Courier New" pitchFamily="49" charset="0"/>
              <a:buChar char="o"/>
              <a:defRPr sz="2000"/>
            </a:lvl2pPr>
            <a:lvl3pPr>
              <a:defRPr sz="1800"/>
            </a:lvl3pPr>
            <a:lvl4pPr>
              <a:defRPr sz="16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a:xfrm>
            <a:off x="3505200" y="6356350"/>
            <a:ext cx="2133600" cy="365125"/>
          </a:xfrm>
          <a:prstGeom prst="rect">
            <a:avLst/>
          </a:prstGeom>
        </p:spPr>
        <p:txBody>
          <a:bodyPr/>
          <a:lstStyle>
            <a:lvl1pPr algn="ctr">
              <a:defRPr/>
            </a:lvl1pPr>
          </a:lstStyle>
          <a:p>
            <a:fld id="{46BDE795-60B9-1D49-B3BC-A6F97067D512}"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4129" y="995082"/>
            <a:ext cx="4401671" cy="5131081"/>
          </a:xfrm>
          <a:prstGeom prst="rect">
            <a:avLst/>
          </a:prstGeom>
        </p:spPr>
        <p:txBody>
          <a:bodyPr/>
          <a:lstStyle>
            <a:lvl1pPr>
              <a:defRPr lang="en-US" sz="2800" smtClean="0"/>
            </a:lvl1pPr>
            <a:lvl2pPr>
              <a:defRPr lang="en-US" sz="2000" smtClean="0"/>
            </a:lvl2pPr>
            <a:lvl3pPr>
              <a:defRPr lang="en-US" sz="1800" smtClean="0"/>
            </a:lvl3pPr>
            <a:lvl4pPr>
              <a:defRPr lang="en-US" sz="1600" smtClean="0"/>
            </a:lvl4pPr>
            <a:lvl5pPr>
              <a:defRPr lang="en-US" sz="1400"/>
            </a:lvl5pPr>
          </a:lstStyle>
          <a:p>
            <a:pPr lvl="0"/>
            <a:r>
              <a:rPr lang="en-US" smtClean="0"/>
              <a:t>Click to edit Master text styles</a:t>
            </a:r>
          </a:p>
          <a:p>
            <a:pPr lvl="1">
              <a:buFont typeface="Courier New" pitchFamily="49" charset="0"/>
              <a:buChar char="o"/>
            </a:pPr>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199" y="995082"/>
            <a:ext cx="4401671" cy="5131081"/>
          </a:xfrm>
          <a:prstGeom prst="rect">
            <a:avLst/>
          </a:prstGeom>
        </p:spPr>
        <p:txBody>
          <a:bodyPr/>
          <a:lstStyle>
            <a:lvl1pPr>
              <a:defRPr lang="en-US" sz="2800" smtClean="0"/>
            </a:lvl1pPr>
            <a:lvl2pPr>
              <a:defRPr lang="en-US" sz="2000" smtClean="0"/>
            </a:lvl2pPr>
            <a:lvl3pPr>
              <a:defRPr lang="en-US" sz="1800" smtClean="0"/>
            </a:lvl3pPr>
            <a:lvl4pPr>
              <a:defRPr lang="en-US" sz="1600" smtClean="0"/>
            </a:lvl4pPr>
            <a:lvl5pPr>
              <a:defRPr lang="en-US" sz="1400"/>
            </a:lvl5pPr>
          </a:lstStyle>
          <a:p>
            <a:pPr lvl="0"/>
            <a:r>
              <a:rPr lang="en-US" smtClean="0"/>
              <a:t>Click to edit Master text styles</a:t>
            </a:r>
          </a:p>
          <a:p>
            <a:pPr lvl="1">
              <a:buFont typeface="Courier New" pitchFamily="49" charset="0"/>
              <a:buChar char="o"/>
            </a:pPr>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1"/>
          <p:cNvSpPr>
            <a:spLocks noGrp="1"/>
          </p:cNvSpPr>
          <p:nvPr>
            <p:ph type="title"/>
          </p:nvPr>
        </p:nvSpPr>
        <p:spPr>
          <a:xfrm>
            <a:off x="1559859" y="0"/>
            <a:ext cx="4760260" cy="887506"/>
          </a:xfrm>
          <a:prstGeom prst="rect">
            <a:avLst/>
          </a:prstGeom>
        </p:spPr>
        <p:txBody>
          <a:bodyPr anchor="b"/>
          <a:lstStyle>
            <a:lvl1pPr algn="l">
              <a:defRPr sz="2800">
                <a:latin typeface="Tahoma" pitchFamily="34" charset="0"/>
                <a:ea typeface="Tahoma" pitchFamily="34" charset="0"/>
                <a:cs typeface="Tahoma" pitchFamily="34" charset="0"/>
              </a:defRPr>
            </a:lvl1pPr>
          </a:lstStyle>
          <a:p>
            <a:r>
              <a:rPr lang="en-US" dirty="0" smtClean="0"/>
              <a:t>Click to edit Master title style</a:t>
            </a:r>
            <a:endParaRPr lang="en-US" dirty="0"/>
          </a:p>
        </p:txBody>
      </p:sp>
      <p:sp>
        <p:nvSpPr>
          <p:cNvPr id="9" name="Slide Number Placeholder 5"/>
          <p:cNvSpPr>
            <a:spLocks noGrp="1"/>
          </p:cNvSpPr>
          <p:nvPr>
            <p:ph type="sldNum" sz="quarter" idx="12"/>
          </p:nvPr>
        </p:nvSpPr>
        <p:spPr>
          <a:xfrm>
            <a:off x="3505200" y="6356350"/>
            <a:ext cx="2133600" cy="365125"/>
          </a:xfrm>
          <a:prstGeom prst="rect">
            <a:avLst/>
          </a:prstGeom>
        </p:spPr>
        <p:txBody>
          <a:bodyPr/>
          <a:lstStyle>
            <a:lvl1pPr algn="ctr">
              <a:defRPr/>
            </a:lvl1pPr>
          </a:lstStyle>
          <a:p>
            <a:fld id="{46BDE795-60B9-1D49-B3BC-A6F97067D51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 w Titles">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4129" y="995082"/>
            <a:ext cx="4403259" cy="639762"/>
          </a:xfrm>
          <a:prstGeom prst="rect">
            <a:avLst/>
          </a:prstGeom>
        </p:spPr>
        <p:txBody>
          <a:bodyPr anchor="ctr"/>
          <a:lstStyle>
            <a:lvl1pPr marL="0" indent="0" algn="ctr">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94129" y="1634844"/>
            <a:ext cx="4403259" cy="4491319"/>
          </a:xfrm>
          <a:prstGeom prst="rect">
            <a:avLst/>
          </a:prstGeom>
        </p:spPr>
        <p:txBody>
          <a:bodyPr/>
          <a:lstStyle>
            <a:lvl1pPr>
              <a:defRPr lang="en-US" sz="2800" smtClean="0"/>
            </a:lvl1pPr>
            <a:lvl2pPr>
              <a:defRPr lang="en-US" sz="2000" smtClean="0"/>
            </a:lvl2pPr>
            <a:lvl3pPr>
              <a:defRPr lang="en-US" sz="1800" smtClean="0"/>
            </a:lvl3pPr>
            <a:lvl4pPr>
              <a:defRPr lang="en-US" sz="1600" smtClean="0"/>
            </a:lvl4pPr>
            <a:lvl5pPr>
              <a:defRPr lang="en-US" sz="1400"/>
            </a:lvl5pPr>
          </a:lstStyle>
          <a:p>
            <a:pPr lvl="0"/>
            <a:r>
              <a:rPr lang="en-US" dirty="0" smtClean="0"/>
              <a:t>Click to edit Master text styles</a:t>
            </a:r>
          </a:p>
          <a:p>
            <a:pPr lvl="1">
              <a:buFont typeface="Courier New" pitchFamily="49" charset="0"/>
              <a:buChar char="o"/>
            </a:pPr>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995082"/>
            <a:ext cx="4404845" cy="639762"/>
          </a:xfrm>
          <a:prstGeom prst="rect">
            <a:avLst/>
          </a:prstGeom>
        </p:spPr>
        <p:txBody>
          <a:bodyPr anchor="ctr"/>
          <a:lstStyle>
            <a:lvl1pPr marL="0" indent="0" algn="ctr">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634844"/>
            <a:ext cx="4404845" cy="4491319"/>
          </a:xfrm>
          <a:prstGeom prst="rect">
            <a:avLst/>
          </a:prstGeom>
        </p:spPr>
        <p:txBody>
          <a:bodyPr/>
          <a:lstStyle>
            <a:lvl1pPr>
              <a:defRPr lang="en-US" sz="2800" dirty="0" smtClean="0"/>
            </a:lvl1pPr>
            <a:lvl2pPr>
              <a:defRPr lang="en-US" sz="2000" dirty="0" smtClean="0"/>
            </a:lvl2pPr>
            <a:lvl3pPr>
              <a:defRPr lang="en-US" sz="1800" dirty="0" smtClean="0"/>
            </a:lvl3pPr>
            <a:lvl4pPr>
              <a:defRPr lang="en-US" sz="1600" dirty="0" smtClean="0"/>
            </a:lvl4pPr>
            <a:lvl5pPr>
              <a:defRPr lang="en-US" sz="1400" dirty="0"/>
            </a:lvl5pPr>
          </a:lstStyle>
          <a:p>
            <a:pPr lvl="0"/>
            <a:r>
              <a:rPr lang="en-US" dirty="0" smtClean="0"/>
              <a:t>Click to edit Master text styles</a:t>
            </a:r>
          </a:p>
          <a:p>
            <a:pPr lvl="1">
              <a:buFont typeface="Courier New" pitchFamily="49" charset="0"/>
              <a:buChar char="o"/>
            </a:pPr>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itle 1"/>
          <p:cNvSpPr>
            <a:spLocks noGrp="1"/>
          </p:cNvSpPr>
          <p:nvPr>
            <p:ph type="title"/>
          </p:nvPr>
        </p:nvSpPr>
        <p:spPr>
          <a:xfrm>
            <a:off x="1559859" y="0"/>
            <a:ext cx="4760260" cy="887506"/>
          </a:xfrm>
          <a:prstGeom prst="rect">
            <a:avLst/>
          </a:prstGeom>
        </p:spPr>
        <p:txBody>
          <a:bodyPr anchor="b"/>
          <a:lstStyle>
            <a:lvl1pPr algn="l">
              <a:defRPr sz="2800">
                <a:latin typeface="Tahoma" pitchFamily="34" charset="0"/>
                <a:ea typeface="Tahoma" pitchFamily="34" charset="0"/>
                <a:cs typeface="Tahoma" pitchFamily="34" charset="0"/>
              </a:defRPr>
            </a:lvl1pPr>
          </a:lstStyle>
          <a:p>
            <a:r>
              <a:rPr lang="en-US" dirty="0" smtClean="0"/>
              <a:t>Click to edit Master title style</a:t>
            </a:r>
            <a:endParaRPr lang="en-US" dirty="0"/>
          </a:p>
        </p:txBody>
      </p:sp>
      <p:sp>
        <p:nvSpPr>
          <p:cNvPr id="11" name="Slide Number Placeholder 5"/>
          <p:cNvSpPr>
            <a:spLocks noGrp="1"/>
          </p:cNvSpPr>
          <p:nvPr>
            <p:ph type="sldNum" sz="quarter" idx="12"/>
          </p:nvPr>
        </p:nvSpPr>
        <p:spPr>
          <a:xfrm>
            <a:off x="3505200" y="6356350"/>
            <a:ext cx="2133600" cy="365125"/>
          </a:xfrm>
          <a:prstGeom prst="rect">
            <a:avLst/>
          </a:prstGeom>
        </p:spPr>
        <p:txBody>
          <a:bodyPr/>
          <a:lstStyle>
            <a:lvl1pPr algn="ctr">
              <a:defRPr/>
            </a:lvl1pPr>
          </a:lstStyle>
          <a:p>
            <a:fld id="{46BDE795-60B9-1D49-B3BC-A6F97067D512}"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1559859" y="0"/>
            <a:ext cx="4760260" cy="887506"/>
          </a:xfrm>
          <a:prstGeom prst="rect">
            <a:avLst/>
          </a:prstGeom>
        </p:spPr>
        <p:txBody>
          <a:bodyPr anchor="b"/>
          <a:lstStyle>
            <a:lvl1pPr algn="l">
              <a:defRPr sz="2800">
                <a:latin typeface="Tahoma" pitchFamily="34" charset="0"/>
                <a:ea typeface="Tahoma" pitchFamily="34" charset="0"/>
                <a:cs typeface="Tahoma" pitchFamily="34" charset="0"/>
              </a:defRPr>
            </a:lvl1pPr>
          </a:lstStyle>
          <a:p>
            <a:r>
              <a:rPr lang="en-US" dirty="0" smtClean="0"/>
              <a:t>Click to edit Master title style</a:t>
            </a:r>
            <a:endParaRPr lang="en-US" dirty="0"/>
          </a:p>
        </p:txBody>
      </p:sp>
      <p:sp>
        <p:nvSpPr>
          <p:cNvPr id="7" name="Slide Number Placeholder 5"/>
          <p:cNvSpPr>
            <a:spLocks noGrp="1"/>
          </p:cNvSpPr>
          <p:nvPr>
            <p:ph type="sldNum" sz="quarter" idx="12"/>
          </p:nvPr>
        </p:nvSpPr>
        <p:spPr>
          <a:xfrm>
            <a:off x="3505200" y="6356350"/>
            <a:ext cx="2133600" cy="365125"/>
          </a:xfrm>
          <a:prstGeom prst="rect">
            <a:avLst/>
          </a:prstGeom>
        </p:spPr>
        <p:txBody>
          <a:bodyPr/>
          <a:lstStyle>
            <a:lvl1pPr algn="ctr">
              <a:defRPr/>
            </a:lvl1pPr>
          </a:lstStyle>
          <a:p>
            <a:fld id="{46BDE795-60B9-1D49-B3BC-A6F97067D512}"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3505200" y="6356350"/>
            <a:ext cx="2133600" cy="365125"/>
          </a:xfrm>
          <a:prstGeom prst="rect">
            <a:avLst/>
          </a:prstGeom>
        </p:spPr>
        <p:txBody>
          <a:bodyPr/>
          <a:lstStyle>
            <a:lvl1pPr algn="ctr">
              <a:defRPr/>
            </a:lvl1pPr>
          </a:lstStyle>
          <a:p>
            <a:fld id="{46BDE795-60B9-1D49-B3BC-A6F97067D512}" type="slidenum">
              <a:rPr lang="en-US" smtClean="0"/>
              <a:pPr/>
              <a:t>‹#›</a:t>
            </a:fld>
            <a:endParaRPr lang="en-US" dirty="0"/>
          </a:p>
        </p:txBody>
      </p:sp>
    </p:spTree>
    <p:extLst>
      <p:ext uri="{BB962C8B-B14F-4D97-AF65-F5344CB8AC3E}">
        <p14:creationId xmlns:p14="http://schemas.microsoft.com/office/powerpoint/2010/main" val="501938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Break">
    <p:spTree>
      <p:nvGrpSpPr>
        <p:cNvPr id="1" name=""/>
        <p:cNvGrpSpPr/>
        <p:nvPr/>
      </p:nvGrpSpPr>
      <p:grpSpPr>
        <a:xfrm>
          <a:off x="0" y="0"/>
          <a:ext cx="0" cy="0"/>
          <a:chOff x="0" y="0"/>
          <a:chExt cx="0" cy="0"/>
        </a:xfrm>
      </p:grpSpPr>
      <p:sp>
        <p:nvSpPr>
          <p:cNvPr id="2" name="Title 1"/>
          <p:cNvSpPr>
            <a:spLocks noGrp="1"/>
          </p:cNvSpPr>
          <p:nvPr>
            <p:ph type="title"/>
          </p:nvPr>
        </p:nvSpPr>
        <p:spPr>
          <a:xfrm>
            <a:off x="685800" y="2747963"/>
            <a:ext cx="7772400" cy="1362075"/>
          </a:xfrm>
          <a:prstGeom prst="rect">
            <a:avLst/>
          </a:prstGeom>
        </p:spPr>
        <p:txBody>
          <a:bodyPr anchor="t"/>
          <a:lstStyle>
            <a:lvl1pPr algn="ctr">
              <a:defRPr sz="2800" b="1" cap="all">
                <a:latin typeface="Tahoma" pitchFamily="34" charset="0"/>
                <a:ea typeface="Tahoma" pitchFamily="34" charset="0"/>
                <a:cs typeface="Tahoma" pitchFamily="34" charset="0"/>
              </a:defRPr>
            </a:lvl1pPr>
          </a:lstStyle>
          <a:p>
            <a:r>
              <a:rPr lang="en-US" dirty="0" smtClean="0"/>
              <a:t>Click to edit Master title style</a:t>
            </a:r>
            <a:endParaRPr lang="en-US" dirty="0"/>
          </a:p>
        </p:txBody>
      </p:sp>
      <p:sp>
        <p:nvSpPr>
          <p:cNvPr id="7" name="Slide Number Placeholder 5"/>
          <p:cNvSpPr>
            <a:spLocks noGrp="1"/>
          </p:cNvSpPr>
          <p:nvPr>
            <p:ph type="sldNum" sz="quarter" idx="4"/>
          </p:nvPr>
        </p:nvSpPr>
        <p:spPr>
          <a:xfrm>
            <a:off x="3505200" y="6356350"/>
            <a:ext cx="2133600" cy="365125"/>
          </a:xfrm>
          <a:prstGeom prst="rect">
            <a:avLst/>
          </a:prstGeom>
        </p:spPr>
        <p:txBody>
          <a:bodyPr/>
          <a:lstStyle>
            <a:lvl1pPr algn="ctr">
              <a:defRPr/>
            </a:lvl1pPr>
          </a:lstStyle>
          <a:p>
            <a:fld id="{46BDE795-60B9-1D49-B3BC-A6F97067D51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ppendix Break">
    <p:spTree>
      <p:nvGrpSpPr>
        <p:cNvPr id="1" name=""/>
        <p:cNvGrpSpPr/>
        <p:nvPr/>
      </p:nvGrpSpPr>
      <p:grpSpPr>
        <a:xfrm>
          <a:off x="0" y="0"/>
          <a:ext cx="0" cy="0"/>
          <a:chOff x="0" y="0"/>
          <a:chExt cx="0" cy="0"/>
        </a:xfrm>
      </p:grpSpPr>
      <p:sp>
        <p:nvSpPr>
          <p:cNvPr id="2" name="Title 1"/>
          <p:cNvSpPr>
            <a:spLocks noGrp="1"/>
          </p:cNvSpPr>
          <p:nvPr>
            <p:ph type="title"/>
          </p:nvPr>
        </p:nvSpPr>
        <p:spPr>
          <a:xfrm>
            <a:off x="685799" y="2030506"/>
            <a:ext cx="7772400" cy="1241892"/>
          </a:xfrm>
          <a:prstGeom prst="rect">
            <a:avLst/>
          </a:prstGeom>
        </p:spPr>
        <p:txBody>
          <a:bodyPr anchor="b"/>
          <a:lstStyle>
            <a:lvl1pPr algn="ctr">
              <a:defRPr sz="2800" b="1" cap="all" baseline="0">
                <a:latin typeface="Tahoma" pitchFamily="34" charset="0"/>
                <a:ea typeface="Tahoma" pitchFamily="34" charset="0"/>
                <a:cs typeface="Tahoma"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685799" y="3455894"/>
            <a:ext cx="7772401" cy="1627094"/>
          </a:xfrm>
          <a:prstGeom prst="rect">
            <a:avLst/>
          </a:prstGeom>
        </p:spPr>
        <p:txBody>
          <a:bodyPr/>
          <a:lstStyle>
            <a:lvl1pPr marL="0" indent="0" algn="ctr">
              <a:buNone/>
              <a:defRPr sz="2800">
                <a:latin typeface="Tahoma" pitchFamily="34" charset="0"/>
                <a:ea typeface="Tahoma" pitchFamily="34" charset="0"/>
                <a:cs typeface="Tahoma" pitchFamily="34" charset="0"/>
              </a:defRPr>
            </a:lvl1pPr>
            <a:lvl2pPr marL="742950" indent="-285750">
              <a:buFont typeface="Courier New" pitchFamily="49" charset="0"/>
              <a:buChar char="o"/>
              <a:defRPr sz="2000"/>
            </a:lvl2pPr>
            <a:lvl3pPr>
              <a:defRPr sz="1800"/>
            </a:lvl3pPr>
            <a:lvl4pPr>
              <a:defRPr sz="1600"/>
            </a:lvl4pPr>
            <a:lvl5pPr>
              <a:defRPr sz="1400"/>
            </a:lvl5pPr>
          </a:lstStyle>
          <a:p>
            <a:pPr lvl="0"/>
            <a:r>
              <a:rPr lang="en-US" dirty="0" smtClean="0"/>
              <a:t>Click to edit Master text styles</a:t>
            </a:r>
          </a:p>
        </p:txBody>
      </p:sp>
      <p:sp>
        <p:nvSpPr>
          <p:cNvPr id="6" name="Slide Number Placeholder 5"/>
          <p:cNvSpPr>
            <a:spLocks noGrp="1"/>
          </p:cNvSpPr>
          <p:nvPr>
            <p:ph type="sldNum" sz="quarter" idx="12"/>
          </p:nvPr>
        </p:nvSpPr>
        <p:spPr>
          <a:xfrm>
            <a:off x="3505200" y="6356350"/>
            <a:ext cx="2133600" cy="365125"/>
          </a:xfrm>
          <a:prstGeom prst="rect">
            <a:avLst/>
          </a:prstGeom>
        </p:spPr>
        <p:txBody>
          <a:bodyPr/>
          <a:lstStyle>
            <a:lvl1pPr algn="ctr">
              <a:defRPr/>
            </a:lvl1pPr>
          </a:lstStyle>
          <a:p>
            <a:fld id="{46BDE795-60B9-1D49-B3BC-A6F97067D512}" type="slidenum">
              <a:rPr lang="en-US" smtClean="0"/>
              <a:pPr/>
              <a:t>‹#›</a:t>
            </a:fld>
            <a:endParaRPr lang="en-US" dirty="0"/>
          </a:p>
        </p:txBody>
      </p:sp>
    </p:spTree>
    <p:extLst>
      <p:ext uri="{BB962C8B-B14F-4D97-AF65-F5344CB8AC3E}">
        <p14:creationId xmlns:p14="http://schemas.microsoft.com/office/powerpoint/2010/main" val="4245710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 name="CG_logoReflect_RGB.png" descr="/Users/jason_feuilly/Desktop/CG_logoReflect_RGB.png"/>
          <p:cNvPicPr>
            <a:picLocks noChangeAspect="1"/>
          </p:cNvPicPr>
          <p:nvPr userDrawn="1"/>
        </p:nvPicPr>
        <p:blipFill>
          <a:blip r:embed="rId10" cstate="print"/>
          <a:srcRect/>
          <a:stretch>
            <a:fillRect/>
          </a:stretch>
        </p:blipFill>
        <p:spPr bwMode="auto">
          <a:xfrm>
            <a:off x="7146595" y="6137275"/>
            <a:ext cx="1963737" cy="720725"/>
          </a:xfrm>
          <a:prstGeom prst="rect">
            <a:avLst/>
          </a:prstGeom>
          <a:noFill/>
          <a:ln w="9525">
            <a:noFill/>
            <a:miter lim="800000"/>
            <a:headEnd/>
            <a:tailEnd/>
          </a:ln>
        </p:spPr>
      </p:pic>
      <p:pic>
        <p:nvPicPr>
          <p:cNvPr id="12" name="Picture 11"/>
          <p:cNvPicPr/>
          <p:nvPr userDrawn="1"/>
        </p:nvPicPr>
        <p:blipFill>
          <a:blip r:embed="rId11" cstate="print">
            <a:extLst>
              <a:ext uri="{28A0092B-C50C-407E-A947-70E740481C1C}">
                <a14:useLocalDpi xmlns:a14="http://schemas.microsoft.com/office/drawing/2010/main" val="0"/>
              </a:ext>
            </a:extLst>
          </a:blip>
          <a:stretch>
            <a:fillRect/>
          </a:stretch>
        </p:blipFill>
        <p:spPr>
          <a:xfrm>
            <a:off x="309792" y="6261466"/>
            <a:ext cx="2155190" cy="371475"/>
          </a:xfrm>
          <a:prstGeom prst="rect">
            <a:avLst/>
          </a:prstGeom>
        </p:spPr>
      </p:pic>
      <p:sp>
        <p:nvSpPr>
          <p:cNvPr id="5" name="Rectangle 4"/>
          <p:cNvSpPr/>
          <p:nvPr userDrawn="1"/>
        </p:nvSpPr>
        <p:spPr>
          <a:xfrm>
            <a:off x="0" y="0"/>
            <a:ext cx="1562100" cy="889000"/>
          </a:xfrm>
          <a:prstGeom prst="rect">
            <a:avLst/>
          </a:prstGeom>
          <a:solidFill>
            <a:schemeClr val="tx1">
              <a:lumMod val="65000"/>
              <a:lumOff val="3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Rectangle 5"/>
          <p:cNvSpPr/>
          <p:nvPr userDrawn="1"/>
        </p:nvSpPr>
        <p:spPr>
          <a:xfrm>
            <a:off x="1562100" y="0"/>
            <a:ext cx="7581900" cy="889000"/>
          </a:xfrm>
          <a:prstGeom prst="rect">
            <a:avLst/>
          </a:prstGeom>
          <a:solidFill>
            <a:schemeClr val="accent3">
              <a:lumMod val="75000"/>
            </a:schemeClr>
          </a:solidFill>
          <a:ln>
            <a:solidFill>
              <a:schemeClr val="accent1">
                <a:shade val="95000"/>
                <a:satMod val="10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7" name="Picture 6" descr="OneMontclairSansBkgd.png"/>
          <p:cNvPicPr>
            <a:picLocks noChangeAspect="1"/>
          </p:cNvPicPr>
          <p:nvPr userDrawn="1"/>
        </p:nvPicPr>
        <p:blipFill>
          <a:blip r:embed="rId12"/>
          <a:stretch>
            <a:fillRect/>
          </a:stretch>
        </p:blipFill>
        <p:spPr>
          <a:xfrm>
            <a:off x="6460067" y="220142"/>
            <a:ext cx="2396066" cy="369354"/>
          </a:xfrm>
          <a:prstGeom prst="rect">
            <a:avLst/>
          </a:prstGeom>
        </p:spPr>
      </p:pic>
    </p:spTree>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53" r:id="rId4"/>
    <p:sldLayoutId id="2147483654" r:id="rId5"/>
    <p:sldLayoutId id="2147483663" r:id="rId6"/>
    <p:sldLayoutId id="2147483651" r:id="rId7"/>
    <p:sldLayoutId id="2147483664" r:id="rId8"/>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Training Strategy</a:t>
            </a:r>
            <a:endParaRPr lang="en-US" dirty="0"/>
          </a:p>
        </p:txBody>
      </p:sp>
      <p:sp>
        <p:nvSpPr>
          <p:cNvPr id="5" name="Subtitle 4"/>
          <p:cNvSpPr>
            <a:spLocks noGrp="1"/>
          </p:cNvSpPr>
          <p:nvPr>
            <p:ph type="subTitle" idx="1"/>
          </p:nvPr>
        </p:nvSpPr>
        <p:spPr/>
        <p:txBody>
          <a:bodyPr/>
          <a:lstStyle/>
          <a:p>
            <a:r>
              <a:rPr lang="en-US" dirty="0" smtClean="0"/>
              <a:t>July 7, 2014</a:t>
            </a:r>
            <a:endParaRPr lang="en-US" dirty="0"/>
          </a:p>
        </p:txBody>
      </p:sp>
    </p:spTree>
    <p:extLst>
      <p:ext uri="{BB962C8B-B14F-4D97-AF65-F5344CB8AC3E}">
        <p14:creationId xmlns:p14="http://schemas.microsoft.com/office/powerpoint/2010/main" val="6037884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Delivery </a:t>
            </a:r>
            <a:r>
              <a:rPr lang="en-US" dirty="0" smtClean="0"/>
              <a:t>Modes</a:t>
            </a:r>
            <a:endParaRPr lang="en-US" dirty="0"/>
          </a:p>
        </p:txBody>
      </p:sp>
      <p:sp>
        <p:nvSpPr>
          <p:cNvPr id="3" name="Content Placeholder 2"/>
          <p:cNvSpPr>
            <a:spLocks noGrp="1"/>
          </p:cNvSpPr>
          <p:nvPr>
            <p:ph idx="1"/>
          </p:nvPr>
        </p:nvSpPr>
        <p:spPr>
          <a:xfrm>
            <a:off x="94129" y="995082"/>
            <a:ext cx="8955742" cy="888310"/>
          </a:xfrm>
        </p:spPr>
        <p:txBody>
          <a:bodyPr/>
          <a:lstStyle/>
          <a:p>
            <a:pPr marL="0" indent="0">
              <a:buNone/>
            </a:pPr>
            <a:r>
              <a:rPr lang="en-US" sz="2400" dirty="0" err="1" smtClean="0"/>
              <a:t>OneMontclair</a:t>
            </a:r>
            <a:r>
              <a:rPr lang="en-US" sz="2400" dirty="0" smtClean="0"/>
              <a:t> Finance training will be delivered via two modes, dependent on the complexity of content and size of student audience.</a:t>
            </a:r>
            <a:endParaRPr lang="en-US" sz="2400" dirty="0" smtClean="0"/>
          </a:p>
        </p:txBody>
      </p:sp>
      <p:sp>
        <p:nvSpPr>
          <p:cNvPr id="4" name="Slide Number Placeholder 3"/>
          <p:cNvSpPr>
            <a:spLocks noGrp="1"/>
          </p:cNvSpPr>
          <p:nvPr>
            <p:ph type="sldNum" sz="quarter" idx="12"/>
          </p:nvPr>
        </p:nvSpPr>
        <p:spPr/>
        <p:txBody>
          <a:bodyPr/>
          <a:lstStyle/>
          <a:p>
            <a:fld id="{46BDE795-60B9-1D49-B3BC-A6F97067D512}" type="slidenum">
              <a:rPr lang="en-US" smtClean="0"/>
              <a:pPr/>
              <a:t>10</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3756923274"/>
              </p:ext>
            </p:extLst>
          </p:nvPr>
        </p:nvGraphicFramePr>
        <p:xfrm>
          <a:off x="91540" y="2013646"/>
          <a:ext cx="8961120" cy="3602748"/>
        </p:xfrm>
        <a:graphic>
          <a:graphicData uri="http://schemas.openxmlformats.org/drawingml/2006/table">
            <a:tbl>
              <a:tblPr firstRow="1" bandRow="1">
                <a:tableStyleId>{5C22544A-7EE6-4342-B048-85BDC9FD1C3A}</a:tableStyleId>
              </a:tblPr>
              <a:tblGrid>
                <a:gridCol w="1463040"/>
                <a:gridCol w="2560320"/>
                <a:gridCol w="2468880"/>
                <a:gridCol w="2468880"/>
              </a:tblGrid>
              <a:tr h="400909">
                <a:tc>
                  <a:txBody>
                    <a:bodyPr/>
                    <a:lstStyle/>
                    <a:p>
                      <a:pPr algn="ctr"/>
                      <a:r>
                        <a:rPr lang="en-US" sz="1800" dirty="0" smtClean="0"/>
                        <a:t>Delivery Mode</a:t>
                      </a:r>
                      <a:endParaRPr lang="en-US" sz="1800" dirty="0"/>
                    </a:p>
                  </a:txBody>
                  <a:tcPr anchor="ctr">
                    <a:solidFill>
                      <a:schemeClr val="tx2">
                        <a:lumMod val="50000"/>
                      </a:schemeClr>
                    </a:solidFill>
                  </a:tcPr>
                </a:tc>
                <a:tc>
                  <a:txBody>
                    <a:bodyPr/>
                    <a:lstStyle/>
                    <a:p>
                      <a:pPr algn="ctr"/>
                      <a:r>
                        <a:rPr lang="en-US" sz="1800" dirty="0" smtClean="0"/>
                        <a:t>Description</a:t>
                      </a:r>
                      <a:endParaRPr lang="en-US" sz="1800" dirty="0"/>
                    </a:p>
                  </a:txBody>
                  <a:tcPr anchor="ctr">
                    <a:solidFill>
                      <a:schemeClr val="tx2">
                        <a:lumMod val="50000"/>
                      </a:schemeClr>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dirty="0" smtClean="0"/>
                        <a:t>Advantages</a:t>
                      </a:r>
                    </a:p>
                  </a:txBody>
                  <a:tcPr anchor="ctr">
                    <a:solidFill>
                      <a:schemeClr val="tx2">
                        <a:lumMod val="50000"/>
                      </a:schemeClr>
                    </a:solidFill>
                  </a:tcPr>
                </a:tc>
                <a:tc>
                  <a:txBody>
                    <a:bodyPr/>
                    <a:lstStyle/>
                    <a:p>
                      <a:pPr algn="ctr"/>
                      <a:r>
                        <a:rPr lang="en-US" sz="1800" dirty="0" smtClean="0"/>
                        <a:t>Disadvantages</a:t>
                      </a:r>
                      <a:endParaRPr lang="en-US" sz="1800" dirty="0"/>
                    </a:p>
                  </a:txBody>
                  <a:tcPr anchor="ctr">
                    <a:solidFill>
                      <a:schemeClr val="tx2">
                        <a:lumMod val="50000"/>
                      </a:schemeClr>
                    </a:solidFill>
                  </a:tcPr>
                </a:tc>
              </a:tr>
              <a:tr h="561277">
                <a:tc>
                  <a:txBody>
                    <a:bodyPr/>
                    <a:lstStyle>
                      <a:lvl1pPr algn="l" eaLnBrk="0" hangingPunct="0">
                        <a:spcBef>
                          <a:spcPts val="700"/>
                        </a:spcBef>
                        <a:buClr>
                          <a:srgbClr val="000000"/>
                        </a:buClr>
                        <a:buSzPct val="100000"/>
                        <a:buFont typeface="Arial" pitchFamily="34" charset="0"/>
                        <a:defRPr sz="2800">
                          <a:solidFill>
                            <a:schemeClr val="tx1"/>
                          </a:solidFill>
                          <a:latin typeface="Arial" pitchFamily="34" charset="0"/>
                          <a:ea typeface="ヒラギノ角ゴ ProN W3" charset="-128"/>
                          <a:sym typeface="Arial" pitchFamily="34" charset="0"/>
                        </a:defRPr>
                      </a:lvl1pPr>
                      <a:lvl2pPr marL="742950" indent="-285750" algn="l" eaLnBrk="0" hangingPunct="0">
                        <a:spcBef>
                          <a:spcPts val="600"/>
                        </a:spcBef>
                        <a:buClr>
                          <a:srgbClr val="000000"/>
                        </a:buClr>
                        <a:buSzPct val="100000"/>
                        <a:buFont typeface="Arial" pitchFamily="34" charset="0"/>
                        <a:defRPr sz="2400">
                          <a:solidFill>
                            <a:schemeClr val="tx1"/>
                          </a:solidFill>
                          <a:latin typeface="Arial" pitchFamily="34" charset="0"/>
                          <a:ea typeface="ヒラギノ角ゴ ProN W3" charset="-128"/>
                          <a:sym typeface="Arial" pitchFamily="34" charset="0"/>
                        </a:defRPr>
                      </a:lvl2pPr>
                      <a:lvl3pPr marL="1143000" indent="-228600" algn="l" eaLnBrk="0" hangingPunct="0">
                        <a:spcBef>
                          <a:spcPts val="600"/>
                        </a:spcBef>
                        <a:buClr>
                          <a:srgbClr val="000000"/>
                        </a:buClr>
                        <a:buSzPct val="100000"/>
                        <a:buFont typeface="Arial" pitchFamily="34" charset="0"/>
                        <a:defRPr sz="2000">
                          <a:solidFill>
                            <a:schemeClr val="tx1"/>
                          </a:solidFill>
                          <a:latin typeface="Arial" pitchFamily="34" charset="0"/>
                          <a:ea typeface="ヒラギノ角ゴ ProN W3" charset="-128"/>
                          <a:sym typeface="Arial" pitchFamily="34" charset="0"/>
                        </a:defRPr>
                      </a:lvl3pPr>
                      <a:lvl4pPr marL="1600200" indent="-228600" algn="l" eaLnBrk="0" hangingPunct="0">
                        <a:spcBef>
                          <a:spcPts val="500"/>
                        </a:spcBef>
                        <a:buClr>
                          <a:srgbClr val="000000"/>
                        </a:buClr>
                        <a:buSzPct val="100000"/>
                        <a:buFont typeface="Arial" pitchFamily="34" charset="0"/>
                        <a:defRPr>
                          <a:solidFill>
                            <a:schemeClr val="tx1"/>
                          </a:solidFill>
                          <a:latin typeface="Arial" pitchFamily="34" charset="0"/>
                          <a:ea typeface="ヒラギノ角ゴ ProN W3" charset="-128"/>
                          <a:sym typeface="Arial" pitchFamily="34" charset="0"/>
                        </a:defRPr>
                      </a:lvl4pPr>
                      <a:lvl5pPr marL="2057400" indent="-228600" algn="l" eaLnBrk="0" hangingPunct="0">
                        <a:spcBef>
                          <a:spcPts val="500"/>
                        </a:spcBef>
                        <a:buClr>
                          <a:srgbClr val="000000"/>
                        </a:buClr>
                        <a:buSzPct val="100000"/>
                        <a:buFont typeface="Arial" pitchFamily="34" charset="0"/>
                        <a:defRPr>
                          <a:solidFill>
                            <a:schemeClr val="tx1"/>
                          </a:solidFill>
                          <a:latin typeface="Arial" pitchFamily="34" charset="0"/>
                          <a:ea typeface="ヒラギノ角ゴ ProN W3" charset="-128"/>
                          <a:sym typeface="Arial" pitchFamily="34" charset="0"/>
                        </a:defRPr>
                      </a:lvl5pPr>
                      <a:lvl6pPr marL="2514600" indent="-228600" eaLnBrk="0" fontAlgn="base" hangingPunct="0">
                        <a:spcBef>
                          <a:spcPts val="500"/>
                        </a:spcBef>
                        <a:spcAft>
                          <a:spcPct val="0"/>
                        </a:spcAft>
                        <a:buClr>
                          <a:srgbClr val="000000"/>
                        </a:buClr>
                        <a:buSzPct val="100000"/>
                        <a:buFont typeface="Arial" pitchFamily="34" charset="0"/>
                        <a:defRPr>
                          <a:solidFill>
                            <a:schemeClr val="tx1"/>
                          </a:solidFill>
                          <a:latin typeface="Arial" pitchFamily="34" charset="0"/>
                          <a:ea typeface="ヒラギノ角ゴ ProN W3" charset="-128"/>
                          <a:sym typeface="Arial" pitchFamily="34" charset="0"/>
                        </a:defRPr>
                      </a:lvl6pPr>
                      <a:lvl7pPr marL="2971800" indent="-228600" eaLnBrk="0" fontAlgn="base" hangingPunct="0">
                        <a:spcBef>
                          <a:spcPts val="500"/>
                        </a:spcBef>
                        <a:spcAft>
                          <a:spcPct val="0"/>
                        </a:spcAft>
                        <a:buClr>
                          <a:srgbClr val="000000"/>
                        </a:buClr>
                        <a:buSzPct val="100000"/>
                        <a:buFont typeface="Arial" pitchFamily="34" charset="0"/>
                        <a:defRPr>
                          <a:solidFill>
                            <a:schemeClr val="tx1"/>
                          </a:solidFill>
                          <a:latin typeface="Arial" pitchFamily="34" charset="0"/>
                          <a:ea typeface="ヒラギノ角ゴ ProN W3" charset="-128"/>
                          <a:sym typeface="Arial" pitchFamily="34" charset="0"/>
                        </a:defRPr>
                      </a:lvl7pPr>
                      <a:lvl8pPr marL="3429000" indent="-228600" eaLnBrk="0" fontAlgn="base" hangingPunct="0">
                        <a:spcBef>
                          <a:spcPts val="500"/>
                        </a:spcBef>
                        <a:spcAft>
                          <a:spcPct val="0"/>
                        </a:spcAft>
                        <a:buClr>
                          <a:srgbClr val="000000"/>
                        </a:buClr>
                        <a:buSzPct val="100000"/>
                        <a:buFont typeface="Arial" pitchFamily="34" charset="0"/>
                        <a:defRPr>
                          <a:solidFill>
                            <a:schemeClr val="tx1"/>
                          </a:solidFill>
                          <a:latin typeface="Arial" pitchFamily="34" charset="0"/>
                          <a:ea typeface="ヒラギノ角ゴ ProN W3" charset="-128"/>
                          <a:sym typeface="Arial" pitchFamily="34" charset="0"/>
                        </a:defRPr>
                      </a:lvl8pPr>
                      <a:lvl9pPr marL="3886200" indent="-228600" eaLnBrk="0" fontAlgn="base" hangingPunct="0">
                        <a:spcBef>
                          <a:spcPts val="500"/>
                        </a:spcBef>
                        <a:spcAft>
                          <a:spcPct val="0"/>
                        </a:spcAft>
                        <a:buClr>
                          <a:srgbClr val="000000"/>
                        </a:buClr>
                        <a:buSzPct val="100000"/>
                        <a:buFont typeface="Arial" pitchFamily="34" charset="0"/>
                        <a:defRPr>
                          <a:solidFill>
                            <a:schemeClr val="tx1"/>
                          </a:solidFill>
                          <a:latin typeface="Arial" pitchFamily="34" charset="0"/>
                          <a:ea typeface="ヒラギノ角ゴ ProN W3" charset="-128"/>
                          <a:sym typeface="Arial"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600" b="1" u="none" strike="noStrike" cap="none" normalizeH="0" baseline="0" dirty="0" smtClean="0">
                          <a:ln>
                            <a:noFill/>
                          </a:ln>
                          <a:effectLst/>
                          <a:sym typeface="Lucida Grande" charset="0"/>
                        </a:rPr>
                        <a:t>Instructor-Led Classroom</a:t>
                      </a:r>
                      <a:endParaRPr kumimoji="0" lang="en-US" altLang="en-US" sz="1600" b="1" i="0" u="none" strike="noStrike" cap="none" normalizeH="0" baseline="0" dirty="0" smtClean="0">
                        <a:ln>
                          <a:noFill/>
                        </a:ln>
                        <a:solidFill>
                          <a:schemeClr val="tx1"/>
                        </a:solidFill>
                        <a:effectLst/>
                        <a:latin typeface="+mn-lt"/>
                        <a:ea typeface="MS PGothic" pitchFamily="34" charset="-128"/>
                        <a:cs typeface="Simplified Arabic Fixed" panose="02070309020205020404" pitchFamily="49" charset="-78"/>
                        <a:sym typeface="Lucida Grande" charset="0"/>
                      </a:endParaRPr>
                    </a:p>
                  </a:txBody>
                  <a:tcPr marL="91439" marR="91439" marT="45723" marB="45723"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altLang="en-US" sz="1600" u="none" strike="noStrike" cap="none" normalizeH="0" baseline="0" dirty="0" smtClean="0">
                          <a:ln>
                            <a:noFill/>
                          </a:ln>
                          <a:effectLst/>
                          <a:sym typeface="Lucida Grande" charset="0"/>
                        </a:rPr>
                        <a:t>Scheduled, instructor led training delivered face-to-face in a computer-equipped facility</a:t>
                      </a:r>
                      <a:endParaRPr kumimoji="0" lang="en-US" altLang="en-US" sz="1600" u="none" strike="noStrike" cap="none" normalizeH="0" baseline="0" dirty="0" smtClean="0">
                        <a:ln>
                          <a:noFill/>
                        </a:ln>
                        <a:effectLst/>
                        <a:sym typeface="Lucida Grande" charset="0"/>
                      </a:endParaRPr>
                    </a:p>
                  </a:txBody>
                  <a:tcPr marL="91439" marR="91439" marT="45723" marB="45723" anchor="ctr" horzOverflow="overflow"/>
                </a:tc>
                <a:tc>
                  <a:txBody>
                    <a:bodyPr/>
                    <a:lstStyle/>
                    <a:p>
                      <a:pPr marL="171450" marR="0" lvl="0" indent="-171450" algn="l" defTabSz="914400" rtl="0" eaLnBrk="1" fontAlgn="base" latinLnBrk="0" hangingPunct="1">
                        <a:lnSpc>
                          <a:spcPct val="100000"/>
                        </a:lnSpc>
                        <a:spcBef>
                          <a:spcPct val="20000"/>
                        </a:spcBef>
                        <a:spcAft>
                          <a:spcPct val="0"/>
                        </a:spcAft>
                        <a:buClrTx/>
                        <a:buSzTx/>
                        <a:buFont typeface="Arial" pitchFamily="34" charset="0"/>
                        <a:buChar char="•"/>
                        <a:tabLst/>
                      </a:pPr>
                      <a:r>
                        <a:rPr kumimoji="0" lang="en-US" altLang="en-US" sz="1600" b="0" i="0" u="none" strike="noStrike" cap="none" normalizeH="0" baseline="0" dirty="0" smtClean="0">
                          <a:ln>
                            <a:noFill/>
                          </a:ln>
                          <a:solidFill>
                            <a:schemeClr val="tx1"/>
                          </a:solidFill>
                          <a:effectLst/>
                          <a:latin typeface="+mn-lt"/>
                          <a:ea typeface="MS PGothic" pitchFamily="34" charset="-128"/>
                          <a:cs typeface="Simplified Arabic Fixed" panose="02070309020205020404" pitchFamily="49" charset="-78"/>
                          <a:sym typeface="Lucida Grande" charset="0"/>
                        </a:rPr>
                        <a:t>Most effective training delivery method</a:t>
                      </a:r>
                    </a:p>
                    <a:p>
                      <a:pPr marL="171450" marR="0" lvl="0" indent="-171450" algn="l" defTabSz="914400" rtl="0" eaLnBrk="1" fontAlgn="base" latinLnBrk="0" hangingPunct="1">
                        <a:lnSpc>
                          <a:spcPct val="100000"/>
                        </a:lnSpc>
                        <a:spcBef>
                          <a:spcPct val="20000"/>
                        </a:spcBef>
                        <a:spcAft>
                          <a:spcPct val="0"/>
                        </a:spcAft>
                        <a:buClrTx/>
                        <a:buSzTx/>
                        <a:buFont typeface="Arial" pitchFamily="34" charset="0"/>
                        <a:buChar char="•"/>
                        <a:tabLst/>
                      </a:pPr>
                      <a:r>
                        <a:rPr kumimoji="0" lang="en-US" altLang="en-US" sz="1600" b="0" i="0" u="none" strike="noStrike" cap="none" normalizeH="0" baseline="0" dirty="0" smtClean="0">
                          <a:ln>
                            <a:noFill/>
                          </a:ln>
                          <a:solidFill>
                            <a:schemeClr val="tx1"/>
                          </a:solidFill>
                          <a:effectLst/>
                          <a:latin typeface="+mn-lt"/>
                          <a:ea typeface="MS PGothic" pitchFamily="34" charset="-128"/>
                          <a:cs typeface="Simplified Arabic Fixed" panose="02070309020205020404" pitchFamily="49" charset="-78"/>
                          <a:sym typeface="Lucida Grande" charset="0"/>
                        </a:rPr>
                        <a:t>Availability of personalized attention and Q&amp;A</a:t>
                      </a:r>
                      <a:endParaRPr kumimoji="0" lang="en-US" altLang="en-US" sz="1600" b="0" i="0" u="none" strike="noStrike" cap="none" normalizeH="0" baseline="0" dirty="0" smtClean="0">
                        <a:ln>
                          <a:noFill/>
                        </a:ln>
                        <a:solidFill>
                          <a:schemeClr val="tx1"/>
                        </a:solidFill>
                        <a:effectLst/>
                        <a:latin typeface="+mn-lt"/>
                        <a:ea typeface="MS PGothic" pitchFamily="34" charset="-128"/>
                        <a:cs typeface="Simplified Arabic Fixed" panose="02070309020205020404" pitchFamily="49" charset="-78"/>
                        <a:sym typeface="Lucida Grande" charset="0"/>
                      </a:endParaRPr>
                    </a:p>
                  </a:txBody>
                  <a:tcPr marL="91439" marR="91439" marT="45723" marB="45723" anchor="ctr" horzOverflow="overflow"/>
                </a:tc>
                <a:tc>
                  <a:txBody>
                    <a:bodyPr/>
                    <a:lstStyle>
                      <a:lvl1pPr marL="171450" indent="-171450" algn="l" eaLnBrk="0" hangingPunct="0">
                        <a:spcBef>
                          <a:spcPts val="700"/>
                        </a:spcBef>
                        <a:buClr>
                          <a:srgbClr val="000000"/>
                        </a:buClr>
                        <a:buSzPct val="100000"/>
                        <a:buFont typeface="Arial" pitchFamily="34" charset="0"/>
                        <a:defRPr sz="2800">
                          <a:solidFill>
                            <a:schemeClr val="tx1"/>
                          </a:solidFill>
                          <a:latin typeface="Arial" pitchFamily="34" charset="0"/>
                          <a:ea typeface="ヒラギノ角ゴ ProN W3" charset="-128"/>
                          <a:sym typeface="Arial" pitchFamily="34" charset="0"/>
                        </a:defRPr>
                      </a:lvl1pPr>
                      <a:lvl2pPr marL="742950" indent="-285750" algn="l" eaLnBrk="0" hangingPunct="0">
                        <a:spcBef>
                          <a:spcPts val="600"/>
                        </a:spcBef>
                        <a:buClr>
                          <a:srgbClr val="000000"/>
                        </a:buClr>
                        <a:buSzPct val="100000"/>
                        <a:buFont typeface="Arial" pitchFamily="34" charset="0"/>
                        <a:defRPr sz="2400">
                          <a:solidFill>
                            <a:schemeClr val="tx1"/>
                          </a:solidFill>
                          <a:latin typeface="Arial" pitchFamily="34" charset="0"/>
                          <a:ea typeface="ヒラギノ角ゴ ProN W3" charset="-128"/>
                          <a:sym typeface="Arial" pitchFamily="34" charset="0"/>
                        </a:defRPr>
                      </a:lvl2pPr>
                      <a:lvl3pPr marL="1143000" indent="-228600" algn="l" eaLnBrk="0" hangingPunct="0">
                        <a:spcBef>
                          <a:spcPts val="600"/>
                        </a:spcBef>
                        <a:buClr>
                          <a:srgbClr val="000000"/>
                        </a:buClr>
                        <a:buSzPct val="100000"/>
                        <a:buFont typeface="Arial" pitchFamily="34" charset="0"/>
                        <a:defRPr sz="2000">
                          <a:solidFill>
                            <a:schemeClr val="tx1"/>
                          </a:solidFill>
                          <a:latin typeface="Arial" pitchFamily="34" charset="0"/>
                          <a:ea typeface="ヒラギノ角ゴ ProN W3" charset="-128"/>
                          <a:sym typeface="Arial" pitchFamily="34" charset="0"/>
                        </a:defRPr>
                      </a:lvl3pPr>
                      <a:lvl4pPr marL="1600200" indent="-228600" algn="l" eaLnBrk="0" hangingPunct="0">
                        <a:spcBef>
                          <a:spcPts val="500"/>
                        </a:spcBef>
                        <a:buClr>
                          <a:srgbClr val="000000"/>
                        </a:buClr>
                        <a:buSzPct val="100000"/>
                        <a:buFont typeface="Arial" pitchFamily="34" charset="0"/>
                        <a:defRPr>
                          <a:solidFill>
                            <a:schemeClr val="tx1"/>
                          </a:solidFill>
                          <a:latin typeface="Arial" pitchFamily="34" charset="0"/>
                          <a:ea typeface="ヒラギノ角ゴ ProN W3" charset="-128"/>
                          <a:sym typeface="Arial" pitchFamily="34" charset="0"/>
                        </a:defRPr>
                      </a:lvl4pPr>
                      <a:lvl5pPr marL="2057400" indent="-228600" algn="l" eaLnBrk="0" hangingPunct="0">
                        <a:spcBef>
                          <a:spcPts val="500"/>
                        </a:spcBef>
                        <a:buClr>
                          <a:srgbClr val="000000"/>
                        </a:buClr>
                        <a:buSzPct val="100000"/>
                        <a:buFont typeface="Arial" pitchFamily="34" charset="0"/>
                        <a:defRPr>
                          <a:solidFill>
                            <a:schemeClr val="tx1"/>
                          </a:solidFill>
                          <a:latin typeface="Arial" pitchFamily="34" charset="0"/>
                          <a:ea typeface="ヒラギノ角ゴ ProN W3" charset="-128"/>
                          <a:sym typeface="Arial" pitchFamily="34" charset="0"/>
                        </a:defRPr>
                      </a:lvl5pPr>
                      <a:lvl6pPr marL="2514600" indent="-228600" eaLnBrk="0" fontAlgn="base" hangingPunct="0">
                        <a:spcBef>
                          <a:spcPts val="500"/>
                        </a:spcBef>
                        <a:spcAft>
                          <a:spcPct val="0"/>
                        </a:spcAft>
                        <a:buClr>
                          <a:srgbClr val="000000"/>
                        </a:buClr>
                        <a:buSzPct val="100000"/>
                        <a:buFont typeface="Arial" pitchFamily="34" charset="0"/>
                        <a:defRPr>
                          <a:solidFill>
                            <a:schemeClr val="tx1"/>
                          </a:solidFill>
                          <a:latin typeface="Arial" pitchFamily="34" charset="0"/>
                          <a:ea typeface="ヒラギノ角ゴ ProN W3" charset="-128"/>
                          <a:sym typeface="Arial" pitchFamily="34" charset="0"/>
                        </a:defRPr>
                      </a:lvl6pPr>
                      <a:lvl7pPr marL="2971800" indent="-228600" eaLnBrk="0" fontAlgn="base" hangingPunct="0">
                        <a:spcBef>
                          <a:spcPts val="500"/>
                        </a:spcBef>
                        <a:spcAft>
                          <a:spcPct val="0"/>
                        </a:spcAft>
                        <a:buClr>
                          <a:srgbClr val="000000"/>
                        </a:buClr>
                        <a:buSzPct val="100000"/>
                        <a:buFont typeface="Arial" pitchFamily="34" charset="0"/>
                        <a:defRPr>
                          <a:solidFill>
                            <a:schemeClr val="tx1"/>
                          </a:solidFill>
                          <a:latin typeface="Arial" pitchFamily="34" charset="0"/>
                          <a:ea typeface="ヒラギノ角ゴ ProN W3" charset="-128"/>
                          <a:sym typeface="Arial" pitchFamily="34" charset="0"/>
                        </a:defRPr>
                      </a:lvl7pPr>
                      <a:lvl8pPr marL="3429000" indent="-228600" eaLnBrk="0" fontAlgn="base" hangingPunct="0">
                        <a:spcBef>
                          <a:spcPts val="500"/>
                        </a:spcBef>
                        <a:spcAft>
                          <a:spcPct val="0"/>
                        </a:spcAft>
                        <a:buClr>
                          <a:srgbClr val="000000"/>
                        </a:buClr>
                        <a:buSzPct val="100000"/>
                        <a:buFont typeface="Arial" pitchFamily="34" charset="0"/>
                        <a:defRPr>
                          <a:solidFill>
                            <a:schemeClr val="tx1"/>
                          </a:solidFill>
                          <a:latin typeface="Arial" pitchFamily="34" charset="0"/>
                          <a:ea typeface="ヒラギノ角ゴ ProN W3" charset="-128"/>
                          <a:sym typeface="Arial" pitchFamily="34" charset="0"/>
                        </a:defRPr>
                      </a:lvl8pPr>
                      <a:lvl9pPr marL="3886200" indent="-228600" eaLnBrk="0" fontAlgn="base" hangingPunct="0">
                        <a:spcBef>
                          <a:spcPts val="500"/>
                        </a:spcBef>
                        <a:spcAft>
                          <a:spcPct val="0"/>
                        </a:spcAft>
                        <a:buClr>
                          <a:srgbClr val="000000"/>
                        </a:buClr>
                        <a:buSzPct val="100000"/>
                        <a:buFont typeface="Arial" pitchFamily="34" charset="0"/>
                        <a:defRPr>
                          <a:solidFill>
                            <a:schemeClr val="tx1"/>
                          </a:solidFill>
                          <a:latin typeface="Arial" pitchFamily="34" charset="0"/>
                          <a:ea typeface="ヒラギノ角ゴ ProN W3" charset="-128"/>
                          <a:sym typeface="Arial" pitchFamily="34" charset="0"/>
                        </a:defRPr>
                      </a:lvl9pPr>
                    </a:lstStyle>
                    <a:p>
                      <a:pPr marL="171450" marR="0" lvl="0" indent="-171450" algn="l" defTabSz="914400" rtl="0" eaLnBrk="1" fontAlgn="base" latinLnBrk="0" hangingPunct="1">
                        <a:lnSpc>
                          <a:spcPct val="100000"/>
                        </a:lnSpc>
                        <a:spcBef>
                          <a:spcPct val="20000"/>
                        </a:spcBef>
                        <a:spcAft>
                          <a:spcPct val="0"/>
                        </a:spcAft>
                        <a:buClrTx/>
                        <a:buSzTx/>
                        <a:buFont typeface="Arial" pitchFamily="34" charset="0"/>
                        <a:buChar char="•"/>
                        <a:tabLst/>
                      </a:pPr>
                      <a:r>
                        <a:rPr kumimoji="0" lang="en-US" altLang="en-US" sz="1600" b="0" i="0" u="none" strike="noStrike" cap="none" normalizeH="0" baseline="0" dirty="0" smtClean="0">
                          <a:ln>
                            <a:noFill/>
                          </a:ln>
                          <a:solidFill>
                            <a:schemeClr val="tx1"/>
                          </a:solidFill>
                          <a:effectLst/>
                          <a:latin typeface="+mn-lt"/>
                          <a:ea typeface="MS PGothic" pitchFamily="34" charset="-128"/>
                          <a:cs typeface="Simplified Arabic Fixed" panose="02070309020205020404" pitchFamily="49" charset="-78"/>
                          <a:sym typeface="Lucida Grande" charset="0"/>
                        </a:rPr>
                        <a:t>Additional training logistics requirements for facilities</a:t>
                      </a:r>
                    </a:p>
                    <a:p>
                      <a:pPr marL="171450" marR="0" lvl="0" indent="-171450" algn="l" defTabSz="914400" rtl="0" eaLnBrk="1" fontAlgn="base" latinLnBrk="0" hangingPunct="1">
                        <a:lnSpc>
                          <a:spcPct val="100000"/>
                        </a:lnSpc>
                        <a:spcBef>
                          <a:spcPct val="20000"/>
                        </a:spcBef>
                        <a:spcAft>
                          <a:spcPct val="0"/>
                        </a:spcAft>
                        <a:buClrTx/>
                        <a:buSzTx/>
                        <a:buFont typeface="Arial" pitchFamily="34" charset="0"/>
                        <a:buChar char="•"/>
                        <a:tabLst/>
                      </a:pPr>
                      <a:r>
                        <a:rPr kumimoji="0" lang="en-US" altLang="en-US" sz="1600" b="0" i="0" u="none" strike="noStrike" cap="none" normalizeH="0" baseline="0" dirty="0" smtClean="0">
                          <a:ln>
                            <a:noFill/>
                          </a:ln>
                          <a:solidFill>
                            <a:schemeClr val="tx1"/>
                          </a:solidFill>
                          <a:effectLst/>
                          <a:latin typeface="+mn-lt"/>
                          <a:ea typeface="MS PGothic" pitchFamily="34" charset="-128"/>
                          <a:cs typeface="Simplified Arabic Fixed" panose="02070309020205020404" pitchFamily="49" charset="-78"/>
                          <a:sym typeface="Lucida Grande" charset="0"/>
                        </a:rPr>
                        <a:t>Decreased accessibility for student audiences</a:t>
                      </a:r>
                      <a:endParaRPr kumimoji="0" lang="en-US" altLang="en-US" sz="1600" b="0" i="0" u="none" strike="noStrike" cap="none" normalizeH="0" baseline="0" dirty="0" smtClean="0">
                        <a:ln>
                          <a:noFill/>
                        </a:ln>
                        <a:solidFill>
                          <a:schemeClr val="tx1"/>
                        </a:solidFill>
                        <a:effectLst/>
                        <a:latin typeface="+mn-lt"/>
                        <a:ea typeface="MS PGothic" pitchFamily="34" charset="-128"/>
                        <a:cs typeface="Simplified Arabic Fixed" panose="02070309020205020404" pitchFamily="49" charset="-78"/>
                        <a:sym typeface="Lucida Grande" charset="0"/>
                      </a:endParaRPr>
                    </a:p>
                  </a:txBody>
                  <a:tcPr marL="91439" marR="91439" marT="45723" marB="45723" anchor="ctr" horzOverflow="overflow"/>
                </a:tc>
              </a:tr>
              <a:tr h="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1600" b="1" u="none" strike="noStrike" cap="none" normalizeH="0" baseline="0" dirty="0" smtClean="0">
                          <a:ln>
                            <a:noFill/>
                          </a:ln>
                          <a:effectLst/>
                          <a:sym typeface="Lucida Grande" charset="0"/>
                        </a:rPr>
                        <a:t>Virtual Classroom</a:t>
                      </a:r>
                      <a:endParaRPr kumimoji="0" lang="en-US" altLang="en-US" sz="1600" b="1" i="0" u="none" strike="noStrike" cap="none" normalizeH="0" baseline="0" dirty="0" smtClean="0">
                        <a:ln>
                          <a:noFill/>
                        </a:ln>
                        <a:solidFill>
                          <a:schemeClr val="tx1"/>
                        </a:solidFill>
                        <a:effectLst/>
                        <a:latin typeface="+mn-lt"/>
                        <a:ea typeface="MS PGothic" pitchFamily="34" charset="-128"/>
                        <a:cs typeface="Simplified Arabic Fixed" panose="02070309020205020404" pitchFamily="49" charset="-78"/>
                        <a:sym typeface="Lucida Grande" charset="0"/>
                      </a:endParaRPr>
                    </a:p>
                  </a:txBody>
                  <a:tcPr marL="91439" marR="91439" marT="45723" marB="45723"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altLang="en-US" sz="1600" b="0" i="0" u="none" strike="noStrike" cap="none" normalizeH="0" baseline="0" dirty="0" smtClean="0">
                          <a:ln>
                            <a:noFill/>
                          </a:ln>
                          <a:solidFill>
                            <a:schemeClr val="tx1"/>
                          </a:solidFill>
                          <a:effectLst/>
                          <a:latin typeface="+mn-lt"/>
                          <a:ea typeface="MS PGothic" pitchFamily="34" charset="-128"/>
                          <a:cs typeface="Simplified Arabic Fixed" panose="02070309020205020404" pitchFamily="49" charset="-78"/>
                          <a:sym typeface="Lucida Grande" charset="0"/>
                        </a:rPr>
                        <a:t>Scheduled, instructor led training delivered online via web-enabled technology (e.g., Web-Ex)</a:t>
                      </a:r>
                      <a:endParaRPr kumimoji="0" lang="en-US" altLang="en-US" sz="1600" b="0" i="0" u="none" strike="noStrike" cap="none" normalizeH="0" baseline="0" dirty="0" smtClean="0">
                        <a:ln>
                          <a:noFill/>
                        </a:ln>
                        <a:solidFill>
                          <a:schemeClr val="tx1"/>
                        </a:solidFill>
                        <a:effectLst/>
                        <a:latin typeface="+mn-lt"/>
                        <a:ea typeface="MS PGothic" pitchFamily="34" charset="-128"/>
                        <a:cs typeface="Simplified Arabic Fixed" panose="02070309020205020404" pitchFamily="49" charset="-78"/>
                        <a:sym typeface="Lucida Grande" charset="0"/>
                      </a:endParaRPr>
                    </a:p>
                  </a:txBody>
                  <a:tcPr marL="91439" marR="91439" marT="45723" marB="45723" anchor="ctr" horzOverflow="overflow"/>
                </a:tc>
                <a:tc>
                  <a:txBody>
                    <a:bodyPr/>
                    <a:lstStyle/>
                    <a:p>
                      <a:pPr marL="171450" marR="0" lvl="0" indent="-171450" algn="l" defTabSz="914400" rtl="0" eaLnBrk="1" fontAlgn="base" latinLnBrk="0" hangingPunct="1">
                        <a:lnSpc>
                          <a:spcPct val="100000"/>
                        </a:lnSpc>
                        <a:spcBef>
                          <a:spcPct val="20000"/>
                        </a:spcBef>
                        <a:spcAft>
                          <a:spcPct val="0"/>
                        </a:spcAft>
                        <a:buClrTx/>
                        <a:buSzTx/>
                        <a:buFont typeface="Arial" pitchFamily="34" charset="0"/>
                        <a:buChar char="•"/>
                        <a:tabLst/>
                      </a:pPr>
                      <a:r>
                        <a:rPr kumimoji="0" lang="en-US" altLang="en-US" sz="1600" b="0" i="0" u="none" strike="noStrike" cap="none" normalizeH="0" baseline="0" dirty="0" smtClean="0">
                          <a:ln>
                            <a:noFill/>
                          </a:ln>
                          <a:solidFill>
                            <a:schemeClr val="tx1"/>
                          </a:solidFill>
                          <a:effectLst/>
                          <a:latin typeface="+mn-lt"/>
                          <a:ea typeface="MS PGothic" pitchFamily="34" charset="-128"/>
                          <a:cs typeface="Simplified Arabic Fixed" panose="02070309020205020404" pitchFamily="49" charset="-78"/>
                          <a:sym typeface="Lucida Grande" charset="0"/>
                        </a:rPr>
                        <a:t>Increased scalability of training delivery to large student audiences</a:t>
                      </a:r>
                    </a:p>
                    <a:p>
                      <a:pPr marL="171450" marR="0" lvl="0" indent="-171450" algn="l" defTabSz="914400" rtl="0" eaLnBrk="1" fontAlgn="base" latinLnBrk="0" hangingPunct="1">
                        <a:lnSpc>
                          <a:spcPct val="100000"/>
                        </a:lnSpc>
                        <a:spcBef>
                          <a:spcPct val="20000"/>
                        </a:spcBef>
                        <a:spcAft>
                          <a:spcPct val="0"/>
                        </a:spcAft>
                        <a:buClrTx/>
                        <a:buSzTx/>
                        <a:buFont typeface="Arial" pitchFamily="34" charset="0"/>
                        <a:buChar char="•"/>
                        <a:tabLst/>
                      </a:pPr>
                      <a:r>
                        <a:rPr kumimoji="0" lang="en-US" altLang="en-US" sz="1600" b="0" i="0" u="none" strike="noStrike" cap="none" normalizeH="0" baseline="0" dirty="0" smtClean="0">
                          <a:ln>
                            <a:noFill/>
                          </a:ln>
                          <a:solidFill>
                            <a:schemeClr val="tx1"/>
                          </a:solidFill>
                          <a:effectLst/>
                          <a:latin typeface="+mn-lt"/>
                          <a:ea typeface="MS PGothic" pitchFamily="34" charset="-128"/>
                          <a:cs typeface="Simplified Arabic Fixed" panose="02070309020205020404" pitchFamily="49" charset="-78"/>
                          <a:sym typeface="Lucida Grande" charset="0"/>
                        </a:rPr>
                        <a:t>Ability to receive training from remote facilities or at the student’s desk</a:t>
                      </a:r>
                      <a:endParaRPr kumimoji="0" lang="en-US" altLang="en-US" sz="1600" b="0" i="0" u="none" strike="noStrike" cap="none" normalizeH="0" baseline="0" dirty="0" smtClean="0">
                        <a:ln>
                          <a:noFill/>
                        </a:ln>
                        <a:solidFill>
                          <a:schemeClr val="tx1"/>
                        </a:solidFill>
                        <a:effectLst/>
                        <a:latin typeface="+mn-lt"/>
                        <a:ea typeface="MS PGothic" pitchFamily="34" charset="-128"/>
                        <a:cs typeface="Simplified Arabic Fixed" panose="02070309020205020404" pitchFamily="49" charset="-78"/>
                        <a:sym typeface="Lucida Grande" charset="0"/>
                      </a:endParaRPr>
                    </a:p>
                  </a:txBody>
                  <a:tcPr marL="91439" marR="91439" marT="45723" marB="45723" anchor="ctr" horzOverflow="overflow"/>
                </a:tc>
                <a:tc>
                  <a:txBody>
                    <a:bodyPr/>
                    <a:lstStyle/>
                    <a:p>
                      <a:pPr marL="171450" marR="0" lvl="0" indent="-171450" algn="l" defTabSz="914400" rtl="0" eaLnBrk="1" fontAlgn="base" latinLnBrk="0" hangingPunct="1">
                        <a:lnSpc>
                          <a:spcPct val="100000"/>
                        </a:lnSpc>
                        <a:spcBef>
                          <a:spcPct val="20000"/>
                        </a:spcBef>
                        <a:spcAft>
                          <a:spcPct val="0"/>
                        </a:spcAft>
                        <a:buClrTx/>
                        <a:buSzTx/>
                        <a:buFont typeface="Arial" pitchFamily="34" charset="0"/>
                        <a:buChar char="•"/>
                        <a:tabLst/>
                        <a:defRPr/>
                      </a:pPr>
                      <a:r>
                        <a:rPr kumimoji="0" lang="en-US" altLang="en-US" sz="1600" b="0" i="0" u="none" strike="noStrike" kern="1200" cap="none" normalizeH="0" baseline="0" dirty="0" smtClean="0">
                          <a:ln>
                            <a:noFill/>
                          </a:ln>
                          <a:solidFill>
                            <a:schemeClr val="tx1"/>
                          </a:solidFill>
                          <a:effectLst/>
                          <a:latin typeface="+mn-lt"/>
                          <a:ea typeface="MS PGothic" pitchFamily="34" charset="-128"/>
                          <a:cs typeface="Simplified Arabic Fixed" panose="02070309020205020404" pitchFamily="49" charset="-78"/>
                          <a:sym typeface="Lucida Grande" charset="0"/>
                        </a:rPr>
                        <a:t>Less effective training delivery method</a:t>
                      </a:r>
                    </a:p>
                    <a:p>
                      <a:pPr marL="171450" marR="0" lvl="0" indent="-171450" algn="l" defTabSz="914400" rtl="0" eaLnBrk="1" fontAlgn="base" latinLnBrk="0" hangingPunct="1">
                        <a:lnSpc>
                          <a:spcPct val="100000"/>
                        </a:lnSpc>
                        <a:spcBef>
                          <a:spcPct val="20000"/>
                        </a:spcBef>
                        <a:spcAft>
                          <a:spcPct val="0"/>
                        </a:spcAft>
                        <a:buClrTx/>
                        <a:buSzTx/>
                        <a:buFont typeface="Arial" pitchFamily="34" charset="0"/>
                        <a:buChar char="•"/>
                        <a:tabLst/>
                        <a:defRPr/>
                      </a:pPr>
                      <a:r>
                        <a:rPr kumimoji="0" lang="en-US" altLang="en-US" sz="1600" b="0" i="0" u="none" strike="noStrike" kern="1200" cap="none" normalizeH="0" baseline="0" dirty="0" smtClean="0">
                          <a:ln>
                            <a:noFill/>
                          </a:ln>
                          <a:solidFill>
                            <a:schemeClr val="tx1"/>
                          </a:solidFill>
                          <a:effectLst/>
                          <a:latin typeface="+mn-lt"/>
                          <a:ea typeface="MS PGothic" pitchFamily="34" charset="-128"/>
                          <a:cs typeface="Simplified Arabic Fixed" panose="02070309020205020404" pitchFamily="49" charset="-78"/>
                          <a:sym typeface="Lucida Grande" charset="0"/>
                        </a:rPr>
                        <a:t>Less effective training Q&amp;A</a:t>
                      </a:r>
                      <a:endParaRPr kumimoji="0" lang="en-US" altLang="en-US" sz="1600" b="0" i="0" u="none" strike="noStrike" kern="1200" cap="none" normalizeH="0" baseline="0" dirty="0" smtClean="0">
                        <a:ln>
                          <a:noFill/>
                        </a:ln>
                        <a:solidFill>
                          <a:schemeClr val="tx1"/>
                        </a:solidFill>
                        <a:effectLst/>
                        <a:latin typeface="+mn-lt"/>
                        <a:ea typeface="MS PGothic" pitchFamily="34" charset="-128"/>
                        <a:cs typeface="Simplified Arabic Fixed" panose="02070309020205020404" pitchFamily="49" charset="-78"/>
                        <a:sym typeface="Lucida Grande" charset="0"/>
                      </a:endParaRPr>
                    </a:p>
                  </a:txBody>
                  <a:tcPr marL="91439" marR="91439" marT="45723" marB="45723" anchor="ctr" horzOverflow="overflow"/>
                </a:tc>
              </a:tr>
            </a:tbl>
          </a:graphicData>
        </a:graphic>
      </p:graphicFrame>
    </p:spTree>
    <p:extLst>
      <p:ext uri="{BB962C8B-B14F-4D97-AF65-F5344CB8AC3E}">
        <p14:creationId xmlns:p14="http://schemas.microsoft.com/office/powerpoint/2010/main" val="19695888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Training Lifecycle Management</a:t>
            </a:r>
            <a:endParaRPr lang="en-US" dirty="0"/>
          </a:p>
        </p:txBody>
      </p:sp>
      <p:sp>
        <p:nvSpPr>
          <p:cNvPr id="5" name="Slide Number Placeholder 4"/>
          <p:cNvSpPr>
            <a:spLocks noGrp="1"/>
          </p:cNvSpPr>
          <p:nvPr>
            <p:ph type="sldNum" sz="quarter" idx="4"/>
          </p:nvPr>
        </p:nvSpPr>
        <p:spPr/>
        <p:txBody>
          <a:bodyPr/>
          <a:lstStyle/>
          <a:p>
            <a:fld id="{46BDE795-60B9-1D49-B3BC-A6F97067D512}" type="slidenum">
              <a:rPr lang="en-US" smtClean="0"/>
              <a:pPr/>
              <a:t>11</a:t>
            </a:fld>
            <a:endParaRPr lang="en-US" dirty="0"/>
          </a:p>
        </p:txBody>
      </p:sp>
    </p:spTree>
    <p:extLst>
      <p:ext uri="{BB962C8B-B14F-4D97-AF65-F5344CB8AC3E}">
        <p14:creationId xmlns:p14="http://schemas.microsoft.com/office/powerpoint/2010/main" val="3159086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59859" y="0"/>
            <a:ext cx="5032010" cy="887506"/>
          </a:xfrm>
        </p:spPr>
        <p:txBody>
          <a:bodyPr/>
          <a:lstStyle/>
          <a:p>
            <a:r>
              <a:rPr lang="en-US" dirty="0" smtClean="0"/>
              <a:t>Training Lifecycle Management</a:t>
            </a:r>
            <a:endParaRPr lang="en-US" dirty="0"/>
          </a:p>
        </p:txBody>
      </p:sp>
      <p:sp>
        <p:nvSpPr>
          <p:cNvPr id="5" name="Content Placeholder 4"/>
          <p:cNvSpPr>
            <a:spLocks noGrp="1"/>
          </p:cNvSpPr>
          <p:nvPr>
            <p:ph idx="1"/>
          </p:nvPr>
        </p:nvSpPr>
        <p:spPr>
          <a:xfrm>
            <a:off x="95534" y="995081"/>
            <a:ext cx="3835021" cy="5131081"/>
          </a:xfrm>
        </p:spPr>
        <p:txBody>
          <a:bodyPr/>
          <a:lstStyle/>
          <a:p>
            <a:pPr marL="0" indent="0">
              <a:buNone/>
            </a:pPr>
            <a:r>
              <a:rPr lang="en-US" sz="2400" dirty="0" smtClean="0"/>
              <a:t>The Training component of the MSU OCM Framework has three elements:</a:t>
            </a:r>
          </a:p>
        </p:txBody>
      </p:sp>
      <p:sp>
        <p:nvSpPr>
          <p:cNvPr id="3" name="Slide Number Placeholder 2"/>
          <p:cNvSpPr>
            <a:spLocks noGrp="1"/>
          </p:cNvSpPr>
          <p:nvPr>
            <p:ph type="sldNum" sz="quarter" idx="12"/>
          </p:nvPr>
        </p:nvSpPr>
        <p:spPr/>
        <p:txBody>
          <a:bodyPr/>
          <a:lstStyle/>
          <a:p>
            <a:fld id="{46BDE795-60B9-1D49-B3BC-A6F97067D512}" type="slidenum">
              <a:rPr lang="en-US" smtClean="0"/>
              <a:pPr/>
              <a:t>12</a:t>
            </a:fld>
            <a:endParaRPr lang="en-US" dirty="0"/>
          </a:p>
        </p:txBody>
      </p:sp>
      <p:pic>
        <p:nvPicPr>
          <p:cNvPr id="20" name="Picture 53" descr="CShadow.png"/>
          <p:cNvPicPr>
            <a:picLocks noChangeAspect="1"/>
          </p:cNvPicPr>
          <p:nvPr/>
        </p:nvPicPr>
        <p:blipFill>
          <a:blip r:embed="rId2">
            <a:lum bright="36000"/>
            <a:extLst>
              <a:ext uri="{28A0092B-C50C-407E-A947-70E740481C1C}">
                <a14:useLocalDpi xmlns:a14="http://schemas.microsoft.com/office/drawing/2010/main" val="0"/>
              </a:ext>
            </a:extLst>
          </a:blip>
          <a:srcRect/>
          <a:stretch>
            <a:fillRect/>
          </a:stretch>
        </p:blipFill>
        <p:spPr bwMode="auto">
          <a:xfrm>
            <a:off x="497669" y="5101937"/>
            <a:ext cx="2514600"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ounded Rectangle 18"/>
          <p:cNvSpPr/>
          <p:nvPr/>
        </p:nvSpPr>
        <p:spPr>
          <a:xfrm>
            <a:off x="4162403" y="1471383"/>
            <a:ext cx="4572000" cy="1280160"/>
          </a:xfrm>
          <a:prstGeom prst="roundRect">
            <a:avLst/>
          </a:prstGeom>
          <a:solidFill>
            <a:schemeClr val="accent1">
              <a:lumMod val="20000"/>
              <a:lumOff val="80000"/>
            </a:schemeClr>
          </a:solidFill>
          <a:ln>
            <a:solidFill>
              <a:schemeClr val="tx2">
                <a:lumMod val="5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marL="60325" lvl="1"/>
            <a:r>
              <a:rPr lang="en-US" b="1" dirty="0"/>
              <a:t>Training Strategy &amp; Needs Assessment</a:t>
            </a:r>
            <a:br>
              <a:rPr lang="en-US" b="1" dirty="0"/>
            </a:br>
            <a:r>
              <a:rPr lang="en-US" dirty="0"/>
              <a:t>The vision for how end-user training will be performed, along with an initial assessment of the training needs of each group.</a:t>
            </a:r>
          </a:p>
        </p:txBody>
      </p:sp>
      <p:sp>
        <p:nvSpPr>
          <p:cNvPr id="21" name="Rounded Rectangle 20"/>
          <p:cNvSpPr/>
          <p:nvPr/>
        </p:nvSpPr>
        <p:spPr>
          <a:xfrm>
            <a:off x="4175956" y="3065461"/>
            <a:ext cx="4572000" cy="1280160"/>
          </a:xfrm>
          <a:prstGeom prst="roundRect">
            <a:avLst/>
          </a:prstGeom>
          <a:solidFill>
            <a:schemeClr val="accent1">
              <a:lumMod val="50000"/>
            </a:schemeClr>
          </a:solidFill>
          <a:ln>
            <a:solidFill>
              <a:schemeClr val="tx2">
                <a:lumMod val="5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marL="60325" lvl="1"/>
            <a:r>
              <a:rPr lang="en-US" b="1" dirty="0">
                <a:solidFill>
                  <a:schemeClr val="bg1"/>
                </a:solidFill>
              </a:rPr>
              <a:t>Training Lifecycle Management</a:t>
            </a:r>
            <a:br>
              <a:rPr lang="en-US" b="1" dirty="0">
                <a:solidFill>
                  <a:schemeClr val="bg1"/>
                </a:solidFill>
              </a:rPr>
            </a:br>
            <a:r>
              <a:rPr lang="en-US" dirty="0">
                <a:solidFill>
                  <a:schemeClr val="bg1"/>
                </a:solidFill>
              </a:rPr>
              <a:t>Design, development, and delivery of training courses, including assessment of session attendees.</a:t>
            </a:r>
          </a:p>
        </p:txBody>
      </p:sp>
      <p:sp>
        <p:nvSpPr>
          <p:cNvPr id="23" name="Rounded Rectangle 22"/>
          <p:cNvSpPr/>
          <p:nvPr/>
        </p:nvSpPr>
        <p:spPr>
          <a:xfrm>
            <a:off x="4175956" y="4659540"/>
            <a:ext cx="4572000" cy="1280160"/>
          </a:xfrm>
          <a:prstGeom prst="roundRect">
            <a:avLst/>
          </a:prstGeom>
          <a:solidFill>
            <a:schemeClr val="accent1">
              <a:lumMod val="20000"/>
              <a:lumOff val="80000"/>
            </a:schemeClr>
          </a:solidFill>
          <a:ln>
            <a:solidFill>
              <a:schemeClr val="tx2">
                <a:lumMod val="5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marL="60325" lvl="1"/>
            <a:r>
              <a:rPr lang="en-US" b="1" dirty="0"/>
              <a:t>Knowledge Transfer</a:t>
            </a:r>
            <a:r>
              <a:rPr lang="en-US" dirty="0"/>
              <a:t/>
            </a:r>
            <a:br>
              <a:rPr lang="en-US" dirty="0"/>
            </a:br>
            <a:r>
              <a:rPr lang="en-US" dirty="0"/>
              <a:t>How project team subject matter experts will be prepared for their involvement in the project, and their roles after Go-Live.</a:t>
            </a:r>
          </a:p>
        </p:txBody>
      </p:sp>
      <p:cxnSp>
        <p:nvCxnSpPr>
          <p:cNvPr id="32" name="Straight Connector 31"/>
          <p:cNvCxnSpPr>
            <a:stCxn id="19" idx="1"/>
          </p:cNvCxnSpPr>
          <p:nvPr/>
        </p:nvCxnSpPr>
        <p:spPr>
          <a:xfrm flipH="1">
            <a:off x="2928191" y="2111463"/>
            <a:ext cx="1234212" cy="1250194"/>
          </a:xfrm>
          <a:prstGeom prst="line">
            <a:avLst/>
          </a:prstGeom>
          <a:ln w="25400">
            <a:solidFill>
              <a:schemeClr val="tx2">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a:stCxn id="21" idx="1"/>
          </p:cNvCxnSpPr>
          <p:nvPr/>
        </p:nvCxnSpPr>
        <p:spPr>
          <a:xfrm flipH="1">
            <a:off x="3012269" y="3705541"/>
            <a:ext cx="1163687" cy="0"/>
          </a:xfrm>
          <a:prstGeom prst="line">
            <a:avLst/>
          </a:prstGeom>
          <a:ln w="25400">
            <a:solidFill>
              <a:schemeClr val="tx2">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a:stCxn id="23" idx="1"/>
          </p:cNvCxnSpPr>
          <p:nvPr/>
        </p:nvCxnSpPr>
        <p:spPr>
          <a:xfrm flipH="1" flipV="1">
            <a:off x="2928191" y="4049426"/>
            <a:ext cx="1247765" cy="1250194"/>
          </a:xfrm>
          <a:prstGeom prst="line">
            <a:avLst/>
          </a:prstGeom>
          <a:ln w="25400">
            <a:solidFill>
              <a:schemeClr val="tx2">
                <a:lumMod val="50000"/>
              </a:schemeClr>
            </a:solidFill>
          </a:ln>
          <a:effectLst/>
        </p:spPr>
        <p:style>
          <a:lnRef idx="2">
            <a:schemeClr val="accent1"/>
          </a:lnRef>
          <a:fillRef idx="0">
            <a:schemeClr val="accent1"/>
          </a:fillRef>
          <a:effectRef idx="1">
            <a:schemeClr val="accent1"/>
          </a:effectRef>
          <a:fontRef idx="minor">
            <a:schemeClr val="tx1"/>
          </a:fontRef>
        </p:style>
      </p:cxnSp>
      <p:grpSp>
        <p:nvGrpSpPr>
          <p:cNvPr id="28" name="Group 27"/>
          <p:cNvGrpSpPr/>
          <p:nvPr/>
        </p:nvGrpSpPr>
        <p:grpSpPr>
          <a:xfrm>
            <a:off x="396045" y="2409934"/>
            <a:ext cx="2717849" cy="2591215"/>
            <a:chOff x="200934" y="2633500"/>
            <a:chExt cx="2717849" cy="2591215"/>
          </a:xfrm>
        </p:grpSpPr>
        <p:pic>
          <p:nvPicPr>
            <p:cNvPr id="6" name="Picture 2" descr="C:\Users\ctsuser1\Desktop\Montclair State\1. Administrative\Logo Images\MSU Logo - Shiel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8202" y="3503967"/>
              <a:ext cx="791435" cy="914400"/>
            </a:xfrm>
            <a:prstGeom prst="rect">
              <a:avLst/>
            </a:prstGeom>
            <a:noFill/>
            <a:extLst>
              <a:ext uri="{909E8E84-426E-40DD-AFC4-6F175D3DCCD1}">
                <a14:hiddenFill xmlns:a14="http://schemas.microsoft.com/office/drawing/2010/main">
                  <a:solidFill>
                    <a:srgbClr val="FFFFFF"/>
                  </a:solidFill>
                </a14:hiddenFill>
              </a:ext>
            </a:extLst>
          </p:spPr>
        </p:pic>
        <p:sp>
          <p:nvSpPr>
            <p:cNvPr id="7" name="Freeform 6"/>
            <p:cNvSpPr/>
            <p:nvPr/>
          </p:nvSpPr>
          <p:spPr bwMode="auto">
            <a:xfrm>
              <a:off x="657308" y="4272992"/>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9525">
              <a:solidFill>
                <a:schemeClr val="tx1"/>
              </a:solidFill>
              <a:miter lim="800000"/>
              <a:headEnd/>
              <a:tailEnd/>
            </a:ln>
            <a:effectLst/>
          </p:spPr>
          <p:txBody>
            <a:bodyPr wrap="none" anchor="ctr"/>
            <a:lstStyle/>
            <a:p>
              <a:endParaRPr lang="en-US" dirty="0"/>
            </a:p>
          </p:txBody>
        </p:sp>
        <p:sp>
          <p:nvSpPr>
            <p:cNvPr id="8" name="Freeform 7"/>
            <p:cNvSpPr/>
            <p:nvPr/>
          </p:nvSpPr>
          <p:spPr bwMode="auto">
            <a:xfrm>
              <a:off x="200934" y="3458010"/>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3175">
              <a:solidFill>
                <a:schemeClr val="tx1"/>
              </a:solidFill>
              <a:miter lim="800000"/>
              <a:headEnd/>
              <a:tailEnd/>
            </a:ln>
            <a:effectLst/>
          </p:spPr>
          <p:txBody>
            <a:bodyPr wrap="none" anchor="ctr"/>
            <a:lstStyle/>
            <a:p>
              <a:endParaRPr lang="en-US" dirty="0"/>
            </a:p>
          </p:txBody>
        </p:sp>
        <p:sp>
          <p:nvSpPr>
            <p:cNvPr id="9" name="Freeform 8"/>
            <p:cNvSpPr/>
            <p:nvPr/>
          </p:nvSpPr>
          <p:spPr bwMode="auto">
            <a:xfrm>
              <a:off x="1590775" y="4272991"/>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9525">
              <a:solidFill>
                <a:schemeClr val="tx1"/>
              </a:solidFill>
              <a:miter lim="800000"/>
              <a:headEnd/>
              <a:tailEnd/>
            </a:ln>
            <a:effectLst/>
          </p:spPr>
          <p:txBody>
            <a:bodyPr wrap="none" anchor="ctr"/>
            <a:lstStyle/>
            <a:p>
              <a:endParaRPr lang="en-US" dirty="0"/>
            </a:p>
          </p:txBody>
        </p:sp>
        <p:sp>
          <p:nvSpPr>
            <p:cNvPr id="10" name="Freeform 9"/>
            <p:cNvSpPr/>
            <p:nvPr/>
          </p:nvSpPr>
          <p:spPr bwMode="auto">
            <a:xfrm>
              <a:off x="657309" y="2633500"/>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3175">
              <a:solidFill>
                <a:schemeClr val="tx1"/>
              </a:solidFill>
              <a:miter lim="800000"/>
              <a:headEnd/>
              <a:tailEnd/>
            </a:ln>
            <a:effectLst/>
          </p:spPr>
          <p:txBody>
            <a:bodyPr wrap="none" anchor="ctr"/>
            <a:lstStyle/>
            <a:p>
              <a:endParaRPr lang="en-US" dirty="0"/>
            </a:p>
          </p:txBody>
        </p:sp>
        <p:pic>
          <p:nvPicPr>
            <p:cNvPr id="11" name="Picture 4" descr="D:\Sushil\HR - OCM\1385052162_arrows_refresh.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5689" y="2807863"/>
              <a:ext cx="602996" cy="602996"/>
            </a:xfrm>
            <a:prstGeom prst="rect">
              <a:avLst/>
            </a:prstGeom>
            <a:noFill/>
            <a:extLst>
              <a:ext uri="{909E8E84-426E-40DD-AFC4-6F175D3DCCD1}">
                <a14:hiddenFill xmlns:a14="http://schemas.microsoft.com/office/drawing/2010/main">
                  <a:solidFill>
                    <a:srgbClr val="FFFFFF"/>
                  </a:solidFill>
                </a14:hiddenFill>
              </a:ext>
            </a:extLst>
          </p:spPr>
        </p:pic>
        <p:sp>
          <p:nvSpPr>
            <p:cNvPr id="12" name="Freeform 11"/>
            <p:cNvSpPr/>
            <p:nvPr/>
          </p:nvSpPr>
          <p:spPr bwMode="auto">
            <a:xfrm>
              <a:off x="1590775" y="2633500"/>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3175">
              <a:solidFill>
                <a:schemeClr val="tx1"/>
              </a:solidFill>
              <a:miter lim="800000"/>
              <a:headEnd/>
              <a:tailEnd/>
            </a:ln>
            <a:effectLst/>
          </p:spPr>
          <p:txBody>
            <a:bodyPr wrap="none" anchor="ctr"/>
            <a:lstStyle/>
            <a:p>
              <a:endParaRPr lang="en-US" dirty="0"/>
            </a:p>
          </p:txBody>
        </p:sp>
        <p:pic>
          <p:nvPicPr>
            <p:cNvPr id="13" name="Picture 5" descr="D:\Sushil\HR - OCM\1385052347_communication.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344" y="3739402"/>
              <a:ext cx="388937" cy="388937"/>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descr="D:\Sushil\HR - OCM\1385052706_flow_chart.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65491" y="4537158"/>
              <a:ext cx="423391" cy="423391"/>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2" descr="D:\Sushil\HR - OCM\1385052856_Black_ThumbsUp.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08369" y="4546568"/>
              <a:ext cx="404569" cy="404569"/>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9" descr="D:\Sushil\HR - OCM\1385053711_monotone_search_zoom.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39985" y="2838693"/>
              <a:ext cx="541337" cy="541337"/>
            </a:xfrm>
            <a:prstGeom prst="rect">
              <a:avLst/>
            </a:prstGeom>
            <a:noFill/>
            <a:extLst>
              <a:ext uri="{909E8E84-426E-40DD-AFC4-6F175D3DCCD1}">
                <a14:hiddenFill xmlns:a14="http://schemas.microsoft.com/office/drawing/2010/main">
                  <a:solidFill>
                    <a:srgbClr val="FFFFFF"/>
                  </a:solidFill>
                </a14:hiddenFill>
              </a:ext>
            </a:extLst>
          </p:spPr>
        </p:pic>
        <p:sp>
          <p:nvSpPr>
            <p:cNvPr id="17" name="Freeform 16"/>
            <p:cNvSpPr/>
            <p:nvPr/>
          </p:nvSpPr>
          <p:spPr bwMode="auto">
            <a:xfrm>
              <a:off x="2079027" y="3458010"/>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rgbClr val="B48062"/>
            </a:solidFill>
            <a:ln w="3175">
              <a:solidFill>
                <a:schemeClr val="tx1"/>
              </a:solidFill>
              <a:miter lim="800000"/>
              <a:headEnd/>
              <a:tailEnd/>
            </a:ln>
            <a:effectLst/>
          </p:spPr>
          <p:txBody>
            <a:bodyPr wrap="none" anchor="ctr"/>
            <a:lstStyle/>
            <a:p>
              <a:endParaRPr lang="en-US" dirty="0"/>
            </a:p>
          </p:txBody>
        </p:sp>
        <p:pic>
          <p:nvPicPr>
            <p:cNvPr id="18" name="Picture 6" descr="D:\Sushil\HR - OCM\learn.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264730" y="3658011"/>
              <a:ext cx="468350" cy="5517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9337726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Curriculum Design</a:t>
            </a:r>
            <a:endParaRPr lang="en-US" dirty="0"/>
          </a:p>
        </p:txBody>
      </p:sp>
      <p:sp>
        <p:nvSpPr>
          <p:cNvPr id="3" name="Content Placeholder 2"/>
          <p:cNvSpPr>
            <a:spLocks noGrp="1"/>
          </p:cNvSpPr>
          <p:nvPr>
            <p:ph idx="1"/>
          </p:nvPr>
        </p:nvSpPr>
        <p:spPr/>
        <p:txBody>
          <a:bodyPr/>
          <a:lstStyle/>
          <a:p>
            <a:pPr marL="0" indent="0">
              <a:buNone/>
            </a:pPr>
            <a:r>
              <a:rPr lang="en-US" sz="2400" dirty="0" smtClean="0"/>
              <a:t>A detailed Course Curriculum will be developed to document the full needs of the </a:t>
            </a:r>
            <a:r>
              <a:rPr lang="en-US" sz="2400" dirty="0" err="1" smtClean="0"/>
              <a:t>OneMontclair</a:t>
            </a:r>
            <a:r>
              <a:rPr lang="en-US" sz="2400" dirty="0" smtClean="0"/>
              <a:t> Finance training program. This will include:</a:t>
            </a:r>
          </a:p>
          <a:p>
            <a:r>
              <a:rPr lang="en-US" sz="2000" b="1" dirty="0" smtClean="0"/>
              <a:t>Course Name </a:t>
            </a:r>
            <a:r>
              <a:rPr lang="en-US" sz="2000" dirty="0" smtClean="0"/>
              <a:t>– a unique, brief name for each </a:t>
            </a:r>
            <a:r>
              <a:rPr lang="en-US" sz="2000" dirty="0" err="1" smtClean="0"/>
              <a:t>OneMontclair</a:t>
            </a:r>
            <a:r>
              <a:rPr lang="en-US" sz="2000" dirty="0" smtClean="0"/>
              <a:t> Finance course</a:t>
            </a:r>
          </a:p>
          <a:p>
            <a:r>
              <a:rPr lang="en-US" sz="2000" b="1" dirty="0" smtClean="0"/>
              <a:t>Content</a:t>
            </a:r>
            <a:r>
              <a:rPr lang="en-US" sz="2000" dirty="0" smtClean="0"/>
              <a:t> – the course content that will be covered in each course; this content will determine the associated simulations, exercises, and quick reference guides</a:t>
            </a:r>
          </a:p>
          <a:p>
            <a:r>
              <a:rPr lang="en-US" sz="2000" b="1" dirty="0" smtClean="0"/>
              <a:t>Audience</a:t>
            </a:r>
            <a:r>
              <a:rPr lang="en-US" sz="2000" dirty="0" smtClean="0"/>
              <a:t> – the business roles expected to attend the training course</a:t>
            </a:r>
          </a:p>
          <a:p>
            <a:r>
              <a:rPr lang="en-US" sz="2000" b="1" dirty="0" smtClean="0"/>
              <a:t>Audience Size </a:t>
            </a:r>
            <a:r>
              <a:rPr lang="en-US" sz="2000" dirty="0" smtClean="0"/>
              <a:t>– the estimated size of the course audience</a:t>
            </a:r>
          </a:p>
          <a:p>
            <a:r>
              <a:rPr lang="en-US" sz="2000" b="1" dirty="0" smtClean="0"/>
              <a:t>Delivery Mode </a:t>
            </a:r>
            <a:r>
              <a:rPr lang="en-US" sz="2000" dirty="0" smtClean="0"/>
              <a:t>– the manner in which the training content will be delivered to end users (e.g., Instructor-Led or Web-Based Training)</a:t>
            </a:r>
          </a:p>
          <a:p>
            <a:r>
              <a:rPr lang="en-US" sz="2000" b="1" dirty="0" smtClean="0"/>
              <a:t>Duration</a:t>
            </a:r>
            <a:r>
              <a:rPr lang="en-US" sz="2000" dirty="0" smtClean="0"/>
              <a:t> – the expected duration of the training course (in hours)</a:t>
            </a:r>
          </a:p>
        </p:txBody>
      </p:sp>
      <p:sp>
        <p:nvSpPr>
          <p:cNvPr id="4" name="Slide Number Placeholder 3"/>
          <p:cNvSpPr>
            <a:spLocks noGrp="1"/>
          </p:cNvSpPr>
          <p:nvPr>
            <p:ph type="sldNum" sz="quarter" idx="12"/>
          </p:nvPr>
        </p:nvSpPr>
        <p:spPr/>
        <p:txBody>
          <a:bodyPr/>
          <a:lstStyle/>
          <a:p>
            <a:fld id="{46BDE795-60B9-1D49-B3BC-A6F97067D512}" type="slidenum">
              <a:rPr lang="en-US" smtClean="0"/>
              <a:pPr/>
              <a:t>13</a:t>
            </a:fld>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96" y="4676371"/>
            <a:ext cx="8943975" cy="146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21"/>
          <p:cNvSpPr txBox="1">
            <a:spLocks noChangeArrowheads="1"/>
          </p:cNvSpPr>
          <p:nvPr/>
        </p:nvSpPr>
        <p:spPr bwMode="auto">
          <a:xfrm>
            <a:off x="7041107" y="5170083"/>
            <a:ext cx="1828800" cy="92333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nchor="ctr" anchorCtr="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dirty="0" smtClean="0">
                <a:solidFill>
                  <a:srgbClr val="C00000"/>
                </a:solidFill>
              </a:rPr>
              <a:t>Sample </a:t>
            </a:r>
            <a:r>
              <a:rPr lang="en-US" b="1" dirty="0" smtClean="0">
                <a:solidFill>
                  <a:srgbClr val="C00000"/>
                </a:solidFill>
              </a:rPr>
              <a:t>Training Curriculum</a:t>
            </a:r>
            <a:endParaRPr lang="en-US" b="1" dirty="0">
              <a:solidFill>
                <a:srgbClr val="C00000"/>
              </a:solidFill>
            </a:endParaRPr>
          </a:p>
        </p:txBody>
      </p:sp>
    </p:spTree>
    <p:extLst>
      <p:ext uri="{BB962C8B-B14F-4D97-AF65-F5344CB8AC3E}">
        <p14:creationId xmlns:p14="http://schemas.microsoft.com/office/powerpoint/2010/main" val="876491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1"/>
          </p:nvPr>
        </p:nvSpPr>
        <p:spPr>
          <a:xfrm>
            <a:off x="94128" y="1856096"/>
            <a:ext cx="4663440" cy="4270067"/>
          </a:xfrm>
        </p:spPr>
        <p:txBody>
          <a:bodyPr/>
          <a:lstStyle/>
          <a:p>
            <a:r>
              <a:rPr lang="en-US" sz="2000" b="1" dirty="0"/>
              <a:t>Business Process Simulations </a:t>
            </a:r>
            <a:r>
              <a:rPr lang="en-US" sz="2000" dirty="0" smtClean="0"/>
              <a:t>–</a:t>
            </a:r>
            <a:br>
              <a:rPr lang="en-US" sz="2000" dirty="0" smtClean="0"/>
            </a:br>
            <a:r>
              <a:rPr lang="en-US" sz="2000" dirty="0" smtClean="0"/>
              <a:t>recordings </a:t>
            </a:r>
            <a:r>
              <a:rPr lang="en-US" sz="2000" dirty="0"/>
              <a:t>demonstrating how to perform business process activities in Oracle (performed via UPK “See It!” functionality)</a:t>
            </a:r>
          </a:p>
          <a:p>
            <a:r>
              <a:rPr lang="en-US" sz="2000" b="1" dirty="0"/>
              <a:t>Business Process Exercises</a:t>
            </a:r>
            <a:r>
              <a:rPr lang="en-US" sz="2000" dirty="0"/>
              <a:t> – </a:t>
            </a:r>
            <a:r>
              <a:rPr lang="en-US" sz="2000" dirty="0" smtClean="0"/>
              <a:t/>
            </a:r>
            <a:br>
              <a:rPr lang="en-US" sz="2000" dirty="0" smtClean="0"/>
            </a:br>
            <a:r>
              <a:rPr lang="en-US" sz="2000" dirty="0" smtClean="0"/>
              <a:t>prompted </a:t>
            </a:r>
            <a:r>
              <a:rPr lang="en-US" sz="2000" dirty="0"/>
              <a:t>business process exercises in a simulated environment (performed via UPK “Try It!” functionality)</a:t>
            </a:r>
            <a:endParaRPr lang="en-US" sz="2000" b="1" dirty="0"/>
          </a:p>
          <a:p>
            <a:r>
              <a:rPr lang="en-US" sz="2000" b="1" dirty="0"/>
              <a:t>Quick Reference Guides </a:t>
            </a:r>
            <a:r>
              <a:rPr lang="en-US" sz="2000" dirty="0" smtClean="0"/>
              <a:t>–</a:t>
            </a:r>
            <a:br>
              <a:rPr lang="en-US" sz="2000" dirty="0" smtClean="0"/>
            </a:br>
            <a:r>
              <a:rPr lang="en-US" sz="2000" dirty="0" smtClean="0"/>
              <a:t>short </a:t>
            </a:r>
            <a:r>
              <a:rPr lang="en-US" sz="2000" dirty="0"/>
              <a:t>documents providing context or reference information, such as business process </a:t>
            </a:r>
            <a:r>
              <a:rPr lang="en-US" sz="2000" dirty="0" smtClean="0"/>
              <a:t>documentation</a:t>
            </a:r>
            <a:endParaRPr lang="en-US" sz="2400" dirty="0"/>
          </a:p>
        </p:txBody>
      </p:sp>
      <p:sp>
        <p:nvSpPr>
          <p:cNvPr id="5" name="Title 4"/>
          <p:cNvSpPr>
            <a:spLocks noGrp="1"/>
          </p:cNvSpPr>
          <p:nvPr>
            <p:ph type="title"/>
          </p:nvPr>
        </p:nvSpPr>
        <p:spPr/>
        <p:txBody>
          <a:bodyPr/>
          <a:lstStyle/>
          <a:p>
            <a:r>
              <a:rPr lang="en-US" dirty="0" smtClean="0"/>
              <a:t>Materials Development</a:t>
            </a:r>
            <a:endParaRPr lang="en-US" dirty="0"/>
          </a:p>
        </p:txBody>
      </p:sp>
      <p:sp>
        <p:nvSpPr>
          <p:cNvPr id="4" name="Slide Number Placeholder 3"/>
          <p:cNvSpPr>
            <a:spLocks noGrp="1"/>
          </p:cNvSpPr>
          <p:nvPr>
            <p:ph type="sldNum" sz="quarter" idx="12"/>
          </p:nvPr>
        </p:nvSpPr>
        <p:spPr/>
        <p:txBody>
          <a:bodyPr/>
          <a:lstStyle/>
          <a:p>
            <a:fld id="{46BDE795-60B9-1D49-B3BC-A6F97067D512}" type="slidenum">
              <a:rPr lang="en-US" smtClean="0"/>
              <a:pPr/>
              <a:t>14</a:t>
            </a:fld>
            <a:endParaRPr lang="en-US" dirty="0"/>
          </a:p>
        </p:txBody>
      </p:sp>
      <p:sp>
        <p:nvSpPr>
          <p:cNvPr id="8" name="Content Placeholder 2"/>
          <p:cNvSpPr>
            <a:spLocks noGrp="1"/>
          </p:cNvSpPr>
          <p:nvPr>
            <p:ph idx="1"/>
          </p:nvPr>
        </p:nvSpPr>
        <p:spPr>
          <a:xfrm>
            <a:off x="94129" y="995081"/>
            <a:ext cx="8955742" cy="861015"/>
          </a:xfrm>
        </p:spPr>
        <p:txBody>
          <a:bodyPr/>
          <a:lstStyle/>
          <a:p>
            <a:pPr marL="0" indent="0">
              <a:buNone/>
            </a:pPr>
            <a:r>
              <a:rPr lang="en-US" sz="2400" dirty="0" smtClean="0"/>
              <a:t>Training </a:t>
            </a:r>
            <a:r>
              <a:rPr lang="en-US" sz="2400" dirty="0"/>
              <a:t>delivery </a:t>
            </a:r>
            <a:r>
              <a:rPr lang="en-US" sz="2400" dirty="0" smtClean="0"/>
              <a:t>will </a:t>
            </a:r>
            <a:r>
              <a:rPr lang="en-US" sz="2400" dirty="0"/>
              <a:t>be executed using the following types of training materials/documentation</a:t>
            </a:r>
            <a:r>
              <a:rPr lang="en-US" sz="2400" dirty="0" smtClean="0"/>
              <a:t>:</a:t>
            </a:r>
            <a:endParaRPr lang="en-US" sz="2400" dirty="0"/>
          </a:p>
        </p:txBody>
      </p:sp>
      <p:pic>
        <p:nvPicPr>
          <p:cNvPr id="9" name="Picture 2" descr="http://www.oracleappsblog.com/images/uploads/IntroductiontoOracleUserProductivityKitU_F20E/SeeItScreenCap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7689" y="1951632"/>
            <a:ext cx="4179814" cy="3614974"/>
          </a:xfrm>
          <a:prstGeom prst="rect">
            <a:avLst/>
          </a:prstGeom>
          <a:noFill/>
          <a:ln>
            <a:solidFill>
              <a:schemeClr val="tx2">
                <a:lumMod val="50000"/>
              </a:schemeClr>
            </a:solidFill>
          </a:ln>
          <a:extLst>
            <a:ext uri="{909E8E84-426E-40DD-AFC4-6F175D3DCCD1}">
              <a14:hiddenFill xmlns:a14="http://schemas.microsoft.com/office/drawing/2010/main">
                <a:solidFill>
                  <a:srgbClr val="FFFFFF"/>
                </a:solidFill>
              </a14:hiddenFill>
            </a:ext>
          </a:extLst>
        </p:spPr>
      </p:pic>
      <p:sp>
        <p:nvSpPr>
          <p:cNvPr id="11" name="TextBox 21"/>
          <p:cNvSpPr txBox="1">
            <a:spLocks noChangeArrowheads="1"/>
          </p:cNvSpPr>
          <p:nvPr/>
        </p:nvSpPr>
        <p:spPr bwMode="auto">
          <a:xfrm>
            <a:off x="5327396" y="5610858"/>
            <a:ext cx="3200400" cy="369332"/>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square" anchor="ctr" anchorCtr="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dirty="0" smtClean="0">
                <a:solidFill>
                  <a:srgbClr val="C00000"/>
                </a:solidFill>
              </a:rPr>
              <a:t>Sample </a:t>
            </a:r>
            <a:r>
              <a:rPr lang="en-US" b="1" dirty="0" smtClean="0">
                <a:solidFill>
                  <a:srgbClr val="C00000"/>
                </a:solidFill>
              </a:rPr>
              <a:t>UPK Simulation</a:t>
            </a:r>
            <a:endParaRPr lang="en-US" b="1" dirty="0">
              <a:solidFill>
                <a:srgbClr val="C00000"/>
              </a:solidFill>
            </a:endParaRPr>
          </a:p>
        </p:txBody>
      </p:sp>
    </p:spTree>
    <p:extLst>
      <p:ext uri="{BB962C8B-B14F-4D97-AF65-F5344CB8AC3E}">
        <p14:creationId xmlns:p14="http://schemas.microsoft.com/office/powerpoint/2010/main" val="3068161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Logistics Planning</a:t>
            </a:r>
            <a:endParaRPr lang="en-US" dirty="0"/>
          </a:p>
        </p:txBody>
      </p:sp>
      <p:sp>
        <p:nvSpPr>
          <p:cNvPr id="3" name="Content Placeholder 2"/>
          <p:cNvSpPr>
            <a:spLocks noGrp="1"/>
          </p:cNvSpPr>
          <p:nvPr>
            <p:ph idx="1"/>
          </p:nvPr>
        </p:nvSpPr>
        <p:spPr/>
        <p:txBody>
          <a:bodyPr/>
          <a:lstStyle/>
          <a:p>
            <a:pPr marL="0" indent="0">
              <a:buNone/>
            </a:pPr>
            <a:r>
              <a:rPr lang="en-US" sz="2400" dirty="0" smtClean="0"/>
              <a:t>Training Logistics encompasses the coordination of all the elements necessary for successful training delivery. This includes the following responsibilities:</a:t>
            </a:r>
            <a:endParaRPr lang="en-US" sz="2400" dirty="0" smtClean="0"/>
          </a:p>
          <a:p>
            <a:r>
              <a:rPr lang="en-US" sz="2000" b="1" dirty="0" smtClean="0"/>
              <a:t>Room Identification &amp; Setup </a:t>
            </a:r>
            <a:r>
              <a:rPr lang="en-US" sz="2000" dirty="0" smtClean="0"/>
              <a:t>– identification of all training facilities, and setup of all necessary computer hardware, software, and connections necessary to enable training content delivery</a:t>
            </a:r>
          </a:p>
          <a:p>
            <a:r>
              <a:rPr lang="en-US" sz="2000" b="1" dirty="0" smtClean="0"/>
              <a:t>Room Scheduling </a:t>
            </a:r>
            <a:r>
              <a:rPr lang="en-US" sz="2000" dirty="0" smtClean="0"/>
              <a:t>– coordination of training facility availability for each class, based on the size and duration of each course</a:t>
            </a:r>
          </a:p>
          <a:p>
            <a:r>
              <a:rPr lang="en-US" sz="2000" b="1" dirty="0" smtClean="0"/>
              <a:t>Resource Scheduling </a:t>
            </a:r>
            <a:r>
              <a:rPr lang="en-US" sz="2000" dirty="0" smtClean="0"/>
              <a:t>– scheduling of all training delivery staff (instructors and subject matter experts) for each class</a:t>
            </a:r>
          </a:p>
          <a:p>
            <a:r>
              <a:rPr lang="en-US" sz="2000" b="1" dirty="0" smtClean="0"/>
              <a:t>Materials Printing </a:t>
            </a:r>
            <a:r>
              <a:rPr lang="en-US" sz="2000" dirty="0" smtClean="0"/>
              <a:t>– printing of any physical training media (e.g., Quick Reference Guides) or assessments (course reaction assessments) for each class</a:t>
            </a:r>
          </a:p>
        </p:txBody>
      </p:sp>
      <p:sp>
        <p:nvSpPr>
          <p:cNvPr id="4" name="Slide Number Placeholder 3"/>
          <p:cNvSpPr>
            <a:spLocks noGrp="1"/>
          </p:cNvSpPr>
          <p:nvPr>
            <p:ph type="sldNum" sz="quarter" idx="12"/>
          </p:nvPr>
        </p:nvSpPr>
        <p:spPr/>
        <p:txBody>
          <a:bodyPr/>
          <a:lstStyle/>
          <a:p>
            <a:fld id="{46BDE795-60B9-1D49-B3BC-A6F97067D512}" type="slidenum">
              <a:rPr lang="en-US" smtClean="0"/>
              <a:pPr/>
              <a:t>15</a:t>
            </a:fld>
            <a:endParaRPr lang="en-US" dirty="0"/>
          </a:p>
        </p:txBody>
      </p:sp>
    </p:spTree>
    <p:extLst>
      <p:ext uri="{BB962C8B-B14F-4D97-AF65-F5344CB8AC3E}">
        <p14:creationId xmlns:p14="http://schemas.microsoft.com/office/powerpoint/2010/main" val="24137383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Assessments</a:t>
            </a:r>
            <a:endParaRPr lang="en-US" dirty="0"/>
          </a:p>
        </p:txBody>
      </p:sp>
      <p:sp>
        <p:nvSpPr>
          <p:cNvPr id="3" name="Content Placeholder 2"/>
          <p:cNvSpPr>
            <a:spLocks noGrp="1"/>
          </p:cNvSpPr>
          <p:nvPr>
            <p:ph idx="1"/>
          </p:nvPr>
        </p:nvSpPr>
        <p:spPr>
          <a:xfrm>
            <a:off x="94129" y="995082"/>
            <a:ext cx="8955742" cy="1597098"/>
          </a:xfrm>
        </p:spPr>
        <p:txBody>
          <a:bodyPr/>
          <a:lstStyle/>
          <a:p>
            <a:pPr marL="0" indent="0">
              <a:buNone/>
            </a:pPr>
            <a:r>
              <a:rPr lang="en-US" sz="2400" dirty="0" smtClean="0"/>
              <a:t>After each training course, Reaction (level 1) and Learning (level 2) assessments will be completed by course attendees. The assessment results can be used to track course completion and acquisition of the role’s required business process knowledge and Oracle skills.</a:t>
            </a:r>
            <a:endParaRPr lang="en-US" sz="2400" dirty="0"/>
          </a:p>
        </p:txBody>
      </p:sp>
      <p:sp>
        <p:nvSpPr>
          <p:cNvPr id="4" name="Slide Number Placeholder 3"/>
          <p:cNvSpPr>
            <a:spLocks noGrp="1"/>
          </p:cNvSpPr>
          <p:nvPr>
            <p:ph type="sldNum" sz="quarter" idx="12"/>
          </p:nvPr>
        </p:nvSpPr>
        <p:spPr/>
        <p:txBody>
          <a:bodyPr/>
          <a:lstStyle/>
          <a:p>
            <a:fld id="{46BDE795-60B9-1D49-B3BC-A6F97067D512}" type="slidenum">
              <a:rPr lang="en-US" smtClean="0"/>
              <a:pPr/>
              <a:t>16</a:t>
            </a:fld>
            <a:endParaRPr lang="en-US" dirty="0"/>
          </a:p>
        </p:txBody>
      </p:sp>
      <p:graphicFrame>
        <p:nvGraphicFramePr>
          <p:cNvPr id="5" name="Content Placeholder 4"/>
          <p:cNvGraphicFramePr>
            <a:graphicFrameLocks/>
          </p:cNvGraphicFramePr>
          <p:nvPr>
            <p:extLst>
              <p:ext uri="{D42A27DB-BD31-4B8C-83A1-F6EECF244321}">
                <p14:modId xmlns:p14="http://schemas.microsoft.com/office/powerpoint/2010/main" val="1771288744"/>
              </p:ext>
            </p:extLst>
          </p:nvPr>
        </p:nvGraphicFramePr>
        <p:xfrm>
          <a:off x="471533" y="2674067"/>
          <a:ext cx="8583077" cy="3261360"/>
        </p:xfrm>
        <a:graphic>
          <a:graphicData uri="http://schemas.openxmlformats.org/drawingml/2006/table">
            <a:tbl>
              <a:tblPr firstRow="1" bandRow="1">
                <a:tableStyleId>{5C22544A-7EE6-4342-B048-85BDC9FD1C3A}</a:tableStyleId>
              </a:tblPr>
              <a:tblGrid>
                <a:gridCol w="399197"/>
                <a:gridCol w="1097280"/>
                <a:gridCol w="3429000"/>
                <a:gridCol w="1554480"/>
                <a:gridCol w="2103120"/>
              </a:tblGrid>
              <a:tr h="370840">
                <a:tc gridSpan="2">
                  <a:txBody>
                    <a:bodyPr/>
                    <a:lstStyle/>
                    <a:p>
                      <a:pPr algn="ctr"/>
                      <a:r>
                        <a:rPr lang="en-US" sz="2000" dirty="0" smtClean="0"/>
                        <a:t>Assessment Level*</a:t>
                      </a:r>
                      <a:endParaRPr lang="en-US" sz="2000" dirty="0"/>
                    </a:p>
                  </a:txBody>
                  <a:tcPr anchor="ctr">
                    <a:solidFill>
                      <a:schemeClr val="tx2">
                        <a:lumMod val="50000"/>
                      </a:schemeClr>
                    </a:solidFill>
                  </a:tcPr>
                </a:tc>
                <a:tc hMerge="1">
                  <a:txBody>
                    <a:bodyPr/>
                    <a:lstStyle/>
                    <a:p>
                      <a:pPr algn="ctr"/>
                      <a:endParaRPr lang="en-US" sz="2000" dirty="0"/>
                    </a:p>
                  </a:txBody>
                  <a:tcPr>
                    <a:solidFill>
                      <a:schemeClr val="tx2">
                        <a:lumMod val="50000"/>
                      </a:schemeClr>
                    </a:solidFill>
                  </a:tcPr>
                </a:tc>
                <a:tc>
                  <a:txBody>
                    <a:bodyPr/>
                    <a:lstStyle/>
                    <a:p>
                      <a:pPr algn="ctr"/>
                      <a:r>
                        <a:rPr lang="en-US" sz="2000" dirty="0" smtClean="0"/>
                        <a:t>Description</a:t>
                      </a:r>
                      <a:endParaRPr lang="en-US" sz="2000" dirty="0"/>
                    </a:p>
                  </a:txBody>
                  <a:tcPr anchor="ctr">
                    <a:solidFill>
                      <a:schemeClr val="tx2">
                        <a:lumMod val="50000"/>
                      </a:schemeClr>
                    </a:solidFill>
                  </a:tcPr>
                </a:tc>
                <a:tc>
                  <a:txBody>
                    <a:bodyPr/>
                    <a:lstStyle/>
                    <a:p>
                      <a:pPr algn="ctr"/>
                      <a:r>
                        <a:rPr lang="en-US" sz="2000" dirty="0" smtClean="0"/>
                        <a:t>Assessment Mechanism</a:t>
                      </a:r>
                      <a:endParaRPr lang="en-US" sz="2000" dirty="0"/>
                    </a:p>
                  </a:txBody>
                  <a:tcPr anchor="ctr">
                    <a:solidFill>
                      <a:schemeClr val="tx2">
                        <a:lumMod val="50000"/>
                      </a:schemeClr>
                    </a:solidFill>
                  </a:tcPr>
                </a:tc>
                <a:tc>
                  <a:txBody>
                    <a:bodyPr/>
                    <a:lstStyle/>
                    <a:p>
                      <a:pPr algn="ctr"/>
                      <a:r>
                        <a:rPr lang="en-US" sz="2000" dirty="0" smtClean="0"/>
                        <a:t>Assessment Feedback Outputs</a:t>
                      </a:r>
                      <a:endParaRPr lang="en-US" sz="2000" dirty="0"/>
                    </a:p>
                  </a:txBody>
                  <a:tcPr anchor="ctr">
                    <a:solidFill>
                      <a:schemeClr val="tx2">
                        <a:lumMod val="50000"/>
                      </a:schemeClr>
                    </a:solidFill>
                  </a:tcPr>
                </a:tc>
              </a:tr>
              <a:tr h="370840">
                <a:tc>
                  <a:txBody>
                    <a:bodyPr/>
                    <a:lstStyle/>
                    <a:p>
                      <a:pPr algn="ctr"/>
                      <a:r>
                        <a:rPr lang="en-US" b="1" dirty="0" smtClean="0"/>
                        <a:t>1</a:t>
                      </a:r>
                      <a:endParaRPr lang="en-US" b="1" dirty="0"/>
                    </a:p>
                  </a:txBody>
                  <a:tcPr anchor="ctr"/>
                </a:tc>
                <a:tc>
                  <a:txBody>
                    <a:bodyPr/>
                    <a:lstStyle/>
                    <a:p>
                      <a:pPr algn="l"/>
                      <a:r>
                        <a:rPr lang="en-US" b="1" dirty="0" smtClean="0"/>
                        <a:t>Reaction</a:t>
                      </a:r>
                      <a:endParaRPr lang="en-US" b="1" dirty="0"/>
                    </a:p>
                  </a:txBody>
                  <a:tcPr anchor="ctr"/>
                </a:tc>
                <a:tc>
                  <a:txBody>
                    <a:bodyPr/>
                    <a:lstStyle/>
                    <a:p>
                      <a:pPr marL="0" indent="0">
                        <a:buFont typeface="Arial" pitchFamily="34" charset="0"/>
                        <a:buNone/>
                      </a:pPr>
                      <a:r>
                        <a:rPr lang="en-US" sz="1600" dirty="0" smtClean="0"/>
                        <a:t>What participants thought and felt</a:t>
                      </a:r>
                      <a:r>
                        <a:rPr lang="en-US" sz="1600" baseline="0" dirty="0" smtClean="0"/>
                        <a:t> about the training session</a:t>
                      </a:r>
                      <a:endParaRPr lang="en-US" sz="1600" dirty="0"/>
                    </a:p>
                  </a:txBody>
                  <a:tcPr anchor="ctr"/>
                </a:tc>
                <a:tc>
                  <a:txBody>
                    <a:bodyPr/>
                    <a:lstStyle/>
                    <a:p>
                      <a:pPr marL="0" indent="0">
                        <a:buFont typeface="Arial" pitchFamily="34" charset="0"/>
                        <a:buNone/>
                      </a:pPr>
                      <a:r>
                        <a:rPr lang="en-US" sz="1600" b="0" dirty="0" smtClean="0"/>
                        <a:t>Post-Training “Smile Sheets”</a:t>
                      </a:r>
                      <a:endParaRPr lang="en-US" sz="1600" b="0" dirty="0"/>
                    </a:p>
                  </a:txBody>
                  <a:tcPr anchor="ctr"/>
                </a:tc>
                <a:tc>
                  <a:txBody>
                    <a:bodyPr/>
                    <a:lstStyle/>
                    <a:p>
                      <a:pPr marL="177800" indent="-177800">
                        <a:buFont typeface="Arial" pitchFamily="34" charset="0"/>
                        <a:buChar char="•"/>
                      </a:pPr>
                      <a:r>
                        <a:rPr lang="en-US" sz="1600" dirty="0" smtClean="0"/>
                        <a:t>Course attendance</a:t>
                      </a:r>
                    </a:p>
                    <a:p>
                      <a:pPr marL="177800" indent="-177800">
                        <a:buFont typeface="Arial" pitchFamily="34" charset="0"/>
                        <a:buChar char="•"/>
                      </a:pPr>
                      <a:r>
                        <a:rPr lang="en-US" sz="1600" dirty="0" smtClean="0"/>
                        <a:t>Material/delivery improvements</a:t>
                      </a:r>
                      <a:endParaRPr lang="en-US" sz="1600" dirty="0"/>
                    </a:p>
                  </a:txBody>
                  <a:tcPr anchor="ctr"/>
                </a:tc>
              </a:tr>
              <a:tr h="370840">
                <a:tc>
                  <a:txBody>
                    <a:bodyPr/>
                    <a:lstStyle/>
                    <a:p>
                      <a:pPr algn="ctr"/>
                      <a:r>
                        <a:rPr lang="en-US" b="1" dirty="0" smtClean="0"/>
                        <a:t>2</a:t>
                      </a:r>
                      <a:endParaRPr lang="en-US" b="1" dirty="0"/>
                    </a:p>
                  </a:txBody>
                  <a:tcPr anchor="ctr"/>
                </a:tc>
                <a:tc>
                  <a:txBody>
                    <a:bodyPr/>
                    <a:lstStyle/>
                    <a:p>
                      <a:pPr algn="l"/>
                      <a:r>
                        <a:rPr lang="en-US" b="1" dirty="0" smtClean="0"/>
                        <a:t>Learning</a:t>
                      </a:r>
                      <a:endParaRPr lang="en-US" b="1" dirty="0"/>
                    </a:p>
                  </a:txBody>
                  <a:tcPr anchor="ctr"/>
                </a:tc>
                <a:tc>
                  <a:txBody>
                    <a:bodyPr/>
                    <a:lstStyle/>
                    <a:p>
                      <a:pPr marL="0" indent="0">
                        <a:buFont typeface="Arial" pitchFamily="34" charset="0"/>
                        <a:buNone/>
                      </a:pPr>
                      <a:r>
                        <a:rPr lang="en-US" sz="1600" dirty="0" smtClean="0"/>
                        <a:t>Acquisition of the training subject matter (e.g., technical skills)</a:t>
                      </a:r>
                      <a:endParaRPr lang="en-US" sz="1600" dirty="0"/>
                    </a:p>
                  </a:txBody>
                  <a:tcPr anchor="ctr"/>
                </a:tc>
                <a:tc>
                  <a:txBody>
                    <a:bodyPr/>
                    <a:lstStyle/>
                    <a:p>
                      <a:pPr marL="0" indent="0">
                        <a:buFont typeface="Arial" pitchFamily="34" charset="0"/>
                        <a:buNone/>
                      </a:pPr>
                      <a:r>
                        <a:rPr lang="en-US" sz="1600" b="0" dirty="0" smtClean="0">
                          <a:solidFill>
                            <a:schemeClr val="tx1"/>
                          </a:solidFill>
                        </a:rPr>
                        <a:t>Exercise-Driven Evaluations</a:t>
                      </a:r>
                      <a:endParaRPr lang="en-US" sz="1600" b="0" dirty="0">
                        <a:solidFill>
                          <a:schemeClr val="tx1"/>
                        </a:solidFill>
                      </a:endParaRPr>
                    </a:p>
                  </a:txBody>
                  <a:tcPr anchor="ctr"/>
                </a:tc>
                <a:tc>
                  <a:txBody>
                    <a:bodyPr/>
                    <a:lstStyle/>
                    <a:p>
                      <a:pPr marL="177800" indent="-177800">
                        <a:buFont typeface="Arial" pitchFamily="34" charset="0"/>
                        <a:buChar char="•"/>
                      </a:pPr>
                      <a:r>
                        <a:rPr lang="en-US" sz="1600" dirty="0" smtClean="0">
                          <a:solidFill>
                            <a:schemeClr val="tx1"/>
                          </a:solidFill>
                        </a:rPr>
                        <a:t>System security access permissions</a:t>
                      </a:r>
                      <a:endParaRPr lang="en-US" sz="1600" dirty="0">
                        <a:solidFill>
                          <a:schemeClr val="tx1"/>
                        </a:solidFill>
                      </a:endParaRPr>
                    </a:p>
                  </a:txBody>
                  <a:tcPr anchor="ctr"/>
                </a:tc>
              </a:tr>
              <a:tr h="370840">
                <a:tc>
                  <a:txBody>
                    <a:bodyPr/>
                    <a:lstStyle/>
                    <a:p>
                      <a:pPr algn="ctr"/>
                      <a:r>
                        <a:rPr lang="en-US" b="1" dirty="0" smtClean="0"/>
                        <a:t>3</a:t>
                      </a:r>
                      <a:endParaRPr lang="en-US" b="1" dirty="0"/>
                    </a:p>
                  </a:txBody>
                  <a:tcPr anchor="ctr"/>
                </a:tc>
                <a:tc>
                  <a:txBody>
                    <a:bodyPr/>
                    <a:lstStyle/>
                    <a:p>
                      <a:pPr algn="l"/>
                      <a:r>
                        <a:rPr lang="en-US" b="1" dirty="0" smtClean="0"/>
                        <a:t>Behavior</a:t>
                      </a:r>
                      <a:endParaRPr lang="en-US" b="1" dirty="0"/>
                    </a:p>
                  </a:txBody>
                  <a:tcPr anchor="ctr"/>
                </a:tc>
                <a:tc>
                  <a:txBody>
                    <a:bodyPr/>
                    <a:lstStyle/>
                    <a:p>
                      <a:pPr marL="0" indent="0">
                        <a:buFont typeface="Arial" pitchFamily="34" charset="0"/>
                        <a:buNone/>
                      </a:pPr>
                      <a:r>
                        <a:rPr lang="en-US" sz="1600" dirty="0" smtClean="0"/>
                        <a:t>Application of the training subject matter during job performance</a:t>
                      </a:r>
                      <a:endParaRPr lang="en-US" sz="1600" dirty="0"/>
                    </a:p>
                  </a:txBody>
                  <a:tcPr anchor="ctr"/>
                </a:tc>
                <a:tc>
                  <a:txBody>
                    <a:bodyPr/>
                    <a:lstStyle/>
                    <a:p>
                      <a:pPr marL="0" indent="0">
                        <a:buFont typeface="Arial" pitchFamily="34" charset="0"/>
                        <a:buNone/>
                      </a:pPr>
                      <a:r>
                        <a:rPr lang="en-US" sz="1600" baseline="0" dirty="0" smtClean="0"/>
                        <a:t>Supervisor Observations</a:t>
                      </a:r>
                    </a:p>
                  </a:txBody>
                  <a:tcPr anchor="ctr"/>
                </a:tc>
                <a:tc>
                  <a:txBody>
                    <a:bodyPr/>
                    <a:lstStyle/>
                    <a:p>
                      <a:pPr marL="177800" indent="-177800">
                        <a:buFont typeface="Arial" pitchFamily="34" charset="0"/>
                        <a:buChar char="•"/>
                      </a:pPr>
                      <a:r>
                        <a:rPr lang="en-US" sz="1600" baseline="0" dirty="0" smtClean="0">
                          <a:solidFill>
                            <a:schemeClr val="tx1"/>
                          </a:solidFill>
                        </a:rPr>
                        <a:t>Peer coaching or remediation training</a:t>
                      </a:r>
                    </a:p>
                  </a:txBody>
                  <a:tcPr anchor="ctr"/>
                </a:tc>
              </a:tr>
              <a:tr h="370840">
                <a:tc>
                  <a:txBody>
                    <a:bodyPr/>
                    <a:lstStyle/>
                    <a:p>
                      <a:pPr algn="ctr"/>
                      <a:r>
                        <a:rPr lang="en-US" b="1" dirty="0" smtClean="0"/>
                        <a:t>4</a:t>
                      </a:r>
                      <a:endParaRPr lang="en-US" b="1" dirty="0"/>
                    </a:p>
                  </a:txBody>
                  <a:tcPr anchor="ctr"/>
                </a:tc>
                <a:tc>
                  <a:txBody>
                    <a:bodyPr/>
                    <a:lstStyle/>
                    <a:p>
                      <a:pPr algn="l"/>
                      <a:r>
                        <a:rPr lang="en-US" b="1" dirty="0" smtClean="0"/>
                        <a:t>Results</a:t>
                      </a:r>
                      <a:endParaRPr lang="en-US" b="1" dirty="0"/>
                    </a:p>
                  </a:txBody>
                  <a:tcPr anchor="ctr"/>
                </a:tc>
                <a:tc>
                  <a:txBody>
                    <a:bodyPr/>
                    <a:lstStyle/>
                    <a:p>
                      <a:pPr marL="0" indent="0">
                        <a:buFont typeface="Arial" pitchFamily="34" charset="0"/>
                        <a:buNone/>
                      </a:pPr>
                      <a:r>
                        <a:rPr lang="en-US" sz="1600" dirty="0" smtClean="0"/>
                        <a:t>Business results generated from job performance improvements</a:t>
                      </a:r>
                      <a:endParaRPr lang="en-US" sz="1600" dirty="0"/>
                    </a:p>
                  </a:txBody>
                  <a:tcPr anchor="ctr"/>
                </a:tc>
                <a:tc>
                  <a:txBody>
                    <a:bodyPr/>
                    <a:lstStyle/>
                    <a:p>
                      <a:pPr marL="0" indent="0">
                        <a:buFont typeface="Arial" pitchFamily="34" charset="0"/>
                        <a:buNone/>
                      </a:pPr>
                      <a:r>
                        <a:rPr lang="en-US" sz="1600" dirty="0" smtClean="0"/>
                        <a:t>Program KPI Metric Tracking</a:t>
                      </a:r>
                      <a:endParaRPr lang="en-US" sz="1600" dirty="0"/>
                    </a:p>
                  </a:txBody>
                  <a:tcPr anchor="ctr"/>
                </a:tc>
                <a:tc>
                  <a:txBody>
                    <a:bodyPr/>
                    <a:lstStyle/>
                    <a:p>
                      <a:pPr marL="177800" indent="-177800">
                        <a:buFont typeface="Arial" pitchFamily="34" charset="0"/>
                        <a:buChar char="•"/>
                      </a:pPr>
                      <a:r>
                        <a:rPr lang="en-US" sz="1600" dirty="0" smtClean="0">
                          <a:solidFill>
                            <a:schemeClr val="tx1"/>
                          </a:solidFill>
                        </a:rPr>
                        <a:t>ROI Assessments</a:t>
                      </a:r>
                    </a:p>
                  </a:txBody>
                  <a:tcPr anchor="ctr"/>
                </a:tc>
              </a:tr>
            </a:tbl>
          </a:graphicData>
        </a:graphic>
      </p:graphicFrame>
      <p:sp>
        <p:nvSpPr>
          <p:cNvPr id="6" name="TextBox 5"/>
          <p:cNvSpPr txBox="1"/>
          <p:nvPr/>
        </p:nvSpPr>
        <p:spPr bwMode="auto">
          <a:xfrm>
            <a:off x="471533" y="5955557"/>
            <a:ext cx="8586216" cy="274320"/>
          </a:xfrm>
          <a:prstGeom prst="rect">
            <a:avLst/>
          </a:prstGeom>
          <a:noFill/>
          <a:ln w="9525">
            <a:noFill/>
            <a:miter lim="800000"/>
            <a:headEnd/>
            <a:tailEnd/>
          </a:ln>
        </p:spPr>
        <p:txBody>
          <a:bodyPr vert="horz" wrap="square" rtlCol="0" anchor="ctr">
            <a:prstTxWarp prst="textNoShape">
              <a:avLst/>
            </a:prstTxWarp>
            <a:noAutofit/>
          </a:bodyPr>
          <a:lstStyle/>
          <a:p>
            <a:pPr marL="4763" lvl="1"/>
            <a:r>
              <a:rPr lang="en-US" sz="1400" b="1" dirty="0" smtClean="0">
                <a:latin typeface="Calibri" panose="020F0502020204030204" pitchFamily="34" charset="0"/>
                <a:cs typeface="Calibri" panose="020F0502020204030204" pitchFamily="34" charset="0"/>
              </a:rPr>
              <a:t>*Source:</a:t>
            </a:r>
            <a:r>
              <a:rPr lang="en-US" sz="1400" dirty="0" smtClean="0">
                <a:latin typeface="Calibri" panose="020F0502020204030204" pitchFamily="34" charset="0"/>
                <a:cs typeface="Calibri" panose="020F0502020204030204" pitchFamily="34" charset="0"/>
              </a:rPr>
              <a:t> Donald Kirkpatrick course evaluation model (Evaluating Training Programs, 1994)</a:t>
            </a:r>
            <a:endParaRPr lang="en-US" sz="1400" b="1" dirty="0">
              <a:latin typeface="Calibri" panose="020F0502020204030204" pitchFamily="34" charset="0"/>
              <a:cs typeface="Calibri" panose="020F0502020204030204" pitchFamily="34" charset="0"/>
            </a:endParaRPr>
          </a:p>
        </p:txBody>
      </p:sp>
      <p:sp>
        <p:nvSpPr>
          <p:cNvPr id="7" name="Rectangle 6"/>
          <p:cNvSpPr/>
          <p:nvPr/>
        </p:nvSpPr>
        <p:spPr>
          <a:xfrm>
            <a:off x="80482" y="3384645"/>
            <a:ext cx="9006840" cy="1371600"/>
          </a:xfrm>
          <a:prstGeom prst="rect">
            <a:avLst/>
          </a:prstGeom>
          <a:noFill/>
          <a:ln w="25400">
            <a:solidFill>
              <a:srgbClr val="C0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bwMode="auto">
          <a:xfrm>
            <a:off x="80482" y="3384645"/>
            <a:ext cx="377403" cy="1371600"/>
          </a:xfrm>
          <a:prstGeom prst="rect">
            <a:avLst/>
          </a:prstGeom>
          <a:noFill/>
          <a:ln w="9525">
            <a:noFill/>
            <a:miter lim="800000"/>
            <a:headEnd/>
            <a:tailEnd/>
          </a:ln>
        </p:spPr>
        <p:txBody>
          <a:bodyPr vert="vert270" wrap="square" rtlCol="0" anchor="ctr">
            <a:prstTxWarp prst="textNoShape">
              <a:avLst/>
            </a:prstTxWarp>
            <a:noAutofit/>
          </a:bodyPr>
          <a:lstStyle/>
          <a:p>
            <a:pPr marL="4763" lvl="1" algn="ctr"/>
            <a:r>
              <a:rPr lang="en-US" sz="1400" b="1" dirty="0" smtClean="0">
                <a:solidFill>
                  <a:srgbClr val="C00000"/>
                </a:solidFill>
                <a:latin typeface="Calibri" panose="020F0502020204030204" pitchFamily="34" charset="0"/>
                <a:cs typeface="Calibri" panose="020F0502020204030204" pitchFamily="34" charset="0"/>
              </a:rPr>
              <a:t>During Training</a:t>
            </a:r>
            <a:endParaRPr lang="en-US" sz="1400" b="1" dirty="0">
              <a:solidFill>
                <a:srgbClr val="C00000"/>
              </a:solidFill>
              <a:latin typeface="Calibri" panose="020F0502020204030204" pitchFamily="34" charset="0"/>
              <a:cs typeface="Calibri" panose="020F0502020204030204" pitchFamily="34" charset="0"/>
            </a:endParaRPr>
          </a:p>
        </p:txBody>
      </p:sp>
      <p:sp>
        <p:nvSpPr>
          <p:cNvPr id="9" name="TextBox 8"/>
          <p:cNvSpPr txBox="1"/>
          <p:nvPr/>
        </p:nvSpPr>
        <p:spPr bwMode="auto">
          <a:xfrm>
            <a:off x="80482" y="4756246"/>
            <a:ext cx="377403" cy="1179182"/>
          </a:xfrm>
          <a:prstGeom prst="rect">
            <a:avLst/>
          </a:prstGeom>
          <a:noFill/>
          <a:ln w="9525">
            <a:noFill/>
            <a:miter lim="800000"/>
            <a:headEnd/>
            <a:tailEnd/>
          </a:ln>
        </p:spPr>
        <p:txBody>
          <a:bodyPr vert="vert270" wrap="square" rtlCol="0" anchor="ctr">
            <a:prstTxWarp prst="textNoShape">
              <a:avLst/>
            </a:prstTxWarp>
            <a:noAutofit/>
          </a:bodyPr>
          <a:lstStyle/>
          <a:p>
            <a:pPr marL="4763" lvl="1" algn="ctr"/>
            <a:r>
              <a:rPr lang="en-US" sz="1400" b="1" dirty="0" smtClean="0">
                <a:latin typeface="Calibri" panose="020F0502020204030204" pitchFamily="34" charset="0"/>
                <a:cs typeface="Calibri" panose="020F0502020204030204" pitchFamily="34" charset="0"/>
              </a:rPr>
              <a:t>After Training</a:t>
            </a:r>
            <a:endParaRPr lang="en-US" sz="1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74532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&amp; Timeline</a:t>
            </a:r>
            <a:endParaRPr lang="en-US" dirty="0"/>
          </a:p>
        </p:txBody>
      </p:sp>
      <p:sp>
        <p:nvSpPr>
          <p:cNvPr id="4" name="Slide Number Placeholder 3"/>
          <p:cNvSpPr>
            <a:spLocks noGrp="1"/>
          </p:cNvSpPr>
          <p:nvPr>
            <p:ph type="sldNum" sz="quarter" idx="12"/>
          </p:nvPr>
        </p:nvSpPr>
        <p:spPr/>
        <p:txBody>
          <a:bodyPr/>
          <a:lstStyle/>
          <a:p>
            <a:fld id="{46BDE795-60B9-1D49-B3BC-A6F97067D512}" type="slidenum">
              <a:rPr lang="en-US" smtClean="0"/>
              <a:pPr/>
              <a:t>17</a:t>
            </a:fld>
            <a:endParaRPr lang="en-US" dirty="0"/>
          </a:p>
        </p:txBody>
      </p:sp>
      <p:cxnSp>
        <p:nvCxnSpPr>
          <p:cNvPr id="17" name="Straight Connector 16"/>
          <p:cNvCxnSpPr/>
          <p:nvPr/>
        </p:nvCxnSpPr>
        <p:spPr>
          <a:xfrm>
            <a:off x="183639" y="1627496"/>
            <a:ext cx="8778240" cy="0"/>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842747" y="1304504"/>
            <a:ext cx="8119132" cy="6393"/>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842747" y="1310897"/>
            <a:ext cx="0" cy="2011680"/>
          </a:xfrm>
          <a:prstGeom prst="line">
            <a:avLst/>
          </a:prstGeom>
          <a:ln w="22225">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74245" y="1627496"/>
            <a:ext cx="0" cy="1715954"/>
          </a:xfrm>
          <a:prstGeom prst="line">
            <a:avLst/>
          </a:prstGeom>
          <a:ln w="22225">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8961879" y="1310897"/>
            <a:ext cx="0" cy="2011680"/>
          </a:xfrm>
          <a:prstGeom prst="line">
            <a:avLst/>
          </a:prstGeom>
          <a:ln w="22225">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174245" y="3343450"/>
            <a:ext cx="8778240" cy="0"/>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1857639" y="1304504"/>
            <a:ext cx="0" cy="2011680"/>
          </a:xfrm>
          <a:prstGeom prst="line">
            <a:avLst/>
          </a:prstGeom>
          <a:ln>
            <a:solidFill>
              <a:schemeClr val="tx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3887423" y="1304504"/>
            <a:ext cx="0" cy="2011680"/>
          </a:xfrm>
          <a:prstGeom prst="line">
            <a:avLst/>
          </a:prstGeom>
          <a:ln>
            <a:solidFill>
              <a:schemeClr val="tx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917207" y="1304504"/>
            <a:ext cx="0" cy="2011680"/>
          </a:xfrm>
          <a:prstGeom prst="line">
            <a:avLst/>
          </a:prstGeom>
          <a:ln>
            <a:solidFill>
              <a:schemeClr val="tx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946991" y="1304504"/>
            <a:ext cx="0" cy="2011680"/>
          </a:xfrm>
          <a:prstGeom prst="line">
            <a:avLst/>
          </a:prstGeom>
          <a:ln w="22225">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2182205" y="1364274"/>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Jan</a:t>
            </a:r>
            <a:endParaRPr lang="en-US" sz="1200" dirty="0">
              <a:ea typeface="ＭＳ Ｐゴシック" pitchFamily="34" charset="-128"/>
            </a:endParaRPr>
          </a:p>
        </p:txBody>
      </p:sp>
      <p:sp>
        <p:nvSpPr>
          <p:cNvPr id="42" name="Rectangle 41"/>
          <p:cNvSpPr/>
          <p:nvPr/>
        </p:nvSpPr>
        <p:spPr>
          <a:xfrm>
            <a:off x="4211989" y="1364274"/>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Mar</a:t>
            </a:r>
            <a:endParaRPr lang="en-US" sz="1200" dirty="0">
              <a:ea typeface="ＭＳ Ｐゴシック" pitchFamily="34" charset="-128"/>
            </a:endParaRPr>
          </a:p>
        </p:txBody>
      </p:sp>
      <p:sp>
        <p:nvSpPr>
          <p:cNvPr id="43" name="Rectangle 42"/>
          <p:cNvSpPr/>
          <p:nvPr/>
        </p:nvSpPr>
        <p:spPr>
          <a:xfrm>
            <a:off x="6241773" y="1364274"/>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May</a:t>
            </a:r>
            <a:endParaRPr lang="en-US" sz="1200" dirty="0">
              <a:ea typeface="ＭＳ Ｐゴシック" pitchFamily="34" charset="-128"/>
            </a:endParaRPr>
          </a:p>
        </p:txBody>
      </p:sp>
      <p:sp>
        <p:nvSpPr>
          <p:cNvPr id="76" name="Rectangle 75"/>
          <p:cNvSpPr/>
          <p:nvPr/>
        </p:nvSpPr>
        <p:spPr>
          <a:xfrm>
            <a:off x="1167313" y="1364274"/>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Dec</a:t>
            </a:r>
            <a:endParaRPr lang="en-US" sz="1200" dirty="0">
              <a:ea typeface="ＭＳ Ｐゴシック" pitchFamily="34" charset="-128"/>
            </a:endParaRPr>
          </a:p>
        </p:txBody>
      </p:sp>
      <p:sp>
        <p:nvSpPr>
          <p:cNvPr id="77" name="Rectangle 76"/>
          <p:cNvSpPr/>
          <p:nvPr/>
        </p:nvSpPr>
        <p:spPr>
          <a:xfrm>
            <a:off x="3197097" y="1364274"/>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Feb</a:t>
            </a:r>
            <a:endParaRPr lang="en-US" sz="1200" dirty="0">
              <a:ea typeface="ＭＳ Ｐゴシック" pitchFamily="34" charset="-128"/>
            </a:endParaRPr>
          </a:p>
        </p:txBody>
      </p:sp>
      <p:sp>
        <p:nvSpPr>
          <p:cNvPr id="78" name="Rectangle 77"/>
          <p:cNvSpPr/>
          <p:nvPr/>
        </p:nvSpPr>
        <p:spPr>
          <a:xfrm>
            <a:off x="5226881" y="1364274"/>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Apr</a:t>
            </a:r>
            <a:endParaRPr lang="en-US" sz="1200" dirty="0">
              <a:ea typeface="ＭＳ Ｐゴシック" pitchFamily="34" charset="-128"/>
            </a:endParaRPr>
          </a:p>
        </p:txBody>
      </p:sp>
      <p:sp>
        <p:nvSpPr>
          <p:cNvPr id="79" name="Rectangle 78"/>
          <p:cNvSpPr/>
          <p:nvPr/>
        </p:nvSpPr>
        <p:spPr>
          <a:xfrm>
            <a:off x="7256665" y="1364274"/>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Jun</a:t>
            </a:r>
            <a:endParaRPr lang="en-US" sz="1200" dirty="0">
              <a:ea typeface="ＭＳ Ｐゴシック" pitchFamily="34" charset="-128"/>
            </a:endParaRPr>
          </a:p>
        </p:txBody>
      </p:sp>
      <p:sp>
        <p:nvSpPr>
          <p:cNvPr id="100" name="Rectangle 99"/>
          <p:cNvSpPr/>
          <p:nvPr/>
        </p:nvSpPr>
        <p:spPr>
          <a:xfrm>
            <a:off x="8271557" y="1364274"/>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Jul</a:t>
            </a:r>
            <a:endParaRPr lang="en-US" sz="1200" dirty="0">
              <a:ea typeface="ＭＳ Ｐゴシック" pitchFamily="34" charset="-128"/>
            </a:endParaRPr>
          </a:p>
        </p:txBody>
      </p:sp>
      <p:cxnSp>
        <p:nvCxnSpPr>
          <p:cNvPr id="109" name="Straight Connector 108"/>
          <p:cNvCxnSpPr/>
          <p:nvPr/>
        </p:nvCxnSpPr>
        <p:spPr>
          <a:xfrm>
            <a:off x="2872531" y="1304504"/>
            <a:ext cx="0" cy="2011680"/>
          </a:xfrm>
          <a:prstGeom prst="line">
            <a:avLst/>
          </a:prstGeom>
          <a:ln>
            <a:solidFill>
              <a:schemeClr val="tx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4902315" y="1304504"/>
            <a:ext cx="0" cy="2011680"/>
          </a:xfrm>
          <a:prstGeom prst="line">
            <a:avLst/>
          </a:prstGeom>
          <a:ln>
            <a:solidFill>
              <a:schemeClr val="tx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a:off x="6932099" y="1304504"/>
            <a:ext cx="0" cy="2011680"/>
          </a:xfrm>
          <a:prstGeom prst="line">
            <a:avLst/>
          </a:prstGeom>
          <a:ln>
            <a:solidFill>
              <a:schemeClr val="tx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7" name="Elbow Connector 116"/>
          <p:cNvCxnSpPr>
            <a:endCxn id="122" idx="1"/>
          </p:cNvCxnSpPr>
          <p:nvPr/>
        </p:nvCxnSpPr>
        <p:spPr>
          <a:xfrm rot="16200000" flipH="1">
            <a:off x="2162948" y="2046101"/>
            <a:ext cx="238120" cy="224282"/>
          </a:xfrm>
          <a:prstGeom prst="bentConnector2">
            <a:avLst/>
          </a:prstGeom>
          <a:ln>
            <a:solidFill>
              <a:schemeClr val="tx2">
                <a:lumMod val="50000"/>
              </a:schemeClr>
            </a:solidFill>
            <a:tailEnd type="triangle" w="lg" len="lg"/>
          </a:ln>
          <a:effectLst/>
        </p:spPr>
        <p:style>
          <a:lnRef idx="2">
            <a:schemeClr val="accent1"/>
          </a:lnRef>
          <a:fillRef idx="0">
            <a:schemeClr val="accent1"/>
          </a:fillRef>
          <a:effectRef idx="1">
            <a:schemeClr val="accent1"/>
          </a:effectRef>
          <a:fontRef idx="minor">
            <a:schemeClr val="tx1"/>
          </a:fontRef>
        </p:style>
      </p:cxnSp>
      <p:sp>
        <p:nvSpPr>
          <p:cNvPr id="119" name="Rounded Rectangle 118"/>
          <p:cNvSpPr/>
          <p:nvPr/>
        </p:nvSpPr>
        <p:spPr bwMode="auto">
          <a:xfrm>
            <a:off x="890597" y="1678079"/>
            <a:ext cx="1474487" cy="365760"/>
          </a:xfrm>
          <a:prstGeom prst="roundRect">
            <a:avLst/>
          </a:prstGeom>
          <a:solidFill>
            <a:schemeClr val="accent1">
              <a:lumMod val="20000"/>
              <a:lumOff val="80000"/>
            </a:schemeClr>
          </a:solidFill>
          <a:ln w="12700">
            <a:solidFill>
              <a:schemeClr val="tx2">
                <a:lumMod val="50000"/>
              </a:schemeClr>
            </a:solidFill>
            <a:headEnd/>
            <a:tailEnd/>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nchorCtr="0"/>
          <a:lstStyle/>
          <a:p>
            <a:pPr algn="ctr" eaLnBrk="0" hangingPunct="0"/>
            <a:r>
              <a:rPr lang="en-US" sz="1200" dirty="0" smtClean="0">
                <a:solidFill>
                  <a:schemeClr val="tx1"/>
                </a:solidFill>
                <a:latin typeface="Calibri" pitchFamily="34" charset="0"/>
              </a:rPr>
              <a:t>Curriculum Design</a:t>
            </a:r>
            <a:endParaRPr lang="en-US" sz="1200" dirty="0">
              <a:solidFill>
                <a:schemeClr val="tx1"/>
              </a:solidFill>
              <a:latin typeface="Calibri" pitchFamily="34" charset="0"/>
            </a:endParaRPr>
          </a:p>
        </p:txBody>
      </p:sp>
      <p:sp>
        <p:nvSpPr>
          <p:cNvPr id="120" name="Rounded Rectangle 119"/>
          <p:cNvSpPr/>
          <p:nvPr/>
        </p:nvSpPr>
        <p:spPr bwMode="auto">
          <a:xfrm>
            <a:off x="2394149" y="2510765"/>
            <a:ext cx="985828" cy="365760"/>
          </a:xfrm>
          <a:prstGeom prst="roundRect">
            <a:avLst/>
          </a:prstGeom>
          <a:solidFill>
            <a:schemeClr val="accent1">
              <a:lumMod val="20000"/>
              <a:lumOff val="80000"/>
            </a:schemeClr>
          </a:solidFill>
          <a:ln w="12700">
            <a:solidFill>
              <a:schemeClr val="tx2">
                <a:lumMod val="50000"/>
              </a:schemeClr>
            </a:solidFill>
            <a:headEnd/>
            <a:tailEnd/>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nchorCtr="0"/>
          <a:lstStyle/>
          <a:p>
            <a:pPr algn="ctr" eaLnBrk="0" hangingPunct="0"/>
            <a:r>
              <a:rPr lang="en-US" sz="1200" dirty="0" smtClean="0">
                <a:solidFill>
                  <a:schemeClr val="tx1"/>
                </a:solidFill>
                <a:latin typeface="Calibri" pitchFamily="34" charset="0"/>
              </a:rPr>
              <a:t>Logistics Planning</a:t>
            </a:r>
            <a:endParaRPr lang="en-US" sz="1200" dirty="0">
              <a:solidFill>
                <a:schemeClr val="tx1"/>
              </a:solidFill>
              <a:latin typeface="Calibri" pitchFamily="34" charset="0"/>
            </a:endParaRPr>
          </a:p>
        </p:txBody>
      </p:sp>
      <p:sp>
        <p:nvSpPr>
          <p:cNvPr id="122" name="Rounded Rectangle 121"/>
          <p:cNvSpPr/>
          <p:nvPr/>
        </p:nvSpPr>
        <p:spPr bwMode="auto">
          <a:xfrm>
            <a:off x="2394149" y="2094422"/>
            <a:ext cx="1433995" cy="365760"/>
          </a:xfrm>
          <a:prstGeom prst="roundRect">
            <a:avLst/>
          </a:prstGeom>
          <a:solidFill>
            <a:schemeClr val="accent1">
              <a:lumMod val="20000"/>
              <a:lumOff val="80000"/>
            </a:schemeClr>
          </a:solidFill>
          <a:ln w="12700">
            <a:solidFill>
              <a:schemeClr val="tx2">
                <a:lumMod val="50000"/>
              </a:schemeClr>
            </a:solidFill>
            <a:headEnd/>
            <a:tailEnd/>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nchorCtr="0"/>
          <a:lstStyle/>
          <a:p>
            <a:pPr algn="ctr" eaLnBrk="0" hangingPunct="0"/>
            <a:r>
              <a:rPr lang="en-US" sz="1200" dirty="0" smtClean="0">
                <a:solidFill>
                  <a:schemeClr val="tx1"/>
                </a:solidFill>
                <a:latin typeface="Calibri" pitchFamily="34" charset="0"/>
              </a:rPr>
              <a:t>Training Materials Development</a:t>
            </a:r>
            <a:endParaRPr lang="en-US" sz="1200" dirty="0">
              <a:solidFill>
                <a:schemeClr val="tx1"/>
              </a:solidFill>
              <a:latin typeface="Calibri" pitchFamily="34" charset="0"/>
            </a:endParaRPr>
          </a:p>
        </p:txBody>
      </p:sp>
      <p:sp>
        <p:nvSpPr>
          <p:cNvPr id="123" name="TextBox 122"/>
          <p:cNvSpPr txBox="1"/>
          <p:nvPr/>
        </p:nvSpPr>
        <p:spPr bwMode="auto">
          <a:xfrm>
            <a:off x="174245" y="1638802"/>
            <a:ext cx="668502" cy="1704648"/>
          </a:xfrm>
          <a:prstGeom prst="rect">
            <a:avLst/>
          </a:prstGeom>
          <a:noFill/>
          <a:ln w="9525">
            <a:noFill/>
            <a:miter lim="800000"/>
            <a:headEnd/>
            <a:tailEnd/>
          </a:ln>
        </p:spPr>
        <p:txBody>
          <a:bodyPr vert="vert270" wrap="square" rtlCol="0" anchor="ctr">
            <a:prstTxWarp prst="textNoShape">
              <a:avLst/>
            </a:prstTxWarp>
            <a:noAutofit/>
          </a:bodyPr>
          <a:lstStyle/>
          <a:p>
            <a:pPr marL="4763" lvl="1" algn="ctr"/>
            <a:r>
              <a:rPr lang="en-US" sz="1400" b="1" dirty="0" smtClean="0">
                <a:latin typeface="Calibri" panose="020F0502020204030204" pitchFamily="34" charset="0"/>
                <a:cs typeface="Calibri" panose="020F0502020204030204" pitchFamily="34" charset="0"/>
              </a:rPr>
              <a:t>Training Lifecycle Management</a:t>
            </a:r>
            <a:endParaRPr lang="en-US" sz="1400" b="1" dirty="0">
              <a:latin typeface="Calibri" panose="020F0502020204030204" pitchFamily="34" charset="0"/>
              <a:cs typeface="Calibri" panose="020F0502020204030204" pitchFamily="34" charset="0"/>
            </a:endParaRPr>
          </a:p>
        </p:txBody>
      </p:sp>
      <p:sp>
        <p:nvSpPr>
          <p:cNvPr id="127" name="Chevron 126"/>
          <p:cNvSpPr/>
          <p:nvPr/>
        </p:nvSpPr>
        <p:spPr>
          <a:xfrm>
            <a:off x="842747" y="942098"/>
            <a:ext cx="3108960" cy="320040"/>
          </a:xfrm>
          <a:prstGeom prst="chevron">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Build</a:t>
            </a:r>
            <a:endParaRPr lang="en-US" sz="1200" dirty="0">
              <a:solidFill>
                <a:schemeClr val="bg1"/>
              </a:solidFill>
            </a:endParaRPr>
          </a:p>
        </p:txBody>
      </p:sp>
      <p:sp>
        <p:nvSpPr>
          <p:cNvPr id="128" name="Chevron 127"/>
          <p:cNvSpPr/>
          <p:nvPr/>
        </p:nvSpPr>
        <p:spPr>
          <a:xfrm>
            <a:off x="7946991" y="942098"/>
            <a:ext cx="1097280" cy="320040"/>
          </a:xfrm>
          <a:prstGeom prst="chevron">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Support</a:t>
            </a:r>
            <a:endParaRPr lang="en-US" sz="1200" dirty="0">
              <a:solidFill>
                <a:schemeClr val="bg1"/>
              </a:solidFill>
            </a:endParaRPr>
          </a:p>
        </p:txBody>
      </p:sp>
      <p:sp>
        <p:nvSpPr>
          <p:cNvPr id="129" name="Chevron 128"/>
          <p:cNvSpPr/>
          <p:nvPr/>
        </p:nvSpPr>
        <p:spPr>
          <a:xfrm>
            <a:off x="3869089" y="942098"/>
            <a:ext cx="4160520" cy="320040"/>
          </a:xfrm>
          <a:prstGeom prst="chevron">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Test</a:t>
            </a:r>
            <a:endParaRPr lang="en-US" sz="1200" dirty="0">
              <a:solidFill>
                <a:schemeClr val="bg1"/>
              </a:solidFill>
            </a:endParaRPr>
          </a:p>
        </p:txBody>
      </p:sp>
      <p:sp>
        <p:nvSpPr>
          <p:cNvPr id="130" name="TextBox 129"/>
          <p:cNvSpPr txBox="1"/>
          <p:nvPr/>
        </p:nvSpPr>
        <p:spPr bwMode="auto">
          <a:xfrm>
            <a:off x="241457" y="946534"/>
            <a:ext cx="640080" cy="307777"/>
          </a:xfrm>
          <a:prstGeom prst="rect">
            <a:avLst/>
          </a:prstGeom>
          <a:noFill/>
          <a:ln w="9525">
            <a:noFill/>
            <a:miter lim="800000"/>
            <a:headEnd/>
            <a:tailEnd/>
          </a:ln>
        </p:spPr>
        <p:txBody>
          <a:bodyPr wrap="square" rtlCol="0">
            <a:prstTxWarp prst="textNoShape">
              <a:avLst/>
            </a:prstTxWarp>
            <a:spAutoFit/>
          </a:bodyPr>
          <a:lstStyle/>
          <a:p>
            <a:pPr marL="519113" lvl="1" indent="-514350" algn="ctr"/>
            <a:r>
              <a:rPr lang="en-US" sz="1400" b="1" dirty="0" smtClean="0">
                <a:latin typeface="Calibri" panose="020F0502020204030204" pitchFamily="34" charset="0"/>
                <a:cs typeface="Calibri" panose="020F0502020204030204" pitchFamily="34" charset="0"/>
              </a:rPr>
              <a:t>Stage:</a:t>
            </a:r>
            <a:endParaRPr lang="en-US" sz="1400" b="1" dirty="0">
              <a:latin typeface="Calibri" panose="020F0502020204030204" pitchFamily="34" charset="0"/>
              <a:cs typeface="Calibri" panose="020F0502020204030204" pitchFamily="34" charset="0"/>
            </a:endParaRPr>
          </a:p>
        </p:txBody>
      </p:sp>
      <p:graphicFrame>
        <p:nvGraphicFramePr>
          <p:cNvPr id="131" name="Content Placeholder 4"/>
          <p:cNvGraphicFramePr>
            <a:graphicFrameLocks noGrp="1"/>
          </p:cNvGraphicFramePr>
          <p:nvPr>
            <p:ph idx="1"/>
            <p:extLst>
              <p:ext uri="{D42A27DB-BD31-4B8C-83A1-F6EECF244321}">
                <p14:modId xmlns:p14="http://schemas.microsoft.com/office/powerpoint/2010/main" val="3654205233"/>
              </p:ext>
            </p:extLst>
          </p:nvPr>
        </p:nvGraphicFramePr>
        <p:xfrm>
          <a:off x="183639" y="3397411"/>
          <a:ext cx="8768846" cy="2773680"/>
        </p:xfrm>
        <a:graphic>
          <a:graphicData uri="http://schemas.openxmlformats.org/drawingml/2006/table">
            <a:tbl>
              <a:tblPr firstRow="1" bandRow="1">
                <a:tableStyleId>{5C22544A-7EE6-4342-B048-85BDC9FD1C3A}</a:tableStyleId>
              </a:tblPr>
              <a:tblGrid>
                <a:gridCol w="2533222"/>
                <a:gridCol w="6235624"/>
              </a:tblGrid>
              <a:tr h="370840">
                <a:tc>
                  <a:txBody>
                    <a:bodyPr/>
                    <a:lstStyle/>
                    <a:p>
                      <a:pPr algn="ctr"/>
                      <a:r>
                        <a:rPr lang="en-US" sz="2000" dirty="0" smtClean="0"/>
                        <a:t>Activity</a:t>
                      </a:r>
                      <a:endParaRPr lang="en-US" sz="2000" dirty="0"/>
                    </a:p>
                  </a:txBody>
                  <a:tcPr>
                    <a:solidFill>
                      <a:schemeClr val="tx2">
                        <a:lumMod val="50000"/>
                      </a:schemeClr>
                    </a:solidFill>
                  </a:tcPr>
                </a:tc>
                <a:tc>
                  <a:txBody>
                    <a:bodyPr/>
                    <a:lstStyle/>
                    <a:p>
                      <a:pPr algn="ctr"/>
                      <a:r>
                        <a:rPr lang="en-US" sz="2000" dirty="0" smtClean="0"/>
                        <a:t>Description</a:t>
                      </a:r>
                      <a:endParaRPr lang="en-US" sz="2000" dirty="0"/>
                    </a:p>
                  </a:txBody>
                  <a:tcPr>
                    <a:solidFill>
                      <a:schemeClr val="tx2">
                        <a:lumMod val="50000"/>
                      </a:schemeClr>
                    </a:solidFill>
                  </a:tcPr>
                </a:tc>
              </a:tr>
              <a:tr h="370840">
                <a:tc>
                  <a:txBody>
                    <a:bodyPr/>
                    <a:lstStyle/>
                    <a:p>
                      <a:pPr marL="0" indent="0">
                        <a:buFont typeface="Arial" pitchFamily="34" charset="0"/>
                        <a:buNone/>
                      </a:pPr>
                      <a:r>
                        <a:rPr lang="en-US" sz="1800" b="1" dirty="0" smtClean="0"/>
                        <a:t>Curriculum Design</a:t>
                      </a:r>
                      <a:endParaRPr lang="en-US" sz="1800" b="1" dirty="0"/>
                    </a:p>
                  </a:txBody>
                  <a:tcPr/>
                </a:tc>
                <a:tc>
                  <a:txBody>
                    <a:bodyPr/>
                    <a:lstStyle/>
                    <a:p>
                      <a:pPr marL="0" indent="0">
                        <a:buFont typeface="Arial" pitchFamily="34" charset="0"/>
                        <a:buNone/>
                      </a:pPr>
                      <a:r>
                        <a:rPr lang="en-US" sz="1600" dirty="0" smtClean="0"/>
                        <a:t>Development of a</a:t>
                      </a:r>
                      <a:r>
                        <a:rPr lang="en-US" sz="1600" baseline="0" dirty="0" smtClean="0"/>
                        <a:t> Training Curriculum to document course content, audience, delivery method, and duration</a:t>
                      </a:r>
                      <a:endParaRPr lang="en-US" sz="1600" dirty="0"/>
                    </a:p>
                  </a:txBody>
                  <a:tcPr/>
                </a:tc>
              </a:tr>
              <a:tr h="370840">
                <a:tc>
                  <a:txBody>
                    <a:bodyPr/>
                    <a:lstStyle/>
                    <a:p>
                      <a:pPr marL="0" indent="0">
                        <a:buFont typeface="Arial" pitchFamily="34" charset="0"/>
                        <a:buNone/>
                      </a:pPr>
                      <a:r>
                        <a:rPr lang="en-US" sz="1800" b="1" dirty="0" smtClean="0"/>
                        <a:t>Training Materials Development</a:t>
                      </a:r>
                      <a:endParaRPr lang="en-US" sz="1800" b="1" dirty="0"/>
                    </a:p>
                  </a:txBody>
                  <a:tcPr/>
                </a:tc>
                <a:tc>
                  <a:txBody>
                    <a:bodyPr/>
                    <a:lstStyle/>
                    <a:p>
                      <a:pPr marL="0" indent="0">
                        <a:buFont typeface="Arial" pitchFamily="34" charset="0"/>
                        <a:buNone/>
                      </a:pPr>
                      <a:r>
                        <a:rPr lang="en-US" sz="1600" dirty="0" smtClean="0"/>
                        <a:t>Development of all</a:t>
                      </a:r>
                      <a:r>
                        <a:rPr lang="en-US" sz="1600" baseline="0" dirty="0" smtClean="0"/>
                        <a:t> training course content, including exercises, quick reference cards (as necessary), and assessments</a:t>
                      </a:r>
                      <a:endParaRPr lang="en-US" sz="1600" dirty="0"/>
                    </a:p>
                  </a:txBody>
                  <a:tcPr/>
                </a:tc>
              </a:tr>
              <a:tr h="370840">
                <a:tc>
                  <a:txBody>
                    <a:bodyPr/>
                    <a:lstStyle/>
                    <a:p>
                      <a:pPr marL="0" indent="0">
                        <a:buFont typeface="Arial" pitchFamily="34" charset="0"/>
                        <a:buNone/>
                      </a:pPr>
                      <a:r>
                        <a:rPr lang="en-US" sz="1800" b="1" dirty="0" smtClean="0"/>
                        <a:t>Logistics</a:t>
                      </a:r>
                      <a:r>
                        <a:rPr lang="en-US" sz="1800" b="1" baseline="0" dirty="0" smtClean="0"/>
                        <a:t> Planning</a:t>
                      </a:r>
                      <a:endParaRPr lang="en-US" sz="1800" b="1" dirty="0"/>
                    </a:p>
                  </a:txBody>
                  <a:tcPr/>
                </a:tc>
                <a:tc>
                  <a:txBody>
                    <a:bodyPr/>
                    <a:lstStyle/>
                    <a:p>
                      <a:pPr marL="0" indent="0">
                        <a:buFont typeface="Arial" pitchFamily="34" charset="0"/>
                        <a:buNone/>
                      </a:pPr>
                      <a:r>
                        <a:rPr lang="en-US" sz="1600" dirty="0" smtClean="0"/>
                        <a:t>Coordination of all aspects of training</a:t>
                      </a:r>
                      <a:r>
                        <a:rPr lang="en-US" sz="1600" baseline="0" dirty="0" smtClean="0"/>
                        <a:t> course delivery, including rooms, computers, students, and subject matter experts</a:t>
                      </a:r>
                      <a:endParaRPr lang="en-US" sz="1600" dirty="0"/>
                    </a:p>
                  </a:txBody>
                  <a:tcPr/>
                </a:tc>
              </a:tr>
              <a:tr h="370840">
                <a:tc>
                  <a:txBody>
                    <a:bodyPr/>
                    <a:lstStyle/>
                    <a:p>
                      <a:pPr marL="0" indent="0">
                        <a:buFont typeface="Arial" pitchFamily="34" charset="0"/>
                        <a:buNone/>
                      </a:pPr>
                      <a:r>
                        <a:rPr lang="en-US" sz="1800" b="1" dirty="0" smtClean="0"/>
                        <a:t>Training Delivery</a:t>
                      </a:r>
                      <a:endParaRPr lang="en-US" sz="1800" b="1" dirty="0"/>
                    </a:p>
                  </a:txBody>
                  <a:tcPr/>
                </a:tc>
                <a:tc>
                  <a:txBody>
                    <a:bodyPr/>
                    <a:lstStyle/>
                    <a:p>
                      <a:pPr marL="0" indent="0">
                        <a:buFont typeface="Arial" pitchFamily="34" charset="0"/>
                        <a:buNone/>
                      </a:pPr>
                      <a:r>
                        <a:rPr lang="en-US" sz="1600" baseline="0" dirty="0" smtClean="0"/>
                        <a:t>Delivery of training course material to students, and analysis of the resulting training course assessments</a:t>
                      </a:r>
                    </a:p>
                  </a:txBody>
                  <a:tcPr/>
                </a:tc>
              </a:tr>
            </a:tbl>
          </a:graphicData>
        </a:graphic>
      </p:graphicFrame>
      <p:sp>
        <p:nvSpPr>
          <p:cNvPr id="45" name="Rounded Rectangle 44"/>
          <p:cNvSpPr/>
          <p:nvPr/>
        </p:nvSpPr>
        <p:spPr bwMode="auto">
          <a:xfrm>
            <a:off x="3951708" y="2927108"/>
            <a:ext cx="1920240" cy="365760"/>
          </a:xfrm>
          <a:prstGeom prst="roundRect">
            <a:avLst/>
          </a:prstGeom>
          <a:solidFill>
            <a:schemeClr val="accent1">
              <a:lumMod val="20000"/>
              <a:lumOff val="80000"/>
            </a:schemeClr>
          </a:solidFill>
          <a:ln w="12700">
            <a:solidFill>
              <a:schemeClr val="tx2">
                <a:lumMod val="50000"/>
              </a:schemeClr>
            </a:solidFill>
            <a:headEnd/>
            <a:tailEnd/>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nchorCtr="0"/>
          <a:lstStyle/>
          <a:p>
            <a:pPr algn="ctr" eaLnBrk="0" hangingPunct="0"/>
            <a:r>
              <a:rPr lang="en-US" sz="1200" dirty="0" smtClean="0">
                <a:solidFill>
                  <a:schemeClr val="tx1"/>
                </a:solidFill>
                <a:latin typeface="Calibri" pitchFamily="34" charset="0"/>
              </a:rPr>
              <a:t>Training Delivery</a:t>
            </a:r>
            <a:endParaRPr lang="en-US" sz="1200" dirty="0">
              <a:solidFill>
                <a:schemeClr val="tx1"/>
              </a:solidFill>
              <a:latin typeface="Calibri" pitchFamily="34" charset="0"/>
            </a:endParaRPr>
          </a:p>
        </p:txBody>
      </p:sp>
      <p:cxnSp>
        <p:nvCxnSpPr>
          <p:cNvPr id="47" name="Elbow Connector 46"/>
          <p:cNvCxnSpPr/>
          <p:nvPr/>
        </p:nvCxnSpPr>
        <p:spPr>
          <a:xfrm>
            <a:off x="3828144" y="2277302"/>
            <a:ext cx="274320" cy="640080"/>
          </a:xfrm>
          <a:prstGeom prst="bentConnector2">
            <a:avLst/>
          </a:prstGeom>
          <a:ln>
            <a:solidFill>
              <a:schemeClr val="tx2">
                <a:lumMod val="50000"/>
              </a:schemeClr>
            </a:solidFill>
            <a:tailEnd type="triangle" w="lg" len="lg"/>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a:stCxn id="120" idx="3"/>
          </p:cNvCxnSpPr>
          <p:nvPr/>
        </p:nvCxnSpPr>
        <p:spPr>
          <a:xfrm>
            <a:off x="3379977" y="2693645"/>
            <a:ext cx="722487" cy="0"/>
          </a:xfrm>
          <a:prstGeom prst="line">
            <a:avLst/>
          </a:prstGeom>
          <a:ln>
            <a:solidFill>
              <a:schemeClr val="tx2">
                <a:lumMod val="50000"/>
              </a:schemeClr>
            </a:solidFill>
            <a:tailEnd type="none" w="lg" len="lg"/>
          </a:ln>
          <a:effectLst/>
        </p:spPr>
        <p:style>
          <a:lnRef idx="2">
            <a:schemeClr val="accent1"/>
          </a:lnRef>
          <a:fillRef idx="0">
            <a:schemeClr val="accent1"/>
          </a:fillRef>
          <a:effectRef idx="1">
            <a:schemeClr val="accent1"/>
          </a:effectRef>
          <a:fontRef idx="minor">
            <a:schemeClr val="tx1"/>
          </a:fontRef>
        </p:style>
      </p:cxnSp>
      <p:cxnSp>
        <p:nvCxnSpPr>
          <p:cNvPr id="58" name="Elbow Connector 57"/>
          <p:cNvCxnSpPr>
            <a:endCxn id="120" idx="1"/>
          </p:cNvCxnSpPr>
          <p:nvPr/>
        </p:nvCxnSpPr>
        <p:spPr>
          <a:xfrm rot="16200000" flipH="1">
            <a:off x="1966031" y="2265527"/>
            <a:ext cx="634666" cy="221569"/>
          </a:xfrm>
          <a:prstGeom prst="bentConnector2">
            <a:avLst/>
          </a:prstGeom>
          <a:ln>
            <a:solidFill>
              <a:schemeClr val="tx2">
                <a:lumMod val="50000"/>
              </a:schemeClr>
            </a:solidFill>
            <a:tailEnd type="triangle" w="lg" len="lg"/>
          </a:ln>
          <a:effectLst/>
        </p:spPr>
        <p:style>
          <a:lnRef idx="2">
            <a:schemeClr val="accent1"/>
          </a:lnRef>
          <a:fillRef idx="0">
            <a:schemeClr val="accent1"/>
          </a:fillRef>
          <a:effectRef idx="1">
            <a:schemeClr val="accent1"/>
          </a:effectRef>
          <a:fontRef idx="minor">
            <a:schemeClr val="tx1"/>
          </a:fontRef>
        </p:style>
      </p:cxnSp>
      <p:cxnSp>
        <p:nvCxnSpPr>
          <p:cNvPr id="60" name="Elbow Connector 59"/>
          <p:cNvCxnSpPr>
            <a:stCxn id="45" idx="3"/>
          </p:cNvCxnSpPr>
          <p:nvPr/>
        </p:nvCxnSpPr>
        <p:spPr>
          <a:xfrm flipV="1">
            <a:off x="5871948" y="2043839"/>
            <a:ext cx="174010" cy="1066149"/>
          </a:xfrm>
          <a:prstGeom prst="bentConnector2">
            <a:avLst/>
          </a:prstGeom>
          <a:ln>
            <a:solidFill>
              <a:schemeClr val="accent6">
                <a:lumMod val="50000"/>
              </a:schemeClr>
            </a:solidFill>
            <a:tailEnd type="triangle" w="lg" len="lg"/>
          </a:ln>
          <a:effectLst/>
        </p:spPr>
        <p:style>
          <a:lnRef idx="2">
            <a:schemeClr val="accent1"/>
          </a:lnRef>
          <a:fillRef idx="0">
            <a:schemeClr val="accent1"/>
          </a:fillRef>
          <a:effectRef idx="1">
            <a:schemeClr val="accent1"/>
          </a:effectRef>
          <a:fontRef idx="minor">
            <a:schemeClr val="tx1"/>
          </a:fontRef>
        </p:style>
      </p:cxnSp>
      <p:sp>
        <p:nvSpPr>
          <p:cNvPr id="61" name="Rounded Rectangle 60"/>
          <p:cNvSpPr/>
          <p:nvPr/>
        </p:nvSpPr>
        <p:spPr bwMode="auto">
          <a:xfrm>
            <a:off x="5826517" y="1678079"/>
            <a:ext cx="1215728" cy="365760"/>
          </a:xfrm>
          <a:prstGeom prst="roundRect">
            <a:avLst/>
          </a:prstGeom>
          <a:solidFill>
            <a:schemeClr val="accent6">
              <a:lumMod val="40000"/>
              <a:lumOff val="60000"/>
            </a:schemeClr>
          </a:solidFill>
          <a:ln w="12700">
            <a:solidFill>
              <a:schemeClr val="accent6">
                <a:lumMod val="50000"/>
              </a:schemeClr>
            </a:solidFill>
            <a:headEnd/>
            <a:tailEnd/>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nchorCtr="0"/>
          <a:lstStyle/>
          <a:p>
            <a:pPr algn="ctr" eaLnBrk="0" hangingPunct="0"/>
            <a:r>
              <a:rPr lang="en-US" sz="1200" dirty="0" smtClean="0">
                <a:solidFill>
                  <a:schemeClr val="tx1"/>
                </a:solidFill>
                <a:latin typeface="Calibri" pitchFamily="34" charset="0"/>
              </a:rPr>
              <a:t>UAT</a:t>
            </a:r>
            <a:endParaRPr lang="en-US" sz="1200" dirty="0">
              <a:solidFill>
                <a:schemeClr val="tx1"/>
              </a:solidFill>
              <a:latin typeface="Calibri" pitchFamily="34" charset="0"/>
            </a:endParaRPr>
          </a:p>
        </p:txBody>
      </p:sp>
    </p:spTree>
    <p:extLst>
      <p:ext uri="{BB962C8B-B14F-4D97-AF65-F5344CB8AC3E}">
        <p14:creationId xmlns:p14="http://schemas.microsoft.com/office/powerpoint/2010/main" val="34246557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&amp; Responsibilities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59298092"/>
              </p:ext>
            </p:extLst>
          </p:nvPr>
        </p:nvGraphicFramePr>
        <p:xfrm>
          <a:off x="228600" y="1090899"/>
          <a:ext cx="8686800" cy="4511040"/>
        </p:xfrm>
        <a:graphic>
          <a:graphicData uri="http://schemas.openxmlformats.org/drawingml/2006/table">
            <a:tbl>
              <a:tblPr firstRow="1" bandRow="1">
                <a:tableStyleId>{5C22544A-7EE6-4342-B048-85BDC9FD1C3A}</a:tableStyleId>
              </a:tblPr>
              <a:tblGrid>
                <a:gridCol w="1828800"/>
                <a:gridCol w="3429000"/>
                <a:gridCol w="3429000"/>
              </a:tblGrid>
              <a:tr h="370840">
                <a:tc>
                  <a:txBody>
                    <a:bodyPr/>
                    <a:lstStyle/>
                    <a:p>
                      <a:pPr algn="ctr"/>
                      <a:r>
                        <a:rPr lang="en-US" sz="2000" dirty="0" smtClean="0"/>
                        <a:t>Role</a:t>
                      </a:r>
                      <a:endParaRPr lang="en-US" sz="2000" dirty="0"/>
                    </a:p>
                  </a:txBody>
                  <a:tcPr>
                    <a:solidFill>
                      <a:schemeClr val="tx2">
                        <a:lumMod val="50000"/>
                      </a:schemeClr>
                    </a:solidFill>
                  </a:tcPr>
                </a:tc>
                <a:tc>
                  <a:txBody>
                    <a:bodyPr/>
                    <a:lstStyle/>
                    <a:p>
                      <a:pPr algn="ctr"/>
                      <a:r>
                        <a:rPr lang="en-US" sz="2000" dirty="0" smtClean="0"/>
                        <a:t>Responsibilities</a:t>
                      </a:r>
                      <a:endParaRPr lang="en-US" sz="2000" dirty="0"/>
                    </a:p>
                  </a:txBody>
                  <a:tcPr>
                    <a:solidFill>
                      <a:schemeClr val="tx2">
                        <a:lumMod val="50000"/>
                      </a:schemeClr>
                    </a:solidFill>
                  </a:tcPr>
                </a:tc>
                <a:tc>
                  <a:txBody>
                    <a:bodyPr/>
                    <a:lstStyle/>
                    <a:p>
                      <a:pPr algn="ctr"/>
                      <a:r>
                        <a:rPr lang="en-US" sz="2000" dirty="0" smtClean="0"/>
                        <a:t>Necessary</a:t>
                      </a:r>
                      <a:r>
                        <a:rPr lang="en-US" sz="2000" baseline="0" dirty="0" smtClean="0"/>
                        <a:t> Capabilities</a:t>
                      </a:r>
                      <a:endParaRPr lang="en-US" sz="2000" dirty="0"/>
                    </a:p>
                  </a:txBody>
                  <a:tcPr>
                    <a:solidFill>
                      <a:schemeClr val="tx2">
                        <a:lumMod val="50000"/>
                      </a:schemeClr>
                    </a:solidFill>
                  </a:tcPr>
                </a:tc>
              </a:tr>
              <a:tr h="370840">
                <a:tc>
                  <a:txBody>
                    <a:bodyPr/>
                    <a:lstStyle/>
                    <a:p>
                      <a:pPr algn="l"/>
                      <a:r>
                        <a:rPr lang="en-US" b="1" dirty="0" smtClean="0"/>
                        <a:t>Training</a:t>
                      </a:r>
                      <a:r>
                        <a:rPr lang="en-US" b="1" baseline="0" dirty="0" smtClean="0"/>
                        <a:t> Lead</a:t>
                      </a:r>
                      <a:endParaRPr lang="en-US" b="1" dirty="0"/>
                    </a:p>
                  </a:txBody>
                  <a:tcPr/>
                </a:tc>
                <a:tc>
                  <a:txBody>
                    <a:bodyPr/>
                    <a:lstStyle/>
                    <a:p>
                      <a:pPr marL="285750" indent="-285750">
                        <a:buFont typeface="Arial" pitchFamily="34" charset="0"/>
                        <a:buChar char="•"/>
                      </a:pPr>
                      <a:r>
                        <a:rPr lang="en-US" sz="1600" dirty="0" smtClean="0"/>
                        <a:t>Manage the overall training design,</a:t>
                      </a:r>
                      <a:r>
                        <a:rPr lang="en-US" sz="1600" baseline="0" dirty="0" smtClean="0"/>
                        <a:t> development, and delivery effort</a:t>
                      </a:r>
                      <a:endParaRPr lang="en-US" sz="1600" dirty="0"/>
                    </a:p>
                  </a:txBody>
                  <a:tcPr/>
                </a:tc>
                <a:tc>
                  <a:txBody>
                    <a:bodyPr/>
                    <a:lstStyle/>
                    <a:p>
                      <a:pPr marL="285750" indent="-285750">
                        <a:buFont typeface="Arial" pitchFamily="34" charset="0"/>
                        <a:buChar char="•"/>
                      </a:pPr>
                      <a:r>
                        <a:rPr lang="en-US" sz="1600" dirty="0" smtClean="0"/>
                        <a:t>Experience in the full lifecycle of training development and delivery for process/technology projects</a:t>
                      </a:r>
                      <a:endParaRPr lang="en-US" sz="1600" dirty="0"/>
                    </a:p>
                  </a:txBody>
                  <a:tcPr/>
                </a:tc>
              </a:tr>
              <a:tr h="370840">
                <a:tc>
                  <a:txBody>
                    <a:bodyPr/>
                    <a:lstStyle/>
                    <a:p>
                      <a:pPr algn="l"/>
                      <a:r>
                        <a:rPr lang="en-US" b="1" dirty="0" smtClean="0"/>
                        <a:t>Training Developers</a:t>
                      </a:r>
                      <a:endParaRPr lang="en-US" b="1" dirty="0"/>
                    </a:p>
                  </a:txBody>
                  <a:tcPr/>
                </a:tc>
                <a:tc>
                  <a:txBody>
                    <a:bodyPr/>
                    <a:lstStyle/>
                    <a:p>
                      <a:pPr marL="285750" indent="-285750">
                        <a:buFont typeface="Arial" pitchFamily="34" charset="0"/>
                        <a:buChar char="•"/>
                      </a:pPr>
                      <a:r>
                        <a:rPr lang="en-US" sz="1600" dirty="0" smtClean="0"/>
                        <a:t>Develop training</a:t>
                      </a:r>
                      <a:r>
                        <a:rPr lang="en-US" sz="1600" baseline="0" dirty="0" smtClean="0"/>
                        <a:t> materials</a:t>
                      </a:r>
                    </a:p>
                    <a:p>
                      <a:pPr marL="285750" indent="-285750">
                        <a:buFont typeface="Arial" pitchFamily="34" charset="0"/>
                        <a:buChar char="•"/>
                      </a:pPr>
                      <a:r>
                        <a:rPr lang="en-US" sz="1600" baseline="0" dirty="0" smtClean="0"/>
                        <a:t>Deliver Train-the-Trainer (TTT) sessions to Trainers</a:t>
                      </a:r>
                      <a:endParaRPr lang="en-US" sz="1600" dirty="0"/>
                    </a:p>
                  </a:txBody>
                  <a:tcPr/>
                </a:tc>
                <a:tc>
                  <a:txBody>
                    <a:bodyPr/>
                    <a:lstStyle/>
                    <a:p>
                      <a:pPr marL="285750" indent="-285750">
                        <a:buFont typeface="Arial" pitchFamily="34" charset="0"/>
                        <a:buChar char="•"/>
                      </a:pPr>
                      <a:r>
                        <a:rPr lang="en-US" sz="1600" dirty="0" smtClean="0"/>
                        <a:t>Course design experience</a:t>
                      </a:r>
                    </a:p>
                    <a:p>
                      <a:pPr marL="285750" indent="-285750">
                        <a:buFont typeface="Arial" pitchFamily="34" charset="0"/>
                        <a:buChar char="•"/>
                      </a:pPr>
                      <a:r>
                        <a:rPr lang="en-US" sz="1600" dirty="0" smtClean="0"/>
                        <a:t>Experience developing</a:t>
                      </a:r>
                      <a:r>
                        <a:rPr lang="en-US" sz="1600" baseline="0" dirty="0" smtClean="0"/>
                        <a:t> materials using the UPK software</a:t>
                      </a:r>
                      <a:endParaRPr lang="en-US" sz="1600" dirty="0"/>
                    </a:p>
                  </a:txBody>
                  <a:tcPr/>
                </a:tc>
              </a:tr>
              <a:tr h="370840">
                <a:tc>
                  <a:txBody>
                    <a:bodyPr/>
                    <a:lstStyle/>
                    <a:p>
                      <a:pPr algn="l"/>
                      <a:r>
                        <a:rPr lang="en-US" b="1" dirty="0" smtClean="0"/>
                        <a:t>Logistics Coordinator</a:t>
                      </a:r>
                      <a:endParaRPr lang="en-US" b="1" dirty="0"/>
                    </a:p>
                  </a:txBody>
                  <a:tcPr/>
                </a:tc>
                <a:tc>
                  <a:txBody>
                    <a:bodyPr/>
                    <a:lstStyle/>
                    <a:p>
                      <a:pPr marL="285750" indent="-285750">
                        <a:buFont typeface="Arial" pitchFamily="34" charset="0"/>
                        <a:buChar char="•"/>
                      </a:pPr>
                      <a:r>
                        <a:rPr lang="en-US" sz="1600" dirty="0" smtClean="0"/>
                        <a:t>Schedule training courses</a:t>
                      </a:r>
                    </a:p>
                    <a:p>
                      <a:pPr marL="285750" indent="-285750">
                        <a:buFont typeface="Arial" pitchFamily="34" charset="0"/>
                        <a:buChar char="•"/>
                      </a:pPr>
                      <a:r>
                        <a:rPr lang="en-US" sz="1600" dirty="0" smtClean="0"/>
                        <a:t>Prepare training rooms &amp; materials</a:t>
                      </a:r>
                    </a:p>
                    <a:p>
                      <a:pPr marL="285750" indent="-285750">
                        <a:buFont typeface="Arial" pitchFamily="34" charset="0"/>
                        <a:buChar char="•"/>
                      </a:pPr>
                      <a:r>
                        <a:rPr lang="en-US" sz="1600" dirty="0" smtClean="0"/>
                        <a:t>Collect and analyze assessments</a:t>
                      </a:r>
                      <a:endParaRPr lang="en-US" sz="1600" dirty="0"/>
                    </a:p>
                  </a:txBody>
                  <a:tcPr/>
                </a:tc>
                <a:tc>
                  <a:txBody>
                    <a:bodyPr/>
                    <a:lstStyle/>
                    <a:p>
                      <a:pPr marL="285750" indent="-285750">
                        <a:buFont typeface="Arial" pitchFamily="34" charset="0"/>
                        <a:buChar char="•"/>
                      </a:pPr>
                      <a:r>
                        <a:rPr lang="en-US" sz="1600" dirty="0" smtClean="0"/>
                        <a:t>Access to reserve facilities</a:t>
                      </a:r>
                    </a:p>
                    <a:p>
                      <a:pPr marL="285750" indent="-285750">
                        <a:buFont typeface="Arial" pitchFamily="34" charset="0"/>
                        <a:buChar char="•"/>
                      </a:pPr>
                      <a:r>
                        <a:rPr lang="en-US" sz="1600" dirty="0" smtClean="0"/>
                        <a:t>Detail-oriented</a:t>
                      </a:r>
                      <a:r>
                        <a:rPr lang="en-US" sz="1600" baseline="0" dirty="0" smtClean="0"/>
                        <a:t> and analytical</a:t>
                      </a:r>
                    </a:p>
                  </a:txBody>
                  <a:tcPr/>
                </a:tc>
              </a:tr>
              <a:tr h="370840">
                <a:tc>
                  <a:txBody>
                    <a:bodyPr/>
                    <a:lstStyle/>
                    <a:p>
                      <a:pPr algn="l"/>
                      <a:r>
                        <a:rPr lang="en-US" b="1" dirty="0" smtClean="0"/>
                        <a:t>Trainers</a:t>
                      </a:r>
                      <a:endParaRPr lang="en-US" b="1" dirty="0"/>
                    </a:p>
                  </a:txBody>
                  <a:tcPr/>
                </a:tc>
                <a:tc>
                  <a:txBody>
                    <a:bodyPr/>
                    <a:lstStyle/>
                    <a:p>
                      <a:pPr marL="285750" indent="-285750">
                        <a:buFont typeface="Arial" pitchFamily="34" charset="0"/>
                        <a:buChar char="•"/>
                      </a:pPr>
                      <a:r>
                        <a:rPr lang="en-US" sz="1600" dirty="0" smtClean="0"/>
                        <a:t>Learn course materials (in TTT)</a:t>
                      </a:r>
                    </a:p>
                    <a:p>
                      <a:pPr marL="285750" indent="-285750">
                        <a:buFont typeface="Arial" pitchFamily="34" charset="0"/>
                        <a:buChar char="•"/>
                      </a:pPr>
                      <a:r>
                        <a:rPr lang="en-US" sz="1600" dirty="0" smtClean="0"/>
                        <a:t>Deliver training to</a:t>
                      </a:r>
                      <a:r>
                        <a:rPr lang="en-US" sz="1600" baseline="0" dirty="0" smtClean="0"/>
                        <a:t> end-users</a:t>
                      </a:r>
                      <a:endParaRPr lang="en-US" sz="1600" dirty="0"/>
                    </a:p>
                  </a:txBody>
                  <a:tcPr/>
                </a:tc>
                <a:tc>
                  <a:txBody>
                    <a:bodyPr/>
                    <a:lstStyle/>
                    <a:p>
                      <a:pPr marL="285750" indent="-285750">
                        <a:buFont typeface="Arial" pitchFamily="34" charset="0"/>
                        <a:buChar char="•"/>
                      </a:pPr>
                      <a:r>
                        <a:rPr lang="en-US" sz="1600" dirty="0" smtClean="0"/>
                        <a:t>Understands current business processes and systems</a:t>
                      </a:r>
                    </a:p>
                    <a:p>
                      <a:pPr marL="285750" indent="-285750">
                        <a:buFont typeface="Arial" pitchFamily="34" charset="0"/>
                        <a:buChar char="•"/>
                      </a:pPr>
                      <a:r>
                        <a:rPr lang="en-US" sz="1600" dirty="0" smtClean="0"/>
                        <a:t>Communicates clearly</a:t>
                      </a:r>
                      <a:endParaRPr lang="en-US" sz="1600" dirty="0"/>
                    </a:p>
                  </a:txBody>
                  <a:tcPr/>
                </a:tc>
              </a:tr>
              <a:tr h="370840">
                <a:tc>
                  <a:txBody>
                    <a:bodyPr/>
                    <a:lstStyle/>
                    <a:p>
                      <a:pPr algn="l"/>
                      <a:r>
                        <a:rPr lang="en-US" b="1" dirty="0" smtClean="0"/>
                        <a:t>SMEs</a:t>
                      </a:r>
                      <a:endParaRPr lang="en-US" b="1" dirty="0"/>
                    </a:p>
                  </a:txBody>
                  <a:tcPr/>
                </a:tc>
                <a:tc>
                  <a:txBody>
                    <a:bodyPr/>
                    <a:lstStyle/>
                    <a:p>
                      <a:pPr marL="285750" indent="-285750">
                        <a:buFont typeface="Arial" pitchFamily="34" charset="0"/>
                        <a:buChar char="•"/>
                      </a:pPr>
                      <a:r>
                        <a:rPr lang="en-US" sz="1600" dirty="0" smtClean="0"/>
                        <a:t>Provide</a:t>
                      </a:r>
                      <a:r>
                        <a:rPr lang="en-US" sz="1600" baseline="0" dirty="0" smtClean="0"/>
                        <a:t> input to training materials</a:t>
                      </a:r>
                    </a:p>
                    <a:p>
                      <a:pPr marL="285750" indent="-285750">
                        <a:buFont typeface="Arial" pitchFamily="34" charset="0"/>
                        <a:buChar char="•"/>
                      </a:pPr>
                      <a:r>
                        <a:rPr lang="en-US" sz="1600" baseline="0" dirty="0" smtClean="0"/>
                        <a:t>Attend training delivery to support Trainers by answering questions</a:t>
                      </a:r>
                      <a:endParaRPr lang="en-US" sz="1600" dirty="0"/>
                    </a:p>
                  </a:txBody>
                  <a:tcPr/>
                </a:tc>
                <a:tc>
                  <a:txBody>
                    <a:bodyPr/>
                    <a:lstStyle/>
                    <a:p>
                      <a:pPr marL="285750" indent="-285750">
                        <a:buFont typeface="Arial" pitchFamily="34" charset="0"/>
                        <a:buChar char="•"/>
                      </a:pPr>
                      <a:r>
                        <a:rPr lang="en-US" sz="1600" dirty="0" smtClean="0"/>
                        <a:t>Understands the new processes and systems in depth</a:t>
                      </a:r>
                      <a:r>
                        <a:rPr lang="en-US" sz="1600" baseline="0" dirty="0" smtClean="0"/>
                        <a:t> (project SME)</a:t>
                      </a:r>
                      <a:endParaRPr lang="en-US" sz="1600" dirty="0"/>
                    </a:p>
                  </a:txBody>
                  <a:tcPr/>
                </a:tc>
              </a:tr>
            </a:tbl>
          </a:graphicData>
        </a:graphic>
      </p:graphicFrame>
      <p:sp>
        <p:nvSpPr>
          <p:cNvPr id="4" name="Slide Number Placeholder 3"/>
          <p:cNvSpPr>
            <a:spLocks noGrp="1"/>
          </p:cNvSpPr>
          <p:nvPr>
            <p:ph type="sldNum" sz="quarter" idx="12"/>
          </p:nvPr>
        </p:nvSpPr>
        <p:spPr/>
        <p:txBody>
          <a:bodyPr/>
          <a:lstStyle/>
          <a:p>
            <a:fld id="{46BDE795-60B9-1D49-B3BC-A6F97067D512}" type="slidenum">
              <a:rPr lang="en-US" smtClean="0"/>
              <a:pPr/>
              <a:t>18</a:t>
            </a:fld>
            <a:endParaRPr lang="en-US" dirty="0"/>
          </a:p>
        </p:txBody>
      </p:sp>
    </p:spTree>
    <p:extLst>
      <p:ext uri="{BB962C8B-B14F-4D97-AF65-F5344CB8AC3E}">
        <p14:creationId xmlns:p14="http://schemas.microsoft.com/office/powerpoint/2010/main" val="14095303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Knowledge Transfer</a:t>
            </a:r>
            <a:endParaRPr lang="en-US" dirty="0"/>
          </a:p>
        </p:txBody>
      </p:sp>
      <p:sp>
        <p:nvSpPr>
          <p:cNvPr id="5" name="Slide Number Placeholder 4"/>
          <p:cNvSpPr>
            <a:spLocks noGrp="1"/>
          </p:cNvSpPr>
          <p:nvPr>
            <p:ph type="sldNum" sz="quarter" idx="4"/>
          </p:nvPr>
        </p:nvSpPr>
        <p:spPr/>
        <p:txBody>
          <a:bodyPr/>
          <a:lstStyle/>
          <a:p>
            <a:fld id="{46BDE795-60B9-1D49-B3BC-A6F97067D512}" type="slidenum">
              <a:rPr lang="en-US" smtClean="0"/>
              <a:pPr/>
              <a:t>19</a:t>
            </a:fld>
            <a:endParaRPr lang="en-US" dirty="0"/>
          </a:p>
        </p:txBody>
      </p:sp>
    </p:spTree>
    <p:extLst>
      <p:ext uri="{BB962C8B-B14F-4D97-AF65-F5344CB8AC3E}">
        <p14:creationId xmlns:p14="http://schemas.microsoft.com/office/powerpoint/2010/main" val="3159086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of Contents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68849692"/>
              </p:ext>
            </p:extLst>
          </p:nvPr>
        </p:nvGraphicFramePr>
        <p:xfrm>
          <a:off x="565446" y="1336563"/>
          <a:ext cx="8013109" cy="2438400"/>
        </p:xfrm>
        <a:graphic>
          <a:graphicData uri="http://schemas.openxmlformats.org/drawingml/2006/table">
            <a:tbl>
              <a:tblPr firstRow="1" bandRow="1">
                <a:tableStyleId>{5C22544A-7EE6-4342-B048-85BDC9FD1C3A}</a:tableStyleId>
              </a:tblPr>
              <a:tblGrid>
                <a:gridCol w="6143303"/>
                <a:gridCol w="1869806"/>
              </a:tblGrid>
              <a:tr h="370840">
                <a:tc>
                  <a:txBody>
                    <a:bodyPr/>
                    <a:lstStyle/>
                    <a:p>
                      <a:pPr algn="ctr"/>
                      <a:r>
                        <a:rPr lang="en-US" sz="2400" dirty="0" smtClean="0"/>
                        <a:t>Section</a:t>
                      </a:r>
                      <a:endParaRPr lang="en-US" sz="2400" dirty="0"/>
                    </a:p>
                  </a:txBody>
                  <a:tcPr/>
                </a:tc>
                <a:tc>
                  <a:txBody>
                    <a:bodyPr/>
                    <a:lstStyle/>
                    <a:p>
                      <a:pPr algn="ctr"/>
                      <a:r>
                        <a:rPr lang="en-US" sz="2400" dirty="0" smtClean="0"/>
                        <a:t>Page</a:t>
                      </a:r>
                      <a:endParaRPr lang="en-US" sz="2400" dirty="0"/>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smtClean="0"/>
                        <a:t>Training Framework</a:t>
                      </a:r>
                    </a:p>
                  </a:txBody>
                  <a:tcPr/>
                </a:tc>
                <a:tc>
                  <a:txBody>
                    <a:bodyPr/>
                    <a:lstStyle/>
                    <a:p>
                      <a:pPr algn="ctr"/>
                      <a:r>
                        <a:rPr lang="en-US" sz="2000" dirty="0" smtClean="0"/>
                        <a:t>3</a:t>
                      </a:r>
                      <a:endParaRPr lang="en-US" sz="2000" dirty="0"/>
                    </a:p>
                  </a:txBody>
                  <a:tcPr/>
                </a:tc>
              </a:tr>
              <a:tr h="370840">
                <a:tc>
                  <a:txBody>
                    <a:bodyPr/>
                    <a:lstStyle/>
                    <a:p>
                      <a:r>
                        <a:rPr lang="en-US" sz="2000" dirty="0" smtClean="0"/>
                        <a:t>Training Strategy</a:t>
                      </a:r>
                      <a:r>
                        <a:rPr lang="en-US" sz="2000" baseline="0" dirty="0" smtClean="0"/>
                        <a:t> &amp; Needs Assessment</a:t>
                      </a:r>
                      <a:endParaRPr lang="en-US" sz="2000" dirty="0"/>
                    </a:p>
                  </a:txBody>
                  <a:tcPr/>
                </a:tc>
                <a:tc>
                  <a:txBody>
                    <a:bodyPr/>
                    <a:lstStyle/>
                    <a:p>
                      <a:pPr algn="ctr"/>
                      <a:r>
                        <a:rPr lang="en-US" sz="2000" dirty="0" smtClean="0"/>
                        <a:t>7</a:t>
                      </a:r>
                      <a:endParaRPr lang="en-US" sz="2000" dirty="0"/>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smtClean="0"/>
                        <a:t>Training Lifecycle Management</a:t>
                      </a:r>
                    </a:p>
                  </a:txBody>
                  <a:tcPr/>
                </a:tc>
                <a:tc>
                  <a:txBody>
                    <a:bodyPr/>
                    <a:lstStyle/>
                    <a:p>
                      <a:pPr algn="ctr"/>
                      <a:r>
                        <a:rPr lang="en-US" sz="2000" dirty="0" smtClean="0"/>
                        <a:t>11</a:t>
                      </a:r>
                      <a:endParaRPr lang="en-US" sz="2000" dirty="0"/>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000" dirty="0" smtClean="0"/>
                        <a:t>Knowledge Transfer</a:t>
                      </a:r>
                    </a:p>
                  </a:txBody>
                  <a:tcPr/>
                </a:tc>
                <a:tc>
                  <a:txBody>
                    <a:bodyPr/>
                    <a:lstStyle/>
                    <a:p>
                      <a:pPr algn="ctr"/>
                      <a:r>
                        <a:rPr lang="en-US" sz="2000" dirty="0" smtClean="0"/>
                        <a:t>19</a:t>
                      </a:r>
                      <a:endParaRPr lang="en-US" sz="2000" dirty="0"/>
                    </a:p>
                  </a:txBody>
                  <a:tcPr/>
                </a:tc>
              </a:tr>
              <a:tr h="370840">
                <a:tc>
                  <a:txBody>
                    <a:bodyPr/>
                    <a:lstStyle/>
                    <a:p>
                      <a:r>
                        <a:rPr lang="en-US" sz="2000" dirty="0" smtClean="0"/>
                        <a:t>Appendix A: </a:t>
                      </a:r>
                      <a:r>
                        <a:rPr lang="en-US" sz="2000" dirty="0" smtClean="0"/>
                        <a:t>Assumptions</a:t>
                      </a:r>
                      <a:endParaRPr lang="en-US" sz="2000" dirty="0"/>
                    </a:p>
                  </a:txBody>
                  <a:tcPr/>
                </a:tc>
                <a:tc>
                  <a:txBody>
                    <a:bodyPr/>
                    <a:lstStyle/>
                    <a:p>
                      <a:pPr algn="ctr"/>
                      <a:r>
                        <a:rPr lang="en-US" sz="2000" dirty="0" smtClean="0"/>
                        <a:t>25</a:t>
                      </a:r>
                      <a:endParaRPr lang="en-US" sz="2000" dirty="0"/>
                    </a:p>
                  </a:txBody>
                  <a:tcPr/>
                </a:tc>
              </a:tr>
            </a:tbl>
          </a:graphicData>
        </a:graphic>
      </p:graphicFrame>
      <p:sp>
        <p:nvSpPr>
          <p:cNvPr id="5" name="Slide Number Placeholder 4"/>
          <p:cNvSpPr>
            <a:spLocks noGrp="1"/>
          </p:cNvSpPr>
          <p:nvPr>
            <p:ph type="sldNum" sz="quarter" idx="12"/>
          </p:nvPr>
        </p:nvSpPr>
        <p:spPr/>
        <p:txBody>
          <a:bodyPr/>
          <a:lstStyle/>
          <a:p>
            <a:fld id="{46BDE795-60B9-1D49-B3BC-A6F97067D512}" type="slidenum">
              <a:rPr lang="en-US" smtClean="0"/>
              <a:pPr/>
              <a:t>2</a:t>
            </a:fld>
            <a:endParaRPr lang="en-US" dirty="0"/>
          </a:p>
        </p:txBody>
      </p:sp>
    </p:spTree>
    <p:extLst>
      <p:ext uri="{BB962C8B-B14F-4D97-AF65-F5344CB8AC3E}">
        <p14:creationId xmlns:p14="http://schemas.microsoft.com/office/powerpoint/2010/main" val="3739900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59859" y="0"/>
            <a:ext cx="5032010" cy="887506"/>
          </a:xfrm>
        </p:spPr>
        <p:txBody>
          <a:bodyPr/>
          <a:lstStyle/>
          <a:p>
            <a:r>
              <a:rPr lang="en-US" dirty="0" smtClean="0"/>
              <a:t>Knowledge Transfer</a:t>
            </a:r>
            <a:endParaRPr lang="en-US" dirty="0"/>
          </a:p>
        </p:txBody>
      </p:sp>
      <p:sp>
        <p:nvSpPr>
          <p:cNvPr id="5" name="Content Placeholder 4"/>
          <p:cNvSpPr>
            <a:spLocks noGrp="1"/>
          </p:cNvSpPr>
          <p:nvPr>
            <p:ph idx="1"/>
          </p:nvPr>
        </p:nvSpPr>
        <p:spPr>
          <a:xfrm>
            <a:off x="95534" y="995081"/>
            <a:ext cx="3835021" cy="5131081"/>
          </a:xfrm>
        </p:spPr>
        <p:txBody>
          <a:bodyPr/>
          <a:lstStyle/>
          <a:p>
            <a:pPr marL="0" indent="0">
              <a:buNone/>
            </a:pPr>
            <a:r>
              <a:rPr lang="en-US" sz="2400" dirty="0" smtClean="0"/>
              <a:t>The Training component of the MSU OCM Framework has three elements:</a:t>
            </a:r>
          </a:p>
        </p:txBody>
      </p:sp>
      <p:sp>
        <p:nvSpPr>
          <p:cNvPr id="3" name="Slide Number Placeholder 2"/>
          <p:cNvSpPr>
            <a:spLocks noGrp="1"/>
          </p:cNvSpPr>
          <p:nvPr>
            <p:ph type="sldNum" sz="quarter" idx="12"/>
          </p:nvPr>
        </p:nvSpPr>
        <p:spPr/>
        <p:txBody>
          <a:bodyPr/>
          <a:lstStyle/>
          <a:p>
            <a:fld id="{46BDE795-60B9-1D49-B3BC-A6F97067D512}" type="slidenum">
              <a:rPr lang="en-US" smtClean="0"/>
              <a:pPr/>
              <a:t>20</a:t>
            </a:fld>
            <a:endParaRPr lang="en-US" dirty="0"/>
          </a:p>
        </p:txBody>
      </p:sp>
      <p:pic>
        <p:nvPicPr>
          <p:cNvPr id="20" name="Picture 53" descr="CShadow.png"/>
          <p:cNvPicPr>
            <a:picLocks noChangeAspect="1"/>
          </p:cNvPicPr>
          <p:nvPr/>
        </p:nvPicPr>
        <p:blipFill>
          <a:blip r:embed="rId2">
            <a:lum bright="36000"/>
            <a:extLst>
              <a:ext uri="{28A0092B-C50C-407E-A947-70E740481C1C}">
                <a14:useLocalDpi xmlns:a14="http://schemas.microsoft.com/office/drawing/2010/main" val="0"/>
              </a:ext>
            </a:extLst>
          </a:blip>
          <a:srcRect/>
          <a:stretch>
            <a:fillRect/>
          </a:stretch>
        </p:blipFill>
        <p:spPr bwMode="auto">
          <a:xfrm>
            <a:off x="497669" y="5101937"/>
            <a:ext cx="2514600"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ounded Rectangle 18"/>
          <p:cNvSpPr/>
          <p:nvPr/>
        </p:nvSpPr>
        <p:spPr>
          <a:xfrm>
            <a:off x="4162403" y="1471383"/>
            <a:ext cx="4572000" cy="1280160"/>
          </a:xfrm>
          <a:prstGeom prst="roundRect">
            <a:avLst/>
          </a:prstGeom>
          <a:solidFill>
            <a:schemeClr val="accent1">
              <a:lumMod val="20000"/>
              <a:lumOff val="80000"/>
            </a:schemeClr>
          </a:solidFill>
          <a:ln>
            <a:solidFill>
              <a:schemeClr val="tx2">
                <a:lumMod val="5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marL="60325" lvl="1"/>
            <a:r>
              <a:rPr lang="en-US" b="1" dirty="0"/>
              <a:t>Training Strategy &amp; Needs Assessment</a:t>
            </a:r>
            <a:br>
              <a:rPr lang="en-US" b="1" dirty="0"/>
            </a:br>
            <a:r>
              <a:rPr lang="en-US" dirty="0"/>
              <a:t>The vision for how end-user training will be performed, along with an initial assessment of the training needs of each group.</a:t>
            </a:r>
          </a:p>
        </p:txBody>
      </p:sp>
      <p:sp>
        <p:nvSpPr>
          <p:cNvPr id="21" name="Rounded Rectangle 20"/>
          <p:cNvSpPr/>
          <p:nvPr/>
        </p:nvSpPr>
        <p:spPr>
          <a:xfrm>
            <a:off x="4175956" y="3065461"/>
            <a:ext cx="4572000" cy="1280160"/>
          </a:xfrm>
          <a:prstGeom prst="roundRect">
            <a:avLst/>
          </a:prstGeom>
          <a:solidFill>
            <a:schemeClr val="accent1">
              <a:lumMod val="20000"/>
              <a:lumOff val="80000"/>
            </a:schemeClr>
          </a:solidFill>
          <a:ln>
            <a:solidFill>
              <a:schemeClr val="tx2">
                <a:lumMod val="5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marL="60325" lvl="1"/>
            <a:r>
              <a:rPr lang="en-US" b="1" dirty="0"/>
              <a:t>Training Lifecycle Management</a:t>
            </a:r>
            <a:br>
              <a:rPr lang="en-US" b="1" dirty="0"/>
            </a:br>
            <a:r>
              <a:rPr lang="en-US" dirty="0"/>
              <a:t>Design, development, and delivery of training courses, including assessment of session attendees.</a:t>
            </a:r>
          </a:p>
        </p:txBody>
      </p:sp>
      <p:sp>
        <p:nvSpPr>
          <p:cNvPr id="23" name="Rounded Rectangle 22"/>
          <p:cNvSpPr/>
          <p:nvPr/>
        </p:nvSpPr>
        <p:spPr>
          <a:xfrm>
            <a:off x="4175956" y="4659540"/>
            <a:ext cx="4572000" cy="1280160"/>
          </a:xfrm>
          <a:prstGeom prst="roundRect">
            <a:avLst/>
          </a:prstGeom>
          <a:solidFill>
            <a:schemeClr val="accent1">
              <a:lumMod val="50000"/>
            </a:schemeClr>
          </a:solidFill>
          <a:ln>
            <a:solidFill>
              <a:schemeClr val="tx2">
                <a:lumMod val="5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marL="60325" lvl="1"/>
            <a:r>
              <a:rPr lang="en-US" b="1" dirty="0">
                <a:solidFill>
                  <a:schemeClr val="bg1"/>
                </a:solidFill>
              </a:rPr>
              <a:t>Knowledge Transfer</a:t>
            </a:r>
            <a:br>
              <a:rPr lang="en-US" b="1" dirty="0">
                <a:solidFill>
                  <a:schemeClr val="bg1"/>
                </a:solidFill>
              </a:rPr>
            </a:br>
            <a:r>
              <a:rPr lang="en-US" dirty="0">
                <a:solidFill>
                  <a:schemeClr val="bg1"/>
                </a:solidFill>
              </a:rPr>
              <a:t>How project team subject matter experts will be prepared for their involvement in the project, and their roles after Go-Live.</a:t>
            </a:r>
          </a:p>
        </p:txBody>
      </p:sp>
      <p:cxnSp>
        <p:nvCxnSpPr>
          <p:cNvPr id="32" name="Straight Connector 31"/>
          <p:cNvCxnSpPr>
            <a:stCxn id="19" idx="1"/>
          </p:cNvCxnSpPr>
          <p:nvPr/>
        </p:nvCxnSpPr>
        <p:spPr>
          <a:xfrm flipH="1">
            <a:off x="2928191" y="2111463"/>
            <a:ext cx="1234212" cy="1250194"/>
          </a:xfrm>
          <a:prstGeom prst="line">
            <a:avLst/>
          </a:prstGeom>
          <a:ln w="25400">
            <a:solidFill>
              <a:schemeClr val="tx2">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a:stCxn id="21" idx="1"/>
          </p:cNvCxnSpPr>
          <p:nvPr/>
        </p:nvCxnSpPr>
        <p:spPr>
          <a:xfrm flipH="1">
            <a:off x="3012269" y="3705541"/>
            <a:ext cx="1163687" cy="0"/>
          </a:xfrm>
          <a:prstGeom prst="line">
            <a:avLst/>
          </a:prstGeom>
          <a:ln w="25400">
            <a:solidFill>
              <a:schemeClr val="tx2">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a:stCxn id="23" idx="1"/>
          </p:cNvCxnSpPr>
          <p:nvPr/>
        </p:nvCxnSpPr>
        <p:spPr>
          <a:xfrm flipH="1" flipV="1">
            <a:off x="2928191" y="4049426"/>
            <a:ext cx="1247765" cy="1250194"/>
          </a:xfrm>
          <a:prstGeom prst="line">
            <a:avLst/>
          </a:prstGeom>
          <a:ln w="25400">
            <a:solidFill>
              <a:schemeClr val="tx2">
                <a:lumMod val="50000"/>
              </a:schemeClr>
            </a:solidFill>
          </a:ln>
          <a:effectLst/>
        </p:spPr>
        <p:style>
          <a:lnRef idx="2">
            <a:schemeClr val="accent1"/>
          </a:lnRef>
          <a:fillRef idx="0">
            <a:schemeClr val="accent1"/>
          </a:fillRef>
          <a:effectRef idx="1">
            <a:schemeClr val="accent1"/>
          </a:effectRef>
          <a:fontRef idx="minor">
            <a:schemeClr val="tx1"/>
          </a:fontRef>
        </p:style>
      </p:cxnSp>
      <p:grpSp>
        <p:nvGrpSpPr>
          <p:cNvPr id="28" name="Group 27"/>
          <p:cNvGrpSpPr/>
          <p:nvPr/>
        </p:nvGrpSpPr>
        <p:grpSpPr>
          <a:xfrm>
            <a:off x="396045" y="2409934"/>
            <a:ext cx="2717849" cy="2591215"/>
            <a:chOff x="200934" y="2633500"/>
            <a:chExt cx="2717849" cy="2591215"/>
          </a:xfrm>
        </p:grpSpPr>
        <p:pic>
          <p:nvPicPr>
            <p:cNvPr id="6" name="Picture 2" descr="C:\Users\ctsuser1\Desktop\Montclair State\1. Administrative\Logo Images\MSU Logo - Shiel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8202" y="3503967"/>
              <a:ext cx="791435" cy="914400"/>
            </a:xfrm>
            <a:prstGeom prst="rect">
              <a:avLst/>
            </a:prstGeom>
            <a:noFill/>
            <a:extLst>
              <a:ext uri="{909E8E84-426E-40DD-AFC4-6F175D3DCCD1}">
                <a14:hiddenFill xmlns:a14="http://schemas.microsoft.com/office/drawing/2010/main">
                  <a:solidFill>
                    <a:srgbClr val="FFFFFF"/>
                  </a:solidFill>
                </a14:hiddenFill>
              </a:ext>
            </a:extLst>
          </p:spPr>
        </p:pic>
        <p:sp>
          <p:nvSpPr>
            <p:cNvPr id="7" name="Freeform 6"/>
            <p:cNvSpPr/>
            <p:nvPr/>
          </p:nvSpPr>
          <p:spPr bwMode="auto">
            <a:xfrm>
              <a:off x="657308" y="4272992"/>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9525">
              <a:solidFill>
                <a:schemeClr val="tx1"/>
              </a:solidFill>
              <a:miter lim="800000"/>
              <a:headEnd/>
              <a:tailEnd/>
            </a:ln>
            <a:effectLst/>
          </p:spPr>
          <p:txBody>
            <a:bodyPr wrap="none" anchor="ctr"/>
            <a:lstStyle/>
            <a:p>
              <a:endParaRPr lang="en-US" dirty="0"/>
            </a:p>
          </p:txBody>
        </p:sp>
        <p:sp>
          <p:nvSpPr>
            <p:cNvPr id="8" name="Freeform 7"/>
            <p:cNvSpPr/>
            <p:nvPr/>
          </p:nvSpPr>
          <p:spPr bwMode="auto">
            <a:xfrm>
              <a:off x="200934" y="3458010"/>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3175">
              <a:solidFill>
                <a:schemeClr val="tx1"/>
              </a:solidFill>
              <a:miter lim="800000"/>
              <a:headEnd/>
              <a:tailEnd/>
            </a:ln>
            <a:effectLst/>
          </p:spPr>
          <p:txBody>
            <a:bodyPr wrap="none" anchor="ctr"/>
            <a:lstStyle/>
            <a:p>
              <a:endParaRPr lang="en-US" dirty="0"/>
            </a:p>
          </p:txBody>
        </p:sp>
        <p:sp>
          <p:nvSpPr>
            <p:cNvPr id="9" name="Freeform 8"/>
            <p:cNvSpPr/>
            <p:nvPr/>
          </p:nvSpPr>
          <p:spPr bwMode="auto">
            <a:xfrm>
              <a:off x="1590775" y="4272991"/>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9525">
              <a:solidFill>
                <a:schemeClr val="tx1"/>
              </a:solidFill>
              <a:miter lim="800000"/>
              <a:headEnd/>
              <a:tailEnd/>
            </a:ln>
            <a:effectLst/>
          </p:spPr>
          <p:txBody>
            <a:bodyPr wrap="none" anchor="ctr"/>
            <a:lstStyle/>
            <a:p>
              <a:endParaRPr lang="en-US" dirty="0"/>
            </a:p>
          </p:txBody>
        </p:sp>
        <p:sp>
          <p:nvSpPr>
            <p:cNvPr id="10" name="Freeform 9"/>
            <p:cNvSpPr/>
            <p:nvPr/>
          </p:nvSpPr>
          <p:spPr bwMode="auto">
            <a:xfrm>
              <a:off x="657309" y="2633500"/>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3175">
              <a:solidFill>
                <a:schemeClr val="tx1"/>
              </a:solidFill>
              <a:miter lim="800000"/>
              <a:headEnd/>
              <a:tailEnd/>
            </a:ln>
            <a:effectLst/>
          </p:spPr>
          <p:txBody>
            <a:bodyPr wrap="none" anchor="ctr"/>
            <a:lstStyle/>
            <a:p>
              <a:endParaRPr lang="en-US" dirty="0"/>
            </a:p>
          </p:txBody>
        </p:sp>
        <p:pic>
          <p:nvPicPr>
            <p:cNvPr id="11" name="Picture 4" descr="D:\Sushil\HR - OCM\1385052162_arrows_refresh.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5689" y="2807863"/>
              <a:ext cx="602996" cy="602996"/>
            </a:xfrm>
            <a:prstGeom prst="rect">
              <a:avLst/>
            </a:prstGeom>
            <a:noFill/>
            <a:extLst>
              <a:ext uri="{909E8E84-426E-40DD-AFC4-6F175D3DCCD1}">
                <a14:hiddenFill xmlns:a14="http://schemas.microsoft.com/office/drawing/2010/main">
                  <a:solidFill>
                    <a:srgbClr val="FFFFFF"/>
                  </a:solidFill>
                </a14:hiddenFill>
              </a:ext>
            </a:extLst>
          </p:spPr>
        </p:pic>
        <p:sp>
          <p:nvSpPr>
            <p:cNvPr id="12" name="Freeform 11"/>
            <p:cNvSpPr/>
            <p:nvPr/>
          </p:nvSpPr>
          <p:spPr bwMode="auto">
            <a:xfrm>
              <a:off x="1590775" y="2633500"/>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3175">
              <a:solidFill>
                <a:schemeClr val="tx1"/>
              </a:solidFill>
              <a:miter lim="800000"/>
              <a:headEnd/>
              <a:tailEnd/>
            </a:ln>
            <a:effectLst/>
          </p:spPr>
          <p:txBody>
            <a:bodyPr wrap="none" anchor="ctr"/>
            <a:lstStyle/>
            <a:p>
              <a:endParaRPr lang="en-US" dirty="0"/>
            </a:p>
          </p:txBody>
        </p:sp>
        <p:pic>
          <p:nvPicPr>
            <p:cNvPr id="13" name="Picture 5" descr="D:\Sushil\HR - OCM\1385052347_communication.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344" y="3739402"/>
              <a:ext cx="388937" cy="388937"/>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descr="D:\Sushil\HR - OCM\1385052706_flow_chart.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65491" y="4537158"/>
              <a:ext cx="423391" cy="423391"/>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2" descr="D:\Sushil\HR - OCM\1385052856_Black_ThumbsUp.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08369" y="4546568"/>
              <a:ext cx="404569" cy="404569"/>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9" descr="D:\Sushil\HR - OCM\1385053711_monotone_search_zoom.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39985" y="2838693"/>
              <a:ext cx="541337" cy="541337"/>
            </a:xfrm>
            <a:prstGeom prst="rect">
              <a:avLst/>
            </a:prstGeom>
            <a:noFill/>
            <a:extLst>
              <a:ext uri="{909E8E84-426E-40DD-AFC4-6F175D3DCCD1}">
                <a14:hiddenFill xmlns:a14="http://schemas.microsoft.com/office/drawing/2010/main">
                  <a:solidFill>
                    <a:srgbClr val="FFFFFF"/>
                  </a:solidFill>
                </a14:hiddenFill>
              </a:ext>
            </a:extLst>
          </p:spPr>
        </p:pic>
        <p:sp>
          <p:nvSpPr>
            <p:cNvPr id="17" name="Freeform 16"/>
            <p:cNvSpPr/>
            <p:nvPr/>
          </p:nvSpPr>
          <p:spPr bwMode="auto">
            <a:xfrm>
              <a:off x="2079027" y="3458010"/>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rgbClr val="B48062"/>
            </a:solidFill>
            <a:ln w="3175">
              <a:solidFill>
                <a:schemeClr val="tx1"/>
              </a:solidFill>
              <a:miter lim="800000"/>
              <a:headEnd/>
              <a:tailEnd/>
            </a:ln>
            <a:effectLst/>
          </p:spPr>
          <p:txBody>
            <a:bodyPr wrap="none" anchor="ctr"/>
            <a:lstStyle/>
            <a:p>
              <a:endParaRPr lang="en-US" dirty="0"/>
            </a:p>
          </p:txBody>
        </p:sp>
        <p:pic>
          <p:nvPicPr>
            <p:cNvPr id="18" name="Picture 6" descr="D:\Sushil\HR - OCM\learn.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264730" y="3658011"/>
              <a:ext cx="468350" cy="5517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99364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Needs Identification</a:t>
            </a:r>
            <a:endParaRPr lang="en-US" dirty="0"/>
          </a:p>
        </p:txBody>
      </p:sp>
      <p:sp>
        <p:nvSpPr>
          <p:cNvPr id="3" name="Content Placeholder 2"/>
          <p:cNvSpPr>
            <a:spLocks noGrp="1"/>
          </p:cNvSpPr>
          <p:nvPr>
            <p:ph idx="1"/>
          </p:nvPr>
        </p:nvSpPr>
        <p:spPr/>
        <p:txBody>
          <a:bodyPr/>
          <a:lstStyle/>
          <a:p>
            <a:pPr marL="0" indent="0">
              <a:buNone/>
            </a:pPr>
            <a:r>
              <a:rPr lang="en-US" sz="2400" dirty="0" smtClean="0"/>
              <a:t>Knowledge Transfer begins with the identification of the </a:t>
            </a:r>
            <a:r>
              <a:rPr lang="en-US" sz="2400" b="1" dirty="0" smtClean="0"/>
              <a:t>knowledge</a:t>
            </a:r>
            <a:r>
              <a:rPr lang="en-US" sz="2400" dirty="0" smtClean="0"/>
              <a:t> and </a:t>
            </a:r>
            <a:r>
              <a:rPr lang="en-US" sz="2400" b="1" dirty="0" smtClean="0"/>
              <a:t>skills</a:t>
            </a:r>
            <a:r>
              <a:rPr lang="en-US" sz="2400" dirty="0" smtClean="0"/>
              <a:t> that each </a:t>
            </a:r>
            <a:r>
              <a:rPr lang="en-US" sz="2400" i="1" dirty="0" smtClean="0"/>
              <a:t>project team member </a:t>
            </a:r>
            <a:r>
              <a:rPr lang="en-US" sz="2400" dirty="0" smtClean="0"/>
              <a:t>will need to support the project and the business after go-live.</a:t>
            </a:r>
            <a:endParaRPr lang="en-US" sz="2400" dirty="0"/>
          </a:p>
        </p:txBody>
      </p:sp>
      <p:sp>
        <p:nvSpPr>
          <p:cNvPr id="4" name="Slide Number Placeholder 3"/>
          <p:cNvSpPr>
            <a:spLocks noGrp="1"/>
          </p:cNvSpPr>
          <p:nvPr>
            <p:ph type="sldNum" sz="quarter" idx="12"/>
          </p:nvPr>
        </p:nvSpPr>
        <p:spPr/>
        <p:txBody>
          <a:bodyPr/>
          <a:lstStyle/>
          <a:p>
            <a:fld id="{46BDE795-60B9-1D49-B3BC-A6F97067D512}" type="slidenum">
              <a:rPr lang="en-US" smtClean="0"/>
              <a:pPr/>
              <a:t>21</a:t>
            </a:fld>
            <a:endParaRPr lang="en-US" dirty="0"/>
          </a:p>
        </p:txBody>
      </p:sp>
      <p:sp>
        <p:nvSpPr>
          <p:cNvPr id="5" name="Text Placeholder 5"/>
          <p:cNvSpPr txBox="1">
            <a:spLocks/>
          </p:cNvSpPr>
          <p:nvPr/>
        </p:nvSpPr>
        <p:spPr>
          <a:xfrm>
            <a:off x="186851" y="2564602"/>
            <a:ext cx="2743200" cy="274320"/>
          </a:xfrm>
          <a:prstGeom prst="rect">
            <a:avLst/>
          </a:prstGeom>
          <a:ln>
            <a:noFill/>
          </a:ln>
        </p:spPr>
        <p:txBody>
          <a:bodyPr anchor="ctr"/>
          <a:lstStyle>
            <a:defPPr>
              <a:defRPr lang="en-US"/>
            </a:defPPr>
            <a:lvl1pPr indent="0" algn="ctr">
              <a:spcBef>
                <a:spcPct val="20000"/>
              </a:spcBef>
              <a:buFont typeface="Arial"/>
              <a:buNone/>
              <a:defRPr sz="2400" b="1"/>
            </a:lvl1pPr>
            <a:lvl2pPr indent="0">
              <a:spcBef>
                <a:spcPct val="20000"/>
              </a:spcBef>
              <a:buFont typeface="Arial"/>
              <a:buNone/>
              <a:defRPr sz="2000" b="1"/>
            </a:lvl2pPr>
            <a:lvl3pPr indent="0">
              <a:spcBef>
                <a:spcPct val="20000"/>
              </a:spcBef>
              <a:buFont typeface="Arial"/>
              <a:buNone/>
              <a:defRPr b="1"/>
            </a:lvl3pPr>
            <a:lvl4pPr indent="0">
              <a:spcBef>
                <a:spcPct val="20000"/>
              </a:spcBef>
              <a:buFont typeface="Arial"/>
              <a:buNone/>
              <a:defRPr sz="1600" b="1"/>
            </a:lvl4pPr>
            <a:lvl5pPr indent="0">
              <a:spcBef>
                <a:spcPct val="20000"/>
              </a:spcBef>
              <a:buFont typeface="Arial"/>
              <a:buNone/>
              <a:defRPr sz="1600" b="1"/>
            </a:lvl5pPr>
            <a:lvl6pPr indent="0">
              <a:spcBef>
                <a:spcPct val="20000"/>
              </a:spcBef>
              <a:buFont typeface="Arial"/>
              <a:buNone/>
              <a:defRPr sz="1600" b="1"/>
            </a:lvl6pPr>
            <a:lvl7pPr indent="0">
              <a:spcBef>
                <a:spcPct val="20000"/>
              </a:spcBef>
              <a:buFont typeface="Arial"/>
              <a:buNone/>
              <a:defRPr sz="1600" b="1"/>
            </a:lvl7pPr>
            <a:lvl8pPr indent="0">
              <a:spcBef>
                <a:spcPct val="20000"/>
              </a:spcBef>
              <a:buFont typeface="Arial"/>
              <a:buNone/>
              <a:defRPr sz="1600" b="1"/>
            </a:lvl8pPr>
            <a:lvl9pPr indent="0">
              <a:spcBef>
                <a:spcPct val="20000"/>
              </a:spcBef>
              <a:buFont typeface="Arial"/>
              <a:buNone/>
              <a:defRPr sz="1600" b="1"/>
            </a:lvl9pPr>
          </a:lstStyle>
          <a:p>
            <a:r>
              <a:rPr lang="en-US" dirty="0" smtClean="0"/>
              <a:t>Knowledge</a:t>
            </a:r>
            <a:endParaRPr lang="en-US" dirty="0"/>
          </a:p>
        </p:txBody>
      </p:sp>
      <p:sp>
        <p:nvSpPr>
          <p:cNvPr id="6" name="Content Placeholder 6"/>
          <p:cNvSpPr txBox="1">
            <a:spLocks/>
          </p:cNvSpPr>
          <p:nvPr/>
        </p:nvSpPr>
        <p:spPr>
          <a:xfrm>
            <a:off x="186851" y="2934237"/>
            <a:ext cx="2743200" cy="2858740"/>
          </a:xfrm>
          <a:prstGeom prst="rect">
            <a:avLst/>
          </a:prstGeom>
          <a:ln>
            <a:noFill/>
          </a:ln>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dirty="0" smtClean="0"/>
              <a:t>The </a:t>
            </a:r>
            <a:r>
              <a:rPr lang="en-US" sz="2000" dirty="0"/>
              <a:t>information needed to understand </a:t>
            </a:r>
            <a:r>
              <a:rPr lang="en-US" sz="2000" i="1" dirty="0"/>
              <a:t>what</a:t>
            </a:r>
            <a:r>
              <a:rPr lang="en-US" sz="2000" dirty="0"/>
              <a:t> to do and put </a:t>
            </a:r>
            <a:r>
              <a:rPr lang="en-US" sz="2000" dirty="0" smtClean="0"/>
              <a:t>the work </a:t>
            </a:r>
            <a:r>
              <a:rPr lang="en-US" sz="2000" dirty="0"/>
              <a:t>in </a:t>
            </a:r>
            <a:r>
              <a:rPr lang="en-US" sz="2000" dirty="0" smtClean="0"/>
              <a:t>appropriate context</a:t>
            </a:r>
            <a:endParaRPr lang="en-US" sz="2000" dirty="0"/>
          </a:p>
          <a:p>
            <a:pPr marL="231775" indent="-231775"/>
            <a:r>
              <a:rPr lang="en-US" sz="1800" dirty="0" smtClean="0"/>
              <a:t>New business processes</a:t>
            </a:r>
          </a:p>
          <a:p>
            <a:pPr marL="231775" indent="-231775"/>
            <a:r>
              <a:rPr lang="en-US" sz="1800" dirty="0" smtClean="0"/>
              <a:t>Inputs and outputs of each process activity</a:t>
            </a:r>
          </a:p>
          <a:p>
            <a:pPr marL="231775" indent="-231775"/>
            <a:r>
              <a:rPr lang="en-US" sz="1800" dirty="0" smtClean="0"/>
              <a:t>Oracle foundational system knowledge</a:t>
            </a:r>
          </a:p>
        </p:txBody>
      </p:sp>
      <p:sp>
        <p:nvSpPr>
          <p:cNvPr id="7" name="Text Placeholder 7"/>
          <p:cNvSpPr txBox="1">
            <a:spLocks/>
          </p:cNvSpPr>
          <p:nvPr/>
        </p:nvSpPr>
        <p:spPr>
          <a:xfrm>
            <a:off x="3200401" y="2564602"/>
            <a:ext cx="2743200" cy="274320"/>
          </a:xfrm>
          <a:prstGeom prst="rect">
            <a:avLst/>
          </a:prstGeom>
          <a:ln>
            <a:noFill/>
          </a:ln>
        </p:spPr>
        <p:txBody>
          <a:bodyPr anchor="ctr"/>
          <a:lstStyle>
            <a:defPPr>
              <a:defRPr lang="en-US"/>
            </a:defPPr>
            <a:lvl1pPr indent="0" algn="ctr">
              <a:spcBef>
                <a:spcPct val="20000"/>
              </a:spcBef>
              <a:buFont typeface="Arial"/>
              <a:buNone/>
              <a:defRPr sz="2400" b="1"/>
            </a:lvl1pPr>
            <a:lvl2pPr indent="0">
              <a:spcBef>
                <a:spcPct val="20000"/>
              </a:spcBef>
              <a:buFont typeface="Arial"/>
              <a:buNone/>
              <a:defRPr sz="2000" b="1"/>
            </a:lvl2pPr>
            <a:lvl3pPr indent="0">
              <a:spcBef>
                <a:spcPct val="20000"/>
              </a:spcBef>
              <a:buFont typeface="Arial"/>
              <a:buNone/>
              <a:defRPr b="1"/>
            </a:lvl3pPr>
            <a:lvl4pPr indent="0">
              <a:spcBef>
                <a:spcPct val="20000"/>
              </a:spcBef>
              <a:buFont typeface="Arial"/>
              <a:buNone/>
              <a:defRPr sz="1600" b="1"/>
            </a:lvl4pPr>
            <a:lvl5pPr indent="0">
              <a:spcBef>
                <a:spcPct val="20000"/>
              </a:spcBef>
              <a:buFont typeface="Arial"/>
              <a:buNone/>
              <a:defRPr sz="1600" b="1"/>
            </a:lvl5pPr>
            <a:lvl6pPr indent="0">
              <a:spcBef>
                <a:spcPct val="20000"/>
              </a:spcBef>
              <a:buFont typeface="Arial"/>
              <a:buNone/>
              <a:defRPr sz="1600" b="1"/>
            </a:lvl6pPr>
            <a:lvl7pPr indent="0">
              <a:spcBef>
                <a:spcPct val="20000"/>
              </a:spcBef>
              <a:buFont typeface="Arial"/>
              <a:buNone/>
              <a:defRPr sz="1600" b="1"/>
            </a:lvl7pPr>
            <a:lvl8pPr indent="0">
              <a:spcBef>
                <a:spcPct val="20000"/>
              </a:spcBef>
              <a:buFont typeface="Arial"/>
              <a:buNone/>
              <a:defRPr sz="1600" b="1"/>
            </a:lvl8pPr>
            <a:lvl9pPr indent="0">
              <a:spcBef>
                <a:spcPct val="20000"/>
              </a:spcBef>
              <a:buFont typeface="Arial"/>
              <a:buNone/>
              <a:defRPr sz="1600" b="1"/>
            </a:lvl9pPr>
          </a:lstStyle>
          <a:p>
            <a:r>
              <a:rPr lang="en-US" dirty="0" smtClean="0"/>
              <a:t>Skills</a:t>
            </a:r>
            <a:endParaRPr lang="en-US" dirty="0"/>
          </a:p>
        </p:txBody>
      </p:sp>
      <p:sp>
        <p:nvSpPr>
          <p:cNvPr id="8" name="Content Placeholder 8"/>
          <p:cNvSpPr txBox="1">
            <a:spLocks/>
          </p:cNvSpPr>
          <p:nvPr/>
        </p:nvSpPr>
        <p:spPr>
          <a:xfrm>
            <a:off x="3200401" y="2934237"/>
            <a:ext cx="2743200" cy="2858740"/>
          </a:xfrm>
          <a:prstGeom prst="rect">
            <a:avLst/>
          </a:prstGeom>
          <a:ln>
            <a:noFill/>
          </a:ln>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dirty="0" smtClean="0"/>
              <a:t>The tool-specific understanding </a:t>
            </a:r>
            <a:r>
              <a:rPr lang="en-US" sz="2000" dirty="0"/>
              <a:t>of </a:t>
            </a:r>
            <a:r>
              <a:rPr lang="en-US" sz="2000" i="1" dirty="0"/>
              <a:t>how</a:t>
            </a:r>
            <a:r>
              <a:rPr lang="en-US" sz="2000" dirty="0"/>
              <a:t> to </a:t>
            </a:r>
            <a:r>
              <a:rPr lang="en-US" sz="2000" dirty="0" smtClean="0"/>
              <a:t>perform the specific job responsibilities/tasks</a:t>
            </a:r>
            <a:endParaRPr lang="en-US" sz="2000" dirty="0"/>
          </a:p>
          <a:p>
            <a:pPr marL="231775" indent="-231775"/>
            <a:r>
              <a:rPr lang="en-US" sz="1800" dirty="0" smtClean="0"/>
              <a:t>Execution of business processes using Oracle</a:t>
            </a:r>
          </a:p>
          <a:p>
            <a:pPr marL="231775" indent="-231775"/>
            <a:r>
              <a:rPr lang="en-US" sz="1800" dirty="0" smtClean="0"/>
              <a:t>Configuration of Oracle for future updates</a:t>
            </a:r>
          </a:p>
        </p:txBody>
      </p:sp>
      <p:sp>
        <p:nvSpPr>
          <p:cNvPr id="9" name="Text Placeholder 7"/>
          <p:cNvSpPr txBox="1">
            <a:spLocks/>
          </p:cNvSpPr>
          <p:nvPr/>
        </p:nvSpPr>
        <p:spPr>
          <a:xfrm>
            <a:off x="6213950" y="2564602"/>
            <a:ext cx="2743200" cy="274320"/>
          </a:xfrm>
          <a:prstGeom prst="rect">
            <a:avLst/>
          </a:prstGeom>
          <a:ln>
            <a:noFill/>
          </a:ln>
        </p:spPr>
        <p:txBody>
          <a:bodyPr anchor="ctr"/>
          <a:lstStyle>
            <a:lvl1pPr marL="0" indent="0" algn="ctr" defTabSz="457200" rtl="0" eaLnBrk="1" latinLnBrk="0" hangingPunct="1">
              <a:spcBef>
                <a:spcPct val="20000"/>
              </a:spcBef>
              <a:buFont typeface="Arial"/>
              <a:buNone/>
              <a:defRPr sz="2800" b="1"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000" b="1"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1800" b="1"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1600" b="1"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1600" b="1" kern="1200">
                <a:solidFill>
                  <a:schemeClr val="tx1"/>
                </a:solidFill>
                <a:latin typeface="+mn-lt"/>
                <a:ea typeface="+mn-ea"/>
                <a:cs typeface="+mn-cs"/>
              </a:defRPr>
            </a:lvl5pPr>
            <a:lvl6pPr marL="2286000" indent="0" algn="l" defTabSz="457200" rtl="0" eaLnBrk="1" latinLnBrk="0" hangingPunct="1">
              <a:spcBef>
                <a:spcPct val="20000"/>
              </a:spcBef>
              <a:buFont typeface="Arial"/>
              <a:buNone/>
              <a:defRPr sz="1600" b="1"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1600" b="1"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1600" b="1"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1600" b="1" kern="1200">
                <a:solidFill>
                  <a:schemeClr val="tx1"/>
                </a:solidFill>
                <a:latin typeface="+mn-lt"/>
                <a:ea typeface="+mn-ea"/>
                <a:cs typeface="+mn-cs"/>
              </a:defRPr>
            </a:lvl9pPr>
          </a:lstStyle>
          <a:p>
            <a:r>
              <a:rPr lang="en-US" sz="2400" dirty="0" smtClean="0"/>
              <a:t>Abilities</a:t>
            </a:r>
            <a:endParaRPr lang="en-US" sz="2400" dirty="0"/>
          </a:p>
        </p:txBody>
      </p:sp>
      <p:sp>
        <p:nvSpPr>
          <p:cNvPr id="10" name="Content Placeholder 8"/>
          <p:cNvSpPr txBox="1">
            <a:spLocks/>
          </p:cNvSpPr>
          <p:nvPr/>
        </p:nvSpPr>
        <p:spPr>
          <a:xfrm>
            <a:off x="6213950" y="2934237"/>
            <a:ext cx="2743200" cy="2265552"/>
          </a:xfrm>
          <a:prstGeom prst="rect">
            <a:avLst/>
          </a:prstGeom>
          <a:ln>
            <a:noFill/>
          </a:ln>
        </p:spPr>
        <p:txBody>
          <a:bodyPr/>
          <a:lstStyle>
            <a:lvl1pPr marL="342900" indent="-342900" algn="l" defTabSz="457200" rtl="0" eaLnBrk="1" latinLnBrk="0" hangingPunct="1">
              <a:spcBef>
                <a:spcPct val="20000"/>
              </a:spcBef>
              <a:buFont typeface="Arial"/>
              <a:buChar char="•"/>
              <a:defRPr lang="en-US" sz="2800" kern="1200" dirty="0" smtClean="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lang="en-US" sz="2000" kern="1200" dirty="0" smtClean="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lang="en-US" sz="1800" kern="1200" dirty="0" smtClean="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lang="en-US" sz="1600" kern="1200" dirty="0" smtClean="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lang="en-US" sz="1400" kern="1200" dirty="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dirty="0" smtClean="0"/>
              <a:t>The </a:t>
            </a:r>
            <a:r>
              <a:rPr lang="en-US" sz="2000" dirty="0"/>
              <a:t>competencies required to successfully meet the </a:t>
            </a:r>
            <a:r>
              <a:rPr lang="en-US" sz="2000" dirty="0" smtClean="0"/>
              <a:t>requirements and objectives </a:t>
            </a:r>
            <a:r>
              <a:rPr lang="en-US" sz="2000" dirty="0"/>
              <a:t>of a job</a:t>
            </a:r>
          </a:p>
          <a:p>
            <a:pPr marL="231775" indent="-231775"/>
            <a:r>
              <a:rPr lang="en-US" sz="1800" dirty="0" smtClean="0"/>
              <a:t>Knowledge Transfer will not address staff Ability gaps</a:t>
            </a:r>
            <a:endParaRPr lang="en-US" sz="1800" dirty="0"/>
          </a:p>
        </p:txBody>
      </p:sp>
      <p:sp>
        <p:nvSpPr>
          <p:cNvPr id="11" name="Rectangle 10"/>
          <p:cNvSpPr/>
          <p:nvPr/>
        </p:nvSpPr>
        <p:spPr>
          <a:xfrm>
            <a:off x="168487" y="2388358"/>
            <a:ext cx="5852160" cy="3534770"/>
          </a:xfrm>
          <a:prstGeom prst="rect">
            <a:avLst/>
          </a:prstGeom>
          <a:noFill/>
          <a:ln w="25400">
            <a:solidFill>
              <a:srgbClr val="C0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3066735" y="2592577"/>
            <a:ext cx="0" cy="3108960"/>
          </a:xfrm>
          <a:prstGeom prst="line">
            <a:avLst/>
          </a:prstGeom>
          <a:ln w="19050">
            <a:solidFill>
              <a:schemeClr val="tx2"/>
            </a:solidFill>
            <a:prstDash val="dash"/>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6080284" y="2592577"/>
            <a:ext cx="0" cy="3108960"/>
          </a:xfrm>
          <a:prstGeom prst="line">
            <a:avLst/>
          </a:prstGeom>
          <a:ln w="19050">
            <a:solidFill>
              <a:schemeClr val="tx2"/>
            </a:solidFill>
            <a:prstDash val="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92229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Knowledge Transfer Plans</a:t>
            </a:r>
            <a:endParaRPr lang="en-US" dirty="0"/>
          </a:p>
        </p:txBody>
      </p:sp>
      <p:sp>
        <p:nvSpPr>
          <p:cNvPr id="3" name="Content Placeholder 2"/>
          <p:cNvSpPr>
            <a:spLocks noGrp="1"/>
          </p:cNvSpPr>
          <p:nvPr>
            <p:ph idx="1"/>
          </p:nvPr>
        </p:nvSpPr>
        <p:spPr/>
        <p:txBody>
          <a:bodyPr/>
          <a:lstStyle/>
          <a:p>
            <a:pPr marL="0" indent="0">
              <a:buNone/>
            </a:pPr>
            <a:r>
              <a:rPr lang="en-US" sz="2400" dirty="0" smtClean="0"/>
              <a:t>Once required knowledge and skills are identified, each MSU project team member will have a specific Knowledge Transfer Plan, identifying </a:t>
            </a:r>
            <a:r>
              <a:rPr lang="en-US" sz="2400" i="1" dirty="0" smtClean="0"/>
              <a:t>what</a:t>
            </a:r>
            <a:r>
              <a:rPr lang="en-US" sz="2400" dirty="0" smtClean="0"/>
              <a:t> knowledge transfer they need, </a:t>
            </a:r>
            <a:r>
              <a:rPr lang="en-US" sz="2400" i="1" dirty="0" smtClean="0"/>
              <a:t>how</a:t>
            </a:r>
            <a:r>
              <a:rPr lang="en-US" sz="2400" dirty="0" smtClean="0"/>
              <a:t> they will receive it, and </a:t>
            </a:r>
            <a:r>
              <a:rPr lang="en-US" sz="2400" i="1" dirty="0" smtClean="0"/>
              <a:t>who</a:t>
            </a:r>
            <a:r>
              <a:rPr lang="en-US" sz="2400" dirty="0" smtClean="0"/>
              <a:t> from the implementer will facilitate the acquisition.</a:t>
            </a:r>
          </a:p>
          <a:p>
            <a:pPr marL="0" indent="0">
              <a:buNone/>
            </a:pPr>
            <a:r>
              <a:rPr lang="en-US" sz="2400" dirty="0" smtClean="0"/>
              <a:t>For each identified knowledge or skill item, the knowledge transfer mechanism will be identified from the following options:</a:t>
            </a:r>
            <a:endParaRPr lang="en-US" sz="2400" dirty="0" smtClean="0"/>
          </a:p>
          <a:p>
            <a:r>
              <a:rPr lang="en-US" sz="2000" b="1" dirty="0" smtClean="0"/>
              <a:t>Project </a:t>
            </a:r>
            <a:r>
              <a:rPr lang="en-US" sz="2000" b="1" dirty="0" smtClean="0"/>
              <a:t>Team </a:t>
            </a:r>
            <a:r>
              <a:rPr lang="en-US" sz="2000" b="1" dirty="0" smtClean="0"/>
              <a:t>Training </a:t>
            </a:r>
            <a:r>
              <a:rPr lang="en-US" sz="2000" dirty="0" smtClean="0"/>
              <a:t>– formal training provided from a third party (e.g., Oracle functional training courses)</a:t>
            </a:r>
            <a:endParaRPr lang="en-US" sz="2000" dirty="0" smtClean="0"/>
          </a:p>
          <a:p>
            <a:r>
              <a:rPr lang="en-US" sz="2000" b="1" dirty="0" smtClean="0"/>
              <a:t>Project Team </a:t>
            </a:r>
            <a:r>
              <a:rPr lang="en-US" sz="2000" b="1" dirty="0" smtClean="0"/>
              <a:t>Mentoring </a:t>
            </a:r>
            <a:r>
              <a:rPr lang="en-US" sz="2000" dirty="0" smtClean="0"/>
              <a:t>– partnering between MSU project team member and a corresponding implementer staff member to transfer knowledge and skills via on-the-job mentoring and project implementation activities</a:t>
            </a:r>
            <a:endParaRPr lang="en-US" sz="2000" dirty="0" smtClean="0"/>
          </a:p>
          <a:p>
            <a:r>
              <a:rPr lang="en-US" sz="2000" b="1" dirty="0" smtClean="0"/>
              <a:t>Documentation Sharing </a:t>
            </a:r>
            <a:r>
              <a:rPr lang="en-US" sz="2000" dirty="0" smtClean="0"/>
              <a:t>– review of project documentation by MSU project team member; implementer staff member will be identified for each documentation topic as a point person for MSU project team member questions</a:t>
            </a:r>
          </a:p>
        </p:txBody>
      </p:sp>
      <p:sp>
        <p:nvSpPr>
          <p:cNvPr id="4" name="Slide Number Placeholder 3"/>
          <p:cNvSpPr>
            <a:spLocks noGrp="1"/>
          </p:cNvSpPr>
          <p:nvPr>
            <p:ph type="sldNum" sz="quarter" idx="12"/>
          </p:nvPr>
        </p:nvSpPr>
        <p:spPr/>
        <p:txBody>
          <a:bodyPr/>
          <a:lstStyle/>
          <a:p>
            <a:fld id="{46BDE795-60B9-1D49-B3BC-A6F97067D512}" type="slidenum">
              <a:rPr lang="en-US" smtClean="0"/>
              <a:pPr/>
              <a:t>22</a:t>
            </a:fld>
            <a:endParaRPr lang="en-US" dirty="0"/>
          </a:p>
        </p:txBody>
      </p:sp>
    </p:spTree>
    <p:extLst>
      <p:ext uri="{BB962C8B-B14F-4D97-AF65-F5344CB8AC3E}">
        <p14:creationId xmlns:p14="http://schemas.microsoft.com/office/powerpoint/2010/main" val="41416732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&amp; Timeline</a:t>
            </a:r>
            <a:endParaRPr lang="en-US" dirty="0"/>
          </a:p>
        </p:txBody>
      </p:sp>
      <p:sp>
        <p:nvSpPr>
          <p:cNvPr id="4" name="Slide Number Placeholder 3"/>
          <p:cNvSpPr>
            <a:spLocks noGrp="1"/>
          </p:cNvSpPr>
          <p:nvPr>
            <p:ph type="sldNum" sz="quarter" idx="12"/>
          </p:nvPr>
        </p:nvSpPr>
        <p:spPr/>
        <p:txBody>
          <a:bodyPr/>
          <a:lstStyle/>
          <a:p>
            <a:fld id="{46BDE795-60B9-1D49-B3BC-A6F97067D512}" type="slidenum">
              <a:rPr lang="en-US" smtClean="0"/>
              <a:pPr/>
              <a:t>23</a:t>
            </a:fld>
            <a:endParaRPr lang="en-US" dirty="0"/>
          </a:p>
        </p:txBody>
      </p:sp>
      <p:cxnSp>
        <p:nvCxnSpPr>
          <p:cNvPr id="17" name="Straight Connector 16"/>
          <p:cNvCxnSpPr/>
          <p:nvPr/>
        </p:nvCxnSpPr>
        <p:spPr>
          <a:xfrm>
            <a:off x="183639" y="1750328"/>
            <a:ext cx="8778240" cy="0"/>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842747" y="1427336"/>
            <a:ext cx="8119132" cy="6393"/>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842747" y="1433729"/>
            <a:ext cx="0" cy="1645920"/>
          </a:xfrm>
          <a:prstGeom prst="line">
            <a:avLst/>
          </a:prstGeom>
          <a:ln w="22225">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74245" y="1750328"/>
            <a:ext cx="0" cy="1320162"/>
          </a:xfrm>
          <a:prstGeom prst="line">
            <a:avLst/>
          </a:prstGeom>
          <a:ln w="22225">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8961879" y="1433729"/>
            <a:ext cx="0" cy="1645920"/>
          </a:xfrm>
          <a:prstGeom prst="line">
            <a:avLst/>
          </a:prstGeom>
          <a:ln w="22225">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1519341" y="1427336"/>
            <a:ext cx="0" cy="1645920"/>
          </a:xfrm>
          <a:prstGeom prst="line">
            <a:avLst/>
          </a:prstGeom>
          <a:ln>
            <a:solidFill>
              <a:schemeClr val="tx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174245" y="3070490"/>
            <a:ext cx="8778240" cy="0"/>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2872529" y="1427336"/>
            <a:ext cx="0" cy="1645920"/>
          </a:xfrm>
          <a:prstGeom prst="line">
            <a:avLst/>
          </a:prstGeom>
          <a:ln>
            <a:solidFill>
              <a:schemeClr val="tx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4225717" y="1427336"/>
            <a:ext cx="0" cy="1645920"/>
          </a:xfrm>
          <a:prstGeom prst="line">
            <a:avLst/>
          </a:prstGeom>
          <a:ln w="22225">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5578905" y="1427336"/>
            <a:ext cx="0" cy="1645920"/>
          </a:xfrm>
          <a:prstGeom prst="line">
            <a:avLst/>
          </a:prstGeom>
          <a:ln>
            <a:solidFill>
              <a:schemeClr val="tx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6932093" y="1427336"/>
            <a:ext cx="0" cy="1645920"/>
          </a:xfrm>
          <a:prstGeom prst="line">
            <a:avLst/>
          </a:prstGeom>
          <a:ln>
            <a:solidFill>
              <a:schemeClr val="tx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8285281" y="1427336"/>
            <a:ext cx="0" cy="1645920"/>
          </a:xfrm>
          <a:prstGeom prst="line">
            <a:avLst/>
          </a:prstGeom>
          <a:ln w="22225">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1674758" y="1487106"/>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Sep</a:t>
            </a:r>
            <a:endParaRPr lang="en-US" sz="1200" dirty="0">
              <a:ea typeface="ＭＳ Ｐゴシック" pitchFamily="34" charset="-128"/>
            </a:endParaRPr>
          </a:p>
        </p:txBody>
      </p:sp>
      <p:sp>
        <p:nvSpPr>
          <p:cNvPr id="40" name="Rectangle 39"/>
          <p:cNvSpPr/>
          <p:nvPr/>
        </p:nvSpPr>
        <p:spPr>
          <a:xfrm>
            <a:off x="3027946" y="1487106"/>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Nov</a:t>
            </a:r>
            <a:endParaRPr lang="en-US" sz="1200" dirty="0">
              <a:ea typeface="ＭＳ Ｐゴシック" pitchFamily="34" charset="-128"/>
            </a:endParaRPr>
          </a:p>
        </p:txBody>
      </p:sp>
      <p:sp>
        <p:nvSpPr>
          <p:cNvPr id="41" name="Rectangle 40"/>
          <p:cNvSpPr/>
          <p:nvPr/>
        </p:nvSpPr>
        <p:spPr>
          <a:xfrm>
            <a:off x="4381134" y="1487106"/>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Jan</a:t>
            </a:r>
            <a:endParaRPr lang="en-US" sz="1200" dirty="0">
              <a:ea typeface="ＭＳ Ｐゴシック" pitchFamily="34" charset="-128"/>
            </a:endParaRPr>
          </a:p>
        </p:txBody>
      </p:sp>
      <p:sp>
        <p:nvSpPr>
          <p:cNvPr id="42" name="Rectangle 41"/>
          <p:cNvSpPr/>
          <p:nvPr/>
        </p:nvSpPr>
        <p:spPr>
          <a:xfrm>
            <a:off x="5734322" y="1487106"/>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Mar</a:t>
            </a:r>
            <a:endParaRPr lang="en-US" sz="1200" dirty="0">
              <a:ea typeface="ＭＳ Ｐゴシック" pitchFamily="34" charset="-128"/>
            </a:endParaRPr>
          </a:p>
        </p:txBody>
      </p:sp>
      <p:sp>
        <p:nvSpPr>
          <p:cNvPr id="43" name="Rectangle 42"/>
          <p:cNvSpPr/>
          <p:nvPr/>
        </p:nvSpPr>
        <p:spPr>
          <a:xfrm>
            <a:off x="7087510" y="1487106"/>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May</a:t>
            </a:r>
            <a:endParaRPr lang="en-US" sz="1200" dirty="0">
              <a:ea typeface="ＭＳ Ｐゴシック" pitchFamily="34" charset="-128"/>
            </a:endParaRPr>
          </a:p>
        </p:txBody>
      </p:sp>
      <p:sp>
        <p:nvSpPr>
          <p:cNvPr id="74" name="Rectangle 73"/>
          <p:cNvSpPr/>
          <p:nvPr/>
        </p:nvSpPr>
        <p:spPr>
          <a:xfrm>
            <a:off x="998164" y="1487106"/>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Aug</a:t>
            </a:r>
            <a:endParaRPr lang="en-US" sz="1200" dirty="0">
              <a:ea typeface="ＭＳ Ｐゴシック" pitchFamily="34" charset="-128"/>
            </a:endParaRPr>
          </a:p>
        </p:txBody>
      </p:sp>
      <p:sp>
        <p:nvSpPr>
          <p:cNvPr id="75" name="Rectangle 74"/>
          <p:cNvSpPr/>
          <p:nvPr/>
        </p:nvSpPr>
        <p:spPr>
          <a:xfrm>
            <a:off x="2351352" y="1487106"/>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Oct</a:t>
            </a:r>
            <a:endParaRPr lang="en-US" sz="1200" dirty="0">
              <a:ea typeface="ＭＳ Ｐゴシック" pitchFamily="34" charset="-128"/>
            </a:endParaRPr>
          </a:p>
        </p:txBody>
      </p:sp>
      <p:sp>
        <p:nvSpPr>
          <p:cNvPr id="76" name="Rectangle 75"/>
          <p:cNvSpPr/>
          <p:nvPr/>
        </p:nvSpPr>
        <p:spPr>
          <a:xfrm>
            <a:off x="3704540" y="1487106"/>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Dec</a:t>
            </a:r>
            <a:endParaRPr lang="en-US" sz="1200" dirty="0">
              <a:ea typeface="ＭＳ Ｐゴシック" pitchFamily="34" charset="-128"/>
            </a:endParaRPr>
          </a:p>
        </p:txBody>
      </p:sp>
      <p:sp>
        <p:nvSpPr>
          <p:cNvPr id="77" name="Rectangle 76"/>
          <p:cNvSpPr/>
          <p:nvPr/>
        </p:nvSpPr>
        <p:spPr>
          <a:xfrm>
            <a:off x="5057728" y="1487106"/>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Feb</a:t>
            </a:r>
            <a:endParaRPr lang="en-US" sz="1200" dirty="0">
              <a:ea typeface="ＭＳ Ｐゴシック" pitchFamily="34" charset="-128"/>
            </a:endParaRPr>
          </a:p>
        </p:txBody>
      </p:sp>
      <p:sp>
        <p:nvSpPr>
          <p:cNvPr id="78" name="Rectangle 77"/>
          <p:cNvSpPr/>
          <p:nvPr/>
        </p:nvSpPr>
        <p:spPr>
          <a:xfrm>
            <a:off x="6410916" y="1487106"/>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Apr</a:t>
            </a:r>
            <a:endParaRPr lang="en-US" sz="1200" dirty="0">
              <a:ea typeface="ＭＳ Ｐゴシック" pitchFamily="34" charset="-128"/>
            </a:endParaRPr>
          </a:p>
        </p:txBody>
      </p:sp>
      <p:sp>
        <p:nvSpPr>
          <p:cNvPr id="79" name="Rectangle 78"/>
          <p:cNvSpPr/>
          <p:nvPr/>
        </p:nvSpPr>
        <p:spPr>
          <a:xfrm>
            <a:off x="7764104" y="1487106"/>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Jun</a:t>
            </a:r>
            <a:endParaRPr lang="en-US" sz="1200" dirty="0">
              <a:ea typeface="ＭＳ Ｐゴシック" pitchFamily="34" charset="-128"/>
            </a:endParaRPr>
          </a:p>
        </p:txBody>
      </p:sp>
      <p:sp>
        <p:nvSpPr>
          <p:cNvPr id="100" name="Rectangle 99"/>
          <p:cNvSpPr/>
          <p:nvPr/>
        </p:nvSpPr>
        <p:spPr>
          <a:xfrm>
            <a:off x="8440698" y="1487106"/>
            <a:ext cx="365760" cy="246221"/>
          </a:xfrm>
          <a:prstGeom prst="rect">
            <a:avLst/>
          </a:prstGeom>
        </p:spPr>
        <p:txBody>
          <a:bodyPr wrap="none">
            <a:noAutofit/>
          </a:bodyPr>
          <a:lstStyle/>
          <a:p>
            <a:pPr algn="ctr">
              <a:spcBef>
                <a:spcPts val="0"/>
              </a:spcBef>
              <a:buClrTx/>
              <a:tabLst>
                <a:tab pos="1022350" algn="l"/>
                <a:tab pos="7315200" algn="r"/>
              </a:tabLst>
            </a:pPr>
            <a:r>
              <a:rPr lang="en-US" sz="1200" dirty="0" smtClean="0">
                <a:ea typeface="ＭＳ Ｐゴシック" pitchFamily="34" charset="-128"/>
              </a:rPr>
              <a:t>Jul</a:t>
            </a:r>
            <a:endParaRPr lang="en-US" sz="1200" dirty="0">
              <a:ea typeface="ＭＳ Ｐゴシック" pitchFamily="34" charset="-128"/>
            </a:endParaRPr>
          </a:p>
        </p:txBody>
      </p:sp>
      <p:cxnSp>
        <p:nvCxnSpPr>
          <p:cNvPr id="103" name="Straight Connector 102"/>
          <p:cNvCxnSpPr/>
          <p:nvPr/>
        </p:nvCxnSpPr>
        <p:spPr>
          <a:xfrm>
            <a:off x="2195935" y="1427336"/>
            <a:ext cx="0" cy="1645920"/>
          </a:xfrm>
          <a:prstGeom prst="line">
            <a:avLst/>
          </a:prstGeom>
          <a:ln>
            <a:solidFill>
              <a:schemeClr val="tx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3549123" y="1427336"/>
            <a:ext cx="0" cy="1645920"/>
          </a:xfrm>
          <a:prstGeom prst="line">
            <a:avLst/>
          </a:prstGeom>
          <a:ln>
            <a:solidFill>
              <a:schemeClr val="tx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a:off x="4902311" y="1427336"/>
            <a:ext cx="0" cy="1645920"/>
          </a:xfrm>
          <a:prstGeom prst="line">
            <a:avLst/>
          </a:prstGeom>
          <a:ln>
            <a:solidFill>
              <a:schemeClr val="tx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6255499" y="1427336"/>
            <a:ext cx="0" cy="1645920"/>
          </a:xfrm>
          <a:prstGeom prst="line">
            <a:avLst/>
          </a:prstGeom>
          <a:ln>
            <a:solidFill>
              <a:schemeClr val="tx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a:off x="7608687" y="1427336"/>
            <a:ext cx="0" cy="1645920"/>
          </a:xfrm>
          <a:prstGeom prst="line">
            <a:avLst/>
          </a:prstGeom>
          <a:ln>
            <a:solidFill>
              <a:schemeClr val="tx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7" name="Elbow Connector 116"/>
          <p:cNvCxnSpPr>
            <a:endCxn id="122" idx="1"/>
          </p:cNvCxnSpPr>
          <p:nvPr/>
        </p:nvCxnSpPr>
        <p:spPr>
          <a:xfrm rot="16200000" flipH="1">
            <a:off x="2030616" y="2164787"/>
            <a:ext cx="229827" cy="224282"/>
          </a:xfrm>
          <a:prstGeom prst="bentConnector2">
            <a:avLst/>
          </a:prstGeom>
          <a:ln>
            <a:solidFill>
              <a:schemeClr val="tx2">
                <a:lumMod val="50000"/>
              </a:schemeClr>
            </a:solidFill>
            <a:tailEnd type="triangle" w="lg" len="lg"/>
          </a:ln>
          <a:effectLst/>
        </p:spPr>
        <p:style>
          <a:lnRef idx="2">
            <a:schemeClr val="accent1"/>
          </a:lnRef>
          <a:fillRef idx="0">
            <a:schemeClr val="accent1"/>
          </a:fillRef>
          <a:effectRef idx="1">
            <a:schemeClr val="accent1"/>
          </a:effectRef>
          <a:fontRef idx="minor">
            <a:schemeClr val="tx1"/>
          </a:fontRef>
        </p:style>
      </p:cxnSp>
      <p:sp>
        <p:nvSpPr>
          <p:cNvPr id="119" name="Rounded Rectangle 118"/>
          <p:cNvSpPr/>
          <p:nvPr/>
        </p:nvSpPr>
        <p:spPr bwMode="auto">
          <a:xfrm>
            <a:off x="904246" y="1814679"/>
            <a:ext cx="1234440" cy="365760"/>
          </a:xfrm>
          <a:prstGeom prst="roundRect">
            <a:avLst/>
          </a:prstGeom>
          <a:solidFill>
            <a:schemeClr val="accent1">
              <a:lumMod val="20000"/>
              <a:lumOff val="80000"/>
            </a:schemeClr>
          </a:solidFill>
          <a:ln w="12700">
            <a:solidFill>
              <a:schemeClr val="tx2">
                <a:lumMod val="50000"/>
              </a:schemeClr>
            </a:solidFill>
            <a:headEnd/>
            <a:tailEnd/>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nchorCtr="0"/>
          <a:lstStyle/>
          <a:p>
            <a:pPr algn="ctr" eaLnBrk="0" hangingPunct="0"/>
            <a:r>
              <a:rPr lang="en-US" sz="1200" dirty="0" smtClean="0">
                <a:solidFill>
                  <a:schemeClr val="tx1"/>
                </a:solidFill>
                <a:latin typeface="Calibri" pitchFamily="34" charset="0"/>
              </a:rPr>
              <a:t>KT Needs Identification</a:t>
            </a:r>
            <a:endParaRPr lang="en-US" sz="1200" dirty="0">
              <a:solidFill>
                <a:schemeClr val="tx1"/>
              </a:solidFill>
              <a:latin typeface="Calibri" pitchFamily="34" charset="0"/>
            </a:endParaRPr>
          </a:p>
        </p:txBody>
      </p:sp>
      <p:sp>
        <p:nvSpPr>
          <p:cNvPr id="120" name="Rounded Rectangle 119"/>
          <p:cNvSpPr/>
          <p:nvPr/>
        </p:nvSpPr>
        <p:spPr bwMode="auto">
          <a:xfrm>
            <a:off x="3599697" y="2629032"/>
            <a:ext cx="4617720" cy="365760"/>
          </a:xfrm>
          <a:prstGeom prst="roundRect">
            <a:avLst/>
          </a:prstGeom>
          <a:solidFill>
            <a:schemeClr val="accent1">
              <a:lumMod val="20000"/>
              <a:lumOff val="80000"/>
            </a:schemeClr>
          </a:solidFill>
          <a:ln w="12700">
            <a:solidFill>
              <a:schemeClr val="tx2">
                <a:lumMod val="50000"/>
              </a:schemeClr>
            </a:solidFill>
            <a:headEnd/>
            <a:tailEnd/>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nchorCtr="0"/>
          <a:lstStyle/>
          <a:p>
            <a:pPr algn="ctr" eaLnBrk="0" hangingPunct="0"/>
            <a:r>
              <a:rPr lang="en-US" sz="1200" dirty="0" smtClean="0">
                <a:solidFill>
                  <a:schemeClr val="tx1"/>
                </a:solidFill>
                <a:latin typeface="Calibri" pitchFamily="34" charset="0"/>
              </a:rPr>
              <a:t>KT Execution &amp; Tracking</a:t>
            </a:r>
            <a:endParaRPr lang="en-US" sz="1200" dirty="0">
              <a:solidFill>
                <a:schemeClr val="tx1"/>
              </a:solidFill>
              <a:latin typeface="Calibri" pitchFamily="34" charset="0"/>
            </a:endParaRPr>
          </a:p>
        </p:txBody>
      </p:sp>
      <p:cxnSp>
        <p:nvCxnSpPr>
          <p:cNvPr id="121" name="Elbow Connector 120"/>
          <p:cNvCxnSpPr>
            <a:endCxn id="120" idx="1"/>
          </p:cNvCxnSpPr>
          <p:nvPr/>
        </p:nvCxnSpPr>
        <p:spPr>
          <a:xfrm rot="16200000" flipH="1">
            <a:off x="3377843" y="2590058"/>
            <a:ext cx="229828" cy="213880"/>
          </a:xfrm>
          <a:prstGeom prst="bentConnector2">
            <a:avLst/>
          </a:prstGeom>
          <a:ln>
            <a:solidFill>
              <a:schemeClr val="tx2">
                <a:lumMod val="50000"/>
              </a:schemeClr>
            </a:solidFill>
            <a:tailEnd type="triangle" w="lg" len="lg"/>
          </a:ln>
          <a:effectLst/>
        </p:spPr>
        <p:style>
          <a:lnRef idx="2">
            <a:schemeClr val="accent1"/>
          </a:lnRef>
          <a:fillRef idx="0">
            <a:schemeClr val="accent1"/>
          </a:fillRef>
          <a:effectRef idx="1">
            <a:schemeClr val="accent1"/>
          </a:effectRef>
          <a:fontRef idx="minor">
            <a:schemeClr val="tx1"/>
          </a:fontRef>
        </p:style>
      </p:cxnSp>
      <p:sp>
        <p:nvSpPr>
          <p:cNvPr id="122" name="Rounded Rectangle 121"/>
          <p:cNvSpPr/>
          <p:nvPr/>
        </p:nvSpPr>
        <p:spPr bwMode="auto">
          <a:xfrm>
            <a:off x="2257670" y="2208962"/>
            <a:ext cx="1234440" cy="365760"/>
          </a:xfrm>
          <a:prstGeom prst="roundRect">
            <a:avLst/>
          </a:prstGeom>
          <a:solidFill>
            <a:schemeClr val="accent1">
              <a:lumMod val="20000"/>
              <a:lumOff val="80000"/>
            </a:schemeClr>
          </a:solidFill>
          <a:ln w="12700">
            <a:solidFill>
              <a:schemeClr val="tx2">
                <a:lumMod val="50000"/>
              </a:schemeClr>
            </a:solidFill>
            <a:headEnd/>
            <a:tailEnd/>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nchorCtr="0"/>
          <a:lstStyle/>
          <a:p>
            <a:pPr algn="ctr" eaLnBrk="0" hangingPunct="0"/>
            <a:r>
              <a:rPr lang="en-US" sz="1200" dirty="0" smtClean="0">
                <a:solidFill>
                  <a:schemeClr val="tx1"/>
                </a:solidFill>
                <a:latin typeface="Calibri" pitchFamily="34" charset="0"/>
              </a:rPr>
              <a:t>KT Plan Development</a:t>
            </a:r>
            <a:endParaRPr lang="en-US" sz="1200" dirty="0">
              <a:solidFill>
                <a:schemeClr val="tx1"/>
              </a:solidFill>
              <a:latin typeface="Calibri" pitchFamily="34" charset="0"/>
            </a:endParaRPr>
          </a:p>
        </p:txBody>
      </p:sp>
      <p:sp>
        <p:nvSpPr>
          <p:cNvPr id="123" name="TextBox 122"/>
          <p:cNvSpPr txBox="1"/>
          <p:nvPr/>
        </p:nvSpPr>
        <p:spPr bwMode="auto">
          <a:xfrm>
            <a:off x="174245" y="1761634"/>
            <a:ext cx="668502" cy="1308856"/>
          </a:xfrm>
          <a:prstGeom prst="rect">
            <a:avLst/>
          </a:prstGeom>
          <a:noFill/>
          <a:ln w="9525">
            <a:noFill/>
            <a:miter lim="800000"/>
            <a:headEnd/>
            <a:tailEnd/>
          </a:ln>
        </p:spPr>
        <p:txBody>
          <a:bodyPr vert="vert270" wrap="square" rtlCol="0" anchor="ctr">
            <a:prstTxWarp prst="textNoShape">
              <a:avLst/>
            </a:prstTxWarp>
            <a:noAutofit/>
          </a:bodyPr>
          <a:lstStyle/>
          <a:p>
            <a:pPr marL="4763" lvl="1" algn="ctr"/>
            <a:r>
              <a:rPr lang="en-US" sz="1400" b="1" dirty="0" smtClean="0">
                <a:latin typeface="Calibri" panose="020F0502020204030204" pitchFamily="34" charset="0"/>
                <a:cs typeface="Calibri" panose="020F0502020204030204" pitchFamily="34" charset="0"/>
              </a:rPr>
              <a:t>Knowledge Transfer</a:t>
            </a:r>
            <a:endParaRPr lang="en-US" sz="1400" b="1" dirty="0">
              <a:latin typeface="Calibri" panose="020F0502020204030204" pitchFamily="34" charset="0"/>
              <a:cs typeface="Calibri" panose="020F0502020204030204" pitchFamily="34" charset="0"/>
            </a:endParaRPr>
          </a:p>
        </p:txBody>
      </p:sp>
      <p:sp>
        <p:nvSpPr>
          <p:cNvPr id="126" name="Chevron 125"/>
          <p:cNvSpPr/>
          <p:nvPr/>
        </p:nvSpPr>
        <p:spPr>
          <a:xfrm>
            <a:off x="829099" y="1051282"/>
            <a:ext cx="2834640" cy="320040"/>
          </a:xfrm>
          <a:prstGeom prst="chevron">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Design</a:t>
            </a:r>
            <a:endParaRPr lang="en-US" sz="1200" dirty="0">
              <a:solidFill>
                <a:schemeClr val="bg1"/>
              </a:solidFill>
            </a:endParaRPr>
          </a:p>
        </p:txBody>
      </p:sp>
      <p:sp>
        <p:nvSpPr>
          <p:cNvPr id="127" name="Chevron 126"/>
          <p:cNvSpPr/>
          <p:nvPr/>
        </p:nvSpPr>
        <p:spPr>
          <a:xfrm>
            <a:off x="3553585" y="1051282"/>
            <a:ext cx="2130552" cy="320040"/>
          </a:xfrm>
          <a:prstGeom prst="chevron">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Build</a:t>
            </a:r>
            <a:endParaRPr lang="en-US" sz="1200" dirty="0">
              <a:solidFill>
                <a:schemeClr val="bg1"/>
              </a:solidFill>
            </a:endParaRPr>
          </a:p>
        </p:txBody>
      </p:sp>
      <p:sp>
        <p:nvSpPr>
          <p:cNvPr id="128" name="Chevron 127"/>
          <p:cNvSpPr/>
          <p:nvPr/>
        </p:nvSpPr>
        <p:spPr>
          <a:xfrm>
            <a:off x="8115588" y="1051282"/>
            <a:ext cx="1005840" cy="320040"/>
          </a:xfrm>
          <a:prstGeom prst="chevron">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Support</a:t>
            </a:r>
            <a:endParaRPr lang="en-US" sz="1200" dirty="0">
              <a:solidFill>
                <a:schemeClr val="bg1"/>
              </a:solidFill>
            </a:endParaRPr>
          </a:p>
        </p:txBody>
      </p:sp>
      <p:sp>
        <p:nvSpPr>
          <p:cNvPr id="129" name="Chevron 128"/>
          <p:cNvSpPr/>
          <p:nvPr/>
        </p:nvSpPr>
        <p:spPr>
          <a:xfrm>
            <a:off x="5573983" y="1051282"/>
            <a:ext cx="2651760" cy="320040"/>
          </a:xfrm>
          <a:prstGeom prst="chevron">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Test</a:t>
            </a:r>
            <a:endParaRPr lang="en-US" sz="1200" dirty="0">
              <a:solidFill>
                <a:schemeClr val="bg1"/>
              </a:solidFill>
            </a:endParaRPr>
          </a:p>
        </p:txBody>
      </p:sp>
      <p:sp>
        <p:nvSpPr>
          <p:cNvPr id="130" name="TextBox 129"/>
          <p:cNvSpPr txBox="1"/>
          <p:nvPr/>
        </p:nvSpPr>
        <p:spPr bwMode="auto">
          <a:xfrm>
            <a:off x="241457" y="1055718"/>
            <a:ext cx="640080" cy="307777"/>
          </a:xfrm>
          <a:prstGeom prst="rect">
            <a:avLst/>
          </a:prstGeom>
          <a:noFill/>
          <a:ln w="9525">
            <a:noFill/>
            <a:miter lim="800000"/>
            <a:headEnd/>
            <a:tailEnd/>
          </a:ln>
        </p:spPr>
        <p:txBody>
          <a:bodyPr wrap="square" rtlCol="0">
            <a:prstTxWarp prst="textNoShape">
              <a:avLst/>
            </a:prstTxWarp>
            <a:spAutoFit/>
          </a:bodyPr>
          <a:lstStyle/>
          <a:p>
            <a:pPr marL="519113" lvl="1" indent="-514350" algn="ctr"/>
            <a:r>
              <a:rPr lang="en-US" sz="1400" b="1" dirty="0" smtClean="0">
                <a:latin typeface="Calibri" panose="020F0502020204030204" pitchFamily="34" charset="0"/>
                <a:cs typeface="Calibri" panose="020F0502020204030204" pitchFamily="34" charset="0"/>
              </a:rPr>
              <a:t>Stage:</a:t>
            </a:r>
            <a:endParaRPr lang="en-US" sz="1400" b="1" dirty="0">
              <a:latin typeface="Calibri" panose="020F0502020204030204" pitchFamily="34" charset="0"/>
              <a:cs typeface="Calibri" panose="020F0502020204030204" pitchFamily="34" charset="0"/>
            </a:endParaRPr>
          </a:p>
        </p:txBody>
      </p:sp>
      <p:graphicFrame>
        <p:nvGraphicFramePr>
          <p:cNvPr id="131" name="Content Placeholder 4"/>
          <p:cNvGraphicFramePr>
            <a:graphicFrameLocks noGrp="1"/>
          </p:cNvGraphicFramePr>
          <p:nvPr>
            <p:ph idx="1"/>
            <p:extLst>
              <p:ext uri="{D42A27DB-BD31-4B8C-83A1-F6EECF244321}">
                <p14:modId xmlns:p14="http://schemas.microsoft.com/office/powerpoint/2010/main" val="2135090053"/>
              </p:ext>
            </p:extLst>
          </p:nvPr>
        </p:nvGraphicFramePr>
        <p:xfrm>
          <a:off x="183639" y="3274579"/>
          <a:ext cx="8768846" cy="2499360"/>
        </p:xfrm>
        <a:graphic>
          <a:graphicData uri="http://schemas.openxmlformats.org/drawingml/2006/table">
            <a:tbl>
              <a:tblPr firstRow="1" bandRow="1">
                <a:tableStyleId>{5C22544A-7EE6-4342-B048-85BDC9FD1C3A}</a:tableStyleId>
              </a:tblPr>
              <a:tblGrid>
                <a:gridCol w="2533222"/>
                <a:gridCol w="6235624"/>
              </a:tblGrid>
              <a:tr h="370840">
                <a:tc>
                  <a:txBody>
                    <a:bodyPr/>
                    <a:lstStyle/>
                    <a:p>
                      <a:pPr algn="ctr"/>
                      <a:r>
                        <a:rPr lang="en-US" sz="2000" dirty="0" smtClean="0"/>
                        <a:t>Activity</a:t>
                      </a:r>
                      <a:endParaRPr lang="en-US" sz="2000" dirty="0"/>
                    </a:p>
                  </a:txBody>
                  <a:tcPr>
                    <a:solidFill>
                      <a:schemeClr val="tx2">
                        <a:lumMod val="50000"/>
                      </a:schemeClr>
                    </a:solidFill>
                  </a:tcPr>
                </a:tc>
                <a:tc>
                  <a:txBody>
                    <a:bodyPr/>
                    <a:lstStyle/>
                    <a:p>
                      <a:pPr algn="ctr"/>
                      <a:r>
                        <a:rPr lang="en-US" sz="2000" dirty="0" smtClean="0"/>
                        <a:t>Description</a:t>
                      </a:r>
                      <a:endParaRPr lang="en-US" sz="2000" dirty="0"/>
                    </a:p>
                  </a:txBody>
                  <a:tcPr>
                    <a:solidFill>
                      <a:schemeClr val="tx2">
                        <a:lumMod val="50000"/>
                      </a:schemeClr>
                    </a:solidFill>
                  </a:tcPr>
                </a:tc>
              </a:tr>
              <a:tr h="370840">
                <a:tc>
                  <a:txBody>
                    <a:bodyPr/>
                    <a:lstStyle/>
                    <a:p>
                      <a:pPr marL="0" indent="0">
                        <a:buFont typeface="Arial" pitchFamily="34" charset="0"/>
                        <a:buNone/>
                      </a:pPr>
                      <a:r>
                        <a:rPr lang="en-US" sz="1800" b="1" dirty="0" smtClean="0"/>
                        <a:t>Knowledge Transfer Needs Identification</a:t>
                      </a:r>
                      <a:endParaRPr lang="en-US" sz="1800" b="1" dirty="0"/>
                    </a:p>
                  </a:txBody>
                  <a:tcPr/>
                </a:tc>
                <a:tc>
                  <a:txBody>
                    <a:bodyPr/>
                    <a:lstStyle/>
                    <a:p>
                      <a:pPr marL="0" indent="0">
                        <a:buFont typeface="Arial" pitchFamily="34" charset="0"/>
                        <a:buNone/>
                      </a:pPr>
                      <a:r>
                        <a:rPr lang="en-US" sz="1600" dirty="0" smtClean="0"/>
                        <a:t>Determination of what knowledge and skills each MSU</a:t>
                      </a:r>
                      <a:r>
                        <a:rPr lang="en-US" sz="1600" baseline="0" dirty="0" smtClean="0"/>
                        <a:t> project team member will need based on their project role and MSU position</a:t>
                      </a:r>
                      <a:endParaRPr lang="en-US" sz="1600" dirty="0"/>
                    </a:p>
                  </a:txBody>
                  <a:tcPr/>
                </a:tc>
              </a:tr>
              <a:tr h="370840">
                <a:tc>
                  <a:txBody>
                    <a:bodyPr/>
                    <a:lstStyle/>
                    <a:p>
                      <a:pPr marL="0" indent="0">
                        <a:buFont typeface="Arial" pitchFamily="34" charset="0"/>
                        <a:buNone/>
                      </a:pPr>
                      <a:r>
                        <a:rPr lang="en-US" sz="1800" b="1" dirty="0" smtClean="0"/>
                        <a:t>Knowledge Transfer</a:t>
                      </a:r>
                    </a:p>
                    <a:p>
                      <a:pPr marL="0" indent="0">
                        <a:buFont typeface="Arial" pitchFamily="34" charset="0"/>
                        <a:buNone/>
                      </a:pPr>
                      <a:r>
                        <a:rPr lang="en-US" sz="1800" b="1" dirty="0" smtClean="0"/>
                        <a:t>Plan Development</a:t>
                      </a:r>
                      <a:endParaRPr lang="en-US" sz="1800" b="1" dirty="0"/>
                    </a:p>
                  </a:txBody>
                  <a:tcPr/>
                </a:tc>
                <a:tc>
                  <a:txBody>
                    <a:bodyPr/>
                    <a:lstStyle/>
                    <a:p>
                      <a:pPr marL="0" indent="0">
                        <a:buFont typeface="Arial" pitchFamily="34" charset="0"/>
                        <a:buNone/>
                      </a:pPr>
                      <a:r>
                        <a:rPr lang="en-US" sz="1600" dirty="0" smtClean="0"/>
                        <a:t>Identification of how each knowledge</a:t>
                      </a:r>
                      <a:r>
                        <a:rPr lang="en-US" sz="1600" baseline="0" dirty="0" smtClean="0"/>
                        <a:t> transfer need will be met, including the transfer mechanism (e.g., formal training, coaching, etc.) and which implementer employee will be responsible</a:t>
                      </a:r>
                      <a:endParaRPr lang="en-US" sz="1600" dirty="0"/>
                    </a:p>
                  </a:txBody>
                  <a:tcPr/>
                </a:tc>
              </a:tr>
              <a:tr h="370840">
                <a:tc>
                  <a:txBody>
                    <a:bodyPr/>
                    <a:lstStyle/>
                    <a:p>
                      <a:pPr marL="0" indent="0">
                        <a:buFont typeface="Arial" pitchFamily="34" charset="0"/>
                        <a:buNone/>
                      </a:pPr>
                      <a:r>
                        <a:rPr lang="en-US" sz="1800" b="1" dirty="0" smtClean="0"/>
                        <a:t>Knowledge Transfer Execution &amp; Tracking</a:t>
                      </a:r>
                      <a:endParaRPr lang="en-US" sz="1800" b="1" dirty="0"/>
                    </a:p>
                  </a:txBody>
                  <a:tcPr/>
                </a:tc>
                <a:tc>
                  <a:txBody>
                    <a:bodyPr/>
                    <a:lstStyle/>
                    <a:p>
                      <a:pPr marL="0" indent="0">
                        <a:buFont typeface="Arial" pitchFamily="34" charset="0"/>
                        <a:buNone/>
                      </a:pPr>
                      <a:r>
                        <a:rPr lang="en-US" sz="1600" baseline="0" dirty="0" smtClean="0"/>
                        <a:t>Tracking the performance of knowledge transfer activities and confirming the acquisition of the expected knowledge and skills for MSU staff</a:t>
                      </a:r>
                    </a:p>
                  </a:txBody>
                  <a:tcPr/>
                </a:tc>
              </a:tr>
            </a:tbl>
          </a:graphicData>
        </a:graphic>
      </p:graphicFrame>
    </p:spTree>
    <p:extLst>
      <p:ext uri="{BB962C8B-B14F-4D97-AF65-F5344CB8AC3E}">
        <p14:creationId xmlns:p14="http://schemas.microsoft.com/office/powerpoint/2010/main" val="21935280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&amp; Responsibilities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83542071"/>
              </p:ext>
            </p:extLst>
          </p:nvPr>
        </p:nvGraphicFramePr>
        <p:xfrm>
          <a:off x="228600" y="1090899"/>
          <a:ext cx="8686800" cy="4480560"/>
        </p:xfrm>
        <a:graphic>
          <a:graphicData uri="http://schemas.openxmlformats.org/drawingml/2006/table">
            <a:tbl>
              <a:tblPr firstRow="1" bandRow="1">
                <a:tableStyleId>{5C22544A-7EE6-4342-B048-85BDC9FD1C3A}</a:tableStyleId>
              </a:tblPr>
              <a:tblGrid>
                <a:gridCol w="1828800"/>
                <a:gridCol w="3429000"/>
                <a:gridCol w="3429000"/>
              </a:tblGrid>
              <a:tr h="370840">
                <a:tc>
                  <a:txBody>
                    <a:bodyPr/>
                    <a:lstStyle/>
                    <a:p>
                      <a:pPr algn="ctr"/>
                      <a:r>
                        <a:rPr lang="en-US" sz="2000" dirty="0" smtClean="0"/>
                        <a:t>Role</a:t>
                      </a:r>
                      <a:endParaRPr lang="en-US" sz="2000" dirty="0"/>
                    </a:p>
                  </a:txBody>
                  <a:tcPr>
                    <a:solidFill>
                      <a:schemeClr val="tx2">
                        <a:lumMod val="50000"/>
                      </a:schemeClr>
                    </a:solidFill>
                  </a:tcPr>
                </a:tc>
                <a:tc>
                  <a:txBody>
                    <a:bodyPr/>
                    <a:lstStyle/>
                    <a:p>
                      <a:pPr algn="ctr"/>
                      <a:r>
                        <a:rPr lang="en-US" sz="2000" dirty="0" smtClean="0"/>
                        <a:t>Responsibilities</a:t>
                      </a:r>
                      <a:endParaRPr lang="en-US" sz="2000" dirty="0"/>
                    </a:p>
                  </a:txBody>
                  <a:tcPr>
                    <a:solidFill>
                      <a:schemeClr val="tx2">
                        <a:lumMod val="50000"/>
                      </a:schemeClr>
                    </a:solidFill>
                  </a:tcPr>
                </a:tc>
                <a:tc>
                  <a:txBody>
                    <a:bodyPr/>
                    <a:lstStyle/>
                    <a:p>
                      <a:pPr algn="ctr"/>
                      <a:r>
                        <a:rPr lang="en-US" sz="2000" dirty="0" smtClean="0"/>
                        <a:t>Necessary</a:t>
                      </a:r>
                      <a:r>
                        <a:rPr lang="en-US" sz="2000" baseline="0" dirty="0" smtClean="0"/>
                        <a:t> Capabilities</a:t>
                      </a:r>
                      <a:endParaRPr lang="en-US" sz="2000" dirty="0"/>
                    </a:p>
                  </a:txBody>
                  <a:tcPr>
                    <a:solidFill>
                      <a:schemeClr val="tx2">
                        <a:lumMod val="50000"/>
                      </a:schemeClr>
                    </a:solidFill>
                  </a:tcPr>
                </a:tc>
              </a:tr>
              <a:tr h="370840">
                <a:tc>
                  <a:txBody>
                    <a:bodyPr/>
                    <a:lstStyle/>
                    <a:p>
                      <a:pPr algn="l"/>
                      <a:r>
                        <a:rPr lang="en-US" b="1" dirty="0" smtClean="0"/>
                        <a:t>Knowledge Transfer</a:t>
                      </a:r>
                      <a:r>
                        <a:rPr lang="en-US" b="1" baseline="0" dirty="0" smtClean="0"/>
                        <a:t> Analyst</a:t>
                      </a:r>
                      <a:endParaRPr lang="en-US" b="1" dirty="0"/>
                    </a:p>
                  </a:txBody>
                  <a:tcPr/>
                </a:tc>
                <a:tc>
                  <a:txBody>
                    <a:bodyPr/>
                    <a:lstStyle/>
                    <a:p>
                      <a:pPr marL="285750" indent="-285750">
                        <a:buFont typeface="Arial" pitchFamily="34" charset="0"/>
                        <a:buChar char="•"/>
                      </a:pPr>
                      <a:r>
                        <a:rPr lang="en-US" sz="1600" dirty="0" smtClean="0"/>
                        <a:t>Co-develop</a:t>
                      </a:r>
                      <a:r>
                        <a:rPr lang="en-US" sz="1600" baseline="0" dirty="0" smtClean="0"/>
                        <a:t> KT Plans, focusing on comprehensive coverage across subject areas</a:t>
                      </a:r>
                      <a:endParaRPr lang="en-US" sz="1600" dirty="0" smtClean="0"/>
                    </a:p>
                    <a:p>
                      <a:pPr marL="285750" indent="-285750">
                        <a:buFont typeface="Arial" pitchFamily="34" charset="0"/>
                        <a:buChar char="•"/>
                      </a:pPr>
                      <a:r>
                        <a:rPr lang="en-US" sz="1600" dirty="0" smtClean="0"/>
                        <a:t>Track progression of KT Plan against agreed</a:t>
                      </a:r>
                      <a:r>
                        <a:rPr lang="en-US" sz="1600" baseline="0" dirty="0" smtClean="0"/>
                        <a:t> upon timelines</a:t>
                      </a:r>
                    </a:p>
                    <a:p>
                      <a:pPr marL="285750" indent="-285750">
                        <a:buFont typeface="Arial" pitchFamily="34" charset="0"/>
                        <a:buChar char="•"/>
                      </a:pPr>
                      <a:r>
                        <a:rPr lang="en-US" sz="1600" baseline="0" dirty="0" smtClean="0"/>
                        <a:t>Escalate KT gaps and issues</a:t>
                      </a:r>
                      <a:endParaRPr lang="en-US" sz="1600" dirty="0"/>
                    </a:p>
                  </a:txBody>
                  <a:tcPr/>
                </a:tc>
                <a:tc>
                  <a:txBody>
                    <a:bodyPr/>
                    <a:lstStyle/>
                    <a:p>
                      <a:pPr marL="285750" indent="-285750">
                        <a:buFont typeface="Arial" pitchFamily="34" charset="0"/>
                        <a:buChar char="•"/>
                      </a:pPr>
                      <a:r>
                        <a:rPr lang="en-US" sz="1600" dirty="0" smtClean="0"/>
                        <a:t>Understands the knowledge and skills necessary for MSU project team members</a:t>
                      </a:r>
                    </a:p>
                    <a:p>
                      <a:pPr marL="285750" indent="-285750">
                        <a:buFont typeface="Arial" pitchFamily="34" charset="0"/>
                        <a:buChar char="•"/>
                      </a:pPr>
                      <a:r>
                        <a:rPr lang="en-US" sz="1600" dirty="0" smtClean="0"/>
                        <a:t>Detail oriented enough to identify KT needs and track progress against KT execution</a:t>
                      </a:r>
                      <a:endParaRPr lang="en-US" sz="1600" dirty="0"/>
                    </a:p>
                  </a:txBody>
                  <a:tcPr/>
                </a:tc>
              </a:tr>
              <a:tr h="370840">
                <a:tc>
                  <a:txBody>
                    <a:bodyPr/>
                    <a:lstStyle/>
                    <a:p>
                      <a:pPr algn="l"/>
                      <a:r>
                        <a:rPr lang="en-US" b="1" dirty="0" smtClean="0"/>
                        <a:t>Knowledge Holders</a:t>
                      </a:r>
                      <a:endParaRPr lang="en-US" b="1" dirty="0"/>
                    </a:p>
                  </a:txBody>
                  <a:tcPr/>
                </a:tc>
                <a:tc>
                  <a:txBody>
                    <a:bodyPr/>
                    <a:lstStyle/>
                    <a:p>
                      <a:pPr marL="285750" indent="-285750">
                        <a:buFont typeface="Arial" pitchFamily="34" charset="0"/>
                        <a:buChar char="•"/>
                      </a:pPr>
                      <a:r>
                        <a:rPr lang="en-US" sz="1600" dirty="0" smtClean="0"/>
                        <a:t>Co-develop KT Plans,</a:t>
                      </a:r>
                      <a:r>
                        <a:rPr lang="en-US" sz="1600" baseline="0" dirty="0" smtClean="0"/>
                        <a:t> focusing on the content in their subject areas</a:t>
                      </a:r>
                      <a:endParaRPr lang="en-US" sz="1600" dirty="0"/>
                    </a:p>
                  </a:txBody>
                  <a:tcPr/>
                </a:tc>
                <a:tc>
                  <a:txBody>
                    <a:bodyPr/>
                    <a:lstStyle/>
                    <a:p>
                      <a:pPr marL="285750" indent="-285750">
                        <a:buFont typeface="Arial" pitchFamily="34" charset="0"/>
                        <a:buChar char="•"/>
                      </a:pPr>
                      <a:r>
                        <a:rPr lang="en-US" sz="1600" dirty="0" smtClean="0"/>
                        <a:t>Pillar implementer business process or technology specialists</a:t>
                      </a:r>
                      <a:endParaRPr lang="en-US" sz="1600" dirty="0"/>
                    </a:p>
                  </a:txBody>
                  <a:tcPr/>
                </a:tc>
              </a:tr>
              <a:tr h="370840">
                <a:tc>
                  <a:txBody>
                    <a:bodyPr/>
                    <a:lstStyle/>
                    <a:p>
                      <a:pPr algn="l"/>
                      <a:r>
                        <a:rPr lang="en-US" b="1" dirty="0" smtClean="0"/>
                        <a:t>Knowledge Recipients</a:t>
                      </a:r>
                      <a:endParaRPr lang="en-US" b="1" dirty="0"/>
                    </a:p>
                  </a:txBody>
                  <a:tcPr/>
                </a:tc>
                <a:tc>
                  <a:txBody>
                    <a:bodyPr/>
                    <a:lstStyle/>
                    <a:p>
                      <a:pPr marL="285750" indent="-285750">
                        <a:buFont typeface="Arial" pitchFamily="34" charset="0"/>
                        <a:buChar char="•"/>
                      </a:pPr>
                      <a:r>
                        <a:rPr lang="en-US" sz="1600" dirty="0" smtClean="0"/>
                        <a:t>Fully engage in KT sessions</a:t>
                      </a:r>
                    </a:p>
                    <a:p>
                      <a:pPr marL="285750" indent="-285750">
                        <a:buFont typeface="Arial" pitchFamily="34" charset="0"/>
                        <a:buChar char="•"/>
                      </a:pPr>
                      <a:r>
                        <a:rPr lang="en-US" sz="1600" dirty="0" smtClean="0"/>
                        <a:t>Accept ownership of domain expertise after project close</a:t>
                      </a:r>
                      <a:endParaRPr lang="en-US" sz="1600" dirty="0"/>
                    </a:p>
                  </a:txBody>
                  <a:tcPr/>
                </a:tc>
                <a:tc>
                  <a:txBody>
                    <a:bodyPr/>
                    <a:lstStyle/>
                    <a:p>
                      <a:pPr marL="285750" indent="-285750">
                        <a:buFont typeface="Arial" pitchFamily="34" charset="0"/>
                        <a:buChar char="•"/>
                      </a:pPr>
                      <a:r>
                        <a:rPr lang="en-US" sz="1600" baseline="0" dirty="0" smtClean="0"/>
                        <a:t>MSU pillar team members</a:t>
                      </a:r>
                    </a:p>
                  </a:txBody>
                  <a:tcPr/>
                </a:tc>
              </a:tr>
              <a:tr h="370840">
                <a:tc>
                  <a:txBody>
                    <a:bodyPr/>
                    <a:lstStyle/>
                    <a:p>
                      <a:pPr algn="l"/>
                      <a:r>
                        <a:rPr lang="en-US" b="1" dirty="0" err="1" smtClean="0"/>
                        <a:t>OneMontclair</a:t>
                      </a:r>
                      <a:r>
                        <a:rPr lang="en-US" b="1" dirty="0" smtClean="0"/>
                        <a:t> Pillar &amp; Program Leadership</a:t>
                      </a:r>
                      <a:endParaRPr lang="en-US" b="1" dirty="0"/>
                    </a:p>
                  </a:txBody>
                  <a:tcPr/>
                </a:tc>
                <a:tc>
                  <a:txBody>
                    <a:bodyPr/>
                    <a:lstStyle/>
                    <a:p>
                      <a:pPr marL="285750" indent="-285750">
                        <a:buFont typeface="Arial" pitchFamily="34" charset="0"/>
                        <a:buChar char="•"/>
                      </a:pPr>
                      <a:r>
                        <a:rPr lang="en-US" sz="1600" dirty="0" smtClean="0"/>
                        <a:t>Validate knowledge transfer is progressing as expected according to the KT Plan timelines</a:t>
                      </a:r>
                    </a:p>
                    <a:p>
                      <a:pPr marL="285750" indent="-285750">
                        <a:buFont typeface="Arial" pitchFamily="34" charset="0"/>
                        <a:buChar char="•"/>
                      </a:pPr>
                      <a:r>
                        <a:rPr lang="en-US" sz="1600" dirty="0" smtClean="0"/>
                        <a:t>Address any escalated KT gaps</a:t>
                      </a:r>
                      <a:endParaRPr lang="en-US" sz="1600" dirty="0"/>
                    </a:p>
                  </a:txBody>
                  <a:tcPr/>
                </a:tc>
                <a:tc>
                  <a:txBody>
                    <a:bodyPr/>
                    <a:lstStyle/>
                    <a:p>
                      <a:pPr marL="285750" indent="-285750">
                        <a:buFont typeface="Arial" pitchFamily="34" charset="0"/>
                        <a:buChar char="•"/>
                      </a:pPr>
                      <a:r>
                        <a:rPr lang="en-US" sz="1600" dirty="0" smtClean="0"/>
                        <a:t>Project leadership (sponsors and PMs) within </a:t>
                      </a:r>
                      <a:r>
                        <a:rPr lang="en-US" sz="1600" dirty="0" err="1" smtClean="0"/>
                        <a:t>OneMontclair</a:t>
                      </a:r>
                      <a:r>
                        <a:rPr lang="en-US" sz="1600" dirty="0" smtClean="0"/>
                        <a:t> (Executive PMO and Pillar)</a:t>
                      </a:r>
                      <a:endParaRPr lang="en-US" sz="1600" dirty="0"/>
                    </a:p>
                  </a:txBody>
                  <a:tcPr/>
                </a:tc>
              </a:tr>
            </a:tbl>
          </a:graphicData>
        </a:graphic>
      </p:graphicFrame>
      <p:sp>
        <p:nvSpPr>
          <p:cNvPr id="4" name="Slide Number Placeholder 3"/>
          <p:cNvSpPr>
            <a:spLocks noGrp="1"/>
          </p:cNvSpPr>
          <p:nvPr>
            <p:ph type="sldNum" sz="quarter" idx="12"/>
          </p:nvPr>
        </p:nvSpPr>
        <p:spPr/>
        <p:txBody>
          <a:bodyPr/>
          <a:lstStyle/>
          <a:p>
            <a:fld id="{46BDE795-60B9-1D49-B3BC-A6F97067D512}" type="slidenum">
              <a:rPr lang="en-US" smtClean="0"/>
              <a:pPr/>
              <a:t>24</a:t>
            </a:fld>
            <a:endParaRPr lang="en-US" dirty="0"/>
          </a:p>
        </p:txBody>
      </p:sp>
    </p:spTree>
    <p:extLst>
      <p:ext uri="{BB962C8B-B14F-4D97-AF65-F5344CB8AC3E}">
        <p14:creationId xmlns:p14="http://schemas.microsoft.com/office/powerpoint/2010/main" val="38741047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Appendix A:</a:t>
            </a:r>
            <a:endParaRPr lang="en-US" dirty="0"/>
          </a:p>
        </p:txBody>
      </p:sp>
      <p:sp>
        <p:nvSpPr>
          <p:cNvPr id="4" name="Content Placeholder 3"/>
          <p:cNvSpPr>
            <a:spLocks noGrp="1"/>
          </p:cNvSpPr>
          <p:nvPr>
            <p:ph idx="1"/>
          </p:nvPr>
        </p:nvSpPr>
        <p:spPr/>
        <p:txBody>
          <a:bodyPr/>
          <a:lstStyle/>
          <a:p>
            <a:r>
              <a:rPr lang="en-US" dirty="0" smtClean="0"/>
              <a:t>Assumptions</a:t>
            </a:r>
            <a:endParaRPr lang="en-US" dirty="0"/>
          </a:p>
        </p:txBody>
      </p:sp>
      <p:sp>
        <p:nvSpPr>
          <p:cNvPr id="5" name="Slide Number Placeholder 4"/>
          <p:cNvSpPr>
            <a:spLocks noGrp="1"/>
          </p:cNvSpPr>
          <p:nvPr>
            <p:ph type="sldNum" sz="quarter" idx="12"/>
          </p:nvPr>
        </p:nvSpPr>
        <p:spPr/>
        <p:txBody>
          <a:bodyPr/>
          <a:lstStyle/>
          <a:p>
            <a:fld id="{46BDE795-60B9-1D49-B3BC-A6F97067D512}" type="slidenum">
              <a:rPr lang="en-US" smtClean="0"/>
              <a:pPr/>
              <a:t>25</a:t>
            </a:fld>
            <a:endParaRPr lang="en-US" dirty="0"/>
          </a:p>
        </p:txBody>
      </p:sp>
    </p:spTree>
    <p:extLst>
      <p:ext uri="{BB962C8B-B14F-4D97-AF65-F5344CB8AC3E}">
        <p14:creationId xmlns:p14="http://schemas.microsoft.com/office/powerpoint/2010/main" val="6486813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94129" y="995082"/>
            <a:ext cx="8955742" cy="560764"/>
          </a:xfrm>
          <a:prstGeom prst="rect">
            <a:avLst/>
          </a:prstGeom>
        </p:spPr>
        <p:txBody>
          <a:bodyPr/>
          <a:lstStyle>
            <a:lvl1pPr marL="342900" indent="-342900" algn="l" defTabSz="457200" rtl="0" eaLnBrk="1" latinLnBrk="0" hangingPunct="1">
              <a:spcBef>
                <a:spcPct val="20000"/>
              </a:spcBef>
              <a:buFont typeface="Arial"/>
              <a:buChar char="•"/>
              <a:defRPr sz="2800" kern="1200">
                <a:solidFill>
                  <a:schemeClr val="tx1"/>
                </a:solidFill>
                <a:latin typeface="+mn-lt"/>
                <a:ea typeface="+mn-ea"/>
                <a:cs typeface="+mn-cs"/>
              </a:defRPr>
            </a:lvl1pPr>
            <a:lvl2pPr marL="742950" indent="-285750" algn="l" defTabSz="457200" rtl="0" eaLnBrk="1" latinLnBrk="0" hangingPunct="1">
              <a:spcBef>
                <a:spcPct val="20000"/>
              </a:spcBef>
              <a:buFont typeface="Courier New" pitchFamily="49" charset="0"/>
              <a:buChar char="o"/>
              <a:defRPr sz="20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8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6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b="1" dirty="0" smtClean="0"/>
              <a:t>Assumption 1</a:t>
            </a:r>
            <a:r>
              <a:rPr lang="en-US" dirty="0" smtClean="0"/>
              <a:t>: </a:t>
            </a:r>
            <a:r>
              <a:rPr lang="en-US" dirty="0" smtClean="0"/>
              <a:t>Baseline Staff Knowledge</a:t>
            </a:r>
            <a:r>
              <a:rPr lang="en-US" dirty="0"/>
              <a:t> </a:t>
            </a:r>
            <a:r>
              <a:rPr lang="en-US" dirty="0" smtClean="0"/>
              <a:t>and</a:t>
            </a:r>
            <a:r>
              <a:rPr lang="en-US" dirty="0" smtClean="0"/>
              <a:t> Skills</a:t>
            </a:r>
            <a:endParaRPr lang="en-US" dirty="0" smtClean="0"/>
          </a:p>
        </p:txBody>
      </p:sp>
      <p:sp>
        <p:nvSpPr>
          <p:cNvPr id="2" name="Title 1"/>
          <p:cNvSpPr>
            <a:spLocks noGrp="1"/>
          </p:cNvSpPr>
          <p:nvPr>
            <p:ph type="title"/>
          </p:nvPr>
        </p:nvSpPr>
        <p:spPr/>
        <p:txBody>
          <a:bodyPr/>
          <a:lstStyle/>
          <a:p>
            <a:r>
              <a:rPr lang="en-US" dirty="0" smtClean="0"/>
              <a:t>Assumptions</a:t>
            </a:r>
            <a:endParaRPr lang="en-US" dirty="0"/>
          </a:p>
        </p:txBody>
      </p:sp>
      <p:sp>
        <p:nvSpPr>
          <p:cNvPr id="4" name="Slide Number Placeholder 3"/>
          <p:cNvSpPr>
            <a:spLocks noGrp="1"/>
          </p:cNvSpPr>
          <p:nvPr>
            <p:ph type="sldNum" sz="quarter" idx="12"/>
          </p:nvPr>
        </p:nvSpPr>
        <p:spPr/>
        <p:txBody>
          <a:bodyPr/>
          <a:lstStyle/>
          <a:p>
            <a:fld id="{46BDE795-60B9-1D49-B3BC-A6F97067D512}" type="slidenum">
              <a:rPr lang="en-US" smtClean="0"/>
              <a:pPr/>
              <a:t>26</a:t>
            </a:fld>
            <a:endParaRPr lang="en-US" dirty="0"/>
          </a:p>
        </p:txBody>
      </p:sp>
      <p:sp>
        <p:nvSpPr>
          <p:cNvPr id="39" name="Content Placeholder 2"/>
          <p:cNvSpPr txBox="1">
            <a:spLocks/>
          </p:cNvSpPr>
          <p:nvPr/>
        </p:nvSpPr>
        <p:spPr>
          <a:xfrm>
            <a:off x="94129" y="1555846"/>
            <a:ext cx="8955742" cy="1556036"/>
          </a:xfrm>
          <a:prstGeom prst="rect">
            <a:avLst/>
          </a:prstGeom>
        </p:spPr>
        <p:txBody>
          <a:bodyPr/>
          <a:lstStyle>
            <a:lvl1pPr marL="342900" indent="-342900" algn="l" defTabSz="457200" rtl="0" eaLnBrk="1" latinLnBrk="0" hangingPunct="1">
              <a:spcBef>
                <a:spcPct val="20000"/>
              </a:spcBef>
              <a:buFont typeface="Arial"/>
              <a:buChar char="•"/>
              <a:defRPr sz="2800" kern="1200">
                <a:solidFill>
                  <a:schemeClr val="tx1"/>
                </a:solidFill>
                <a:latin typeface="+mn-lt"/>
                <a:ea typeface="+mn-ea"/>
                <a:cs typeface="+mn-cs"/>
              </a:defRPr>
            </a:lvl1pPr>
            <a:lvl2pPr marL="742950" indent="-285750" algn="l" defTabSz="457200" rtl="0" eaLnBrk="1" latinLnBrk="0" hangingPunct="1">
              <a:spcBef>
                <a:spcPct val="20000"/>
              </a:spcBef>
              <a:buFont typeface="Courier New" pitchFamily="49" charset="0"/>
              <a:buChar char="o"/>
              <a:defRPr sz="20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8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6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dirty="0" smtClean="0"/>
              <a:t>The MSU Finance training will be </a:t>
            </a:r>
            <a:r>
              <a:rPr lang="en-US" sz="2400" i="1" dirty="0" smtClean="0"/>
              <a:t>delta training</a:t>
            </a:r>
            <a:r>
              <a:rPr lang="en-US" sz="2400" dirty="0" smtClean="0"/>
              <a:t>, focusing on training staff on the knowledge and skills that are different from what they currently need to perform their jobs in the new system. This assumes the MSU staff already has the necessary baseline knowledge and skills.</a:t>
            </a:r>
            <a:endParaRPr lang="en-US" sz="2400" dirty="0"/>
          </a:p>
        </p:txBody>
      </p:sp>
      <p:sp>
        <p:nvSpPr>
          <p:cNvPr id="45" name="Text Placeholder 5"/>
          <p:cNvSpPr txBox="1">
            <a:spLocks/>
          </p:cNvSpPr>
          <p:nvPr/>
        </p:nvSpPr>
        <p:spPr>
          <a:xfrm>
            <a:off x="228600" y="3219706"/>
            <a:ext cx="4114800" cy="274320"/>
          </a:xfrm>
          <a:prstGeom prst="rect">
            <a:avLst/>
          </a:prstGeom>
          <a:ln>
            <a:noFill/>
          </a:ln>
        </p:spPr>
        <p:txBody>
          <a:bodyPr anchor="ctr"/>
          <a:lstStyle>
            <a:defPPr>
              <a:defRPr lang="en-US"/>
            </a:defPPr>
            <a:lvl1pPr indent="0" algn="ctr">
              <a:spcBef>
                <a:spcPct val="20000"/>
              </a:spcBef>
              <a:buFont typeface="Arial"/>
              <a:buNone/>
              <a:defRPr sz="2400" b="1"/>
            </a:lvl1pPr>
            <a:lvl2pPr indent="0">
              <a:spcBef>
                <a:spcPct val="20000"/>
              </a:spcBef>
              <a:buFont typeface="Arial"/>
              <a:buNone/>
              <a:defRPr sz="2000" b="1"/>
            </a:lvl2pPr>
            <a:lvl3pPr indent="0">
              <a:spcBef>
                <a:spcPct val="20000"/>
              </a:spcBef>
              <a:buFont typeface="Arial"/>
              <a:buNone/>
              <a:defRPr b="1"/>
            </a:lvl3pPr>
            <a:lvl4pPr indent="0">
              <a:spcBef>
                <a:spcPct val="20000"/>
              </a:spcBef>
              <a:buFont typeface="Arial"/>
              <a:buNone/>
              <a:defRPr sz="1600" b="1"/>
            </a:lvl4pPr>
            <a:lvl5pPr indent="0">
              <a:spcBef>
                <a:spcPct val="20000"/>
              </a:spcBef>
              <a:buFont typeface="Arial"/>
              <a:buNone/>
              <a:defRPr sz="1600" b="1"/>
            </a:lvl5pPr>
            <a:lvl6pPr indent="0">
              <a:spcBef>
                <a:spcPct val="20000"/>
              </a:spcBef>
              <a:buFont typeface="Arial"/>
              <a:buNone/>
              <a:defRPr sz="1600" b="1"/>
            </a:lvl6pPr>
            <a:lvl7pPr indent="0">
              <a:spcBef>
                <a:spcPct val="20000"/>
              </a:spcBef>
              <a:buFont typeface="Arial"/>
              <a:buNone/>
              <a:defRPr sz="1600" b="1"/>
            </a:lvl7pPr>
            <a:lvl8pPr indent="0">
              <a:spcBef>
                <a:spcPct val="20000"/>
              </a:spcBef>
              <a:buFont typeface="Arial"/>
              <a:buNone/>
              <a:defRPr sz="1600" b="1"/>
            </a:lvl8pPr>
            <a:lvl9pPr indent="0">
              <a:spcBef>
                <a:spcPct val="20000"/>
              </a:spcBef>
              <a:buFont typeface="Arial"/>
              <a:buNone/>
              <a:defRPr sz="1600" b="1"/>
            </a:lvl9pPr>
          </a:lstStyle>
          <a:p>
            <a:r>
              <a:rPr lang="en-US" dirty="0" smtClean="0"/>
              <a:t>Knowledge</a:t>
            </a:r>
            <a:endParaRPr lang="en-US" dirty="0"/>
          </a:p>
        </p:txBody>
      </p:sp>
      <p:sp>
        <p:nvSpPr>
          <p:cNvPr id="47" name="Content Placeholder 6"/>
          <p:cNvSpPr txBox="1">
            <a:spLocks/>
          </p:cNvSpPr>
          <p:nvPr/>
        </p:nvSpPr>
        <p:spPr>
          <a:xfrm>
            <a:off x="228600" y="3602989"/>
            <a:ext cx="4114800" cy="2552151"/>
          </a:xfrm>
          <a:prstGeom prst="rect">
            <a:avLst/>
          </a:prstGeom>
          <a:ln>
            <a:noFill/>
          </a:ln>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dirty="0" smtClean="0"/>
              <a:t>The </a:t>
            </a:r>
            <a:r>
              <a:rPr lang="en-US" sz="2000" dirty="0"/>
              <a:t>information needed to understand </a:t>
            </a:r>
            <a:r>
              <a:rPr lang="en-US" sz="2000" i="1" dirty="0"/>
              <a:t>what</a:t>
            </a:r>
            <a:r>
              <a:rPr lang="en-US" sz="2000" dirty="0"/>
              <a:t> to do and put </a:t>
            </a:r>
            <a:r>
              <a:rPr lang="en-US" sz="2000" dirty="0" smtClean="0"/>
              <a:t>the work </a:t>
            </a:r>
            <a:r>
              <a:rPr lang="en-US" sz="2000" dirty="0"/>
              <a:t>in </a:t>
            </a:r>
            <a:r>
              <a:rPr lang="en-US" sz="2000" dirty="0" smtClean="0"/>
              <a:t>appropriate context</a:t>
            </a:r>
            <a:endParaRPr lang="en-US" sz="2000" dirty="0"/>
          </a:p>
          <a:p>
            <a:pPr marL="231775" indent="-231775"/>
            <a:r>
              <a:rPr lang="en-US" sz="1800" dirty="0" smtClean="0"/>
              <a:t>Existing business processes</a:t>
            </a:r>
          </a:p>
          <a:p>
            <a:pPr marL="231775" indent="-231775"/>
            <a:r>
              <a:rPr lang="en-US" sz="1800" dirty="0" smtClean="0"/>
              <a:t>Current MSU business policies</a:t>
            </a:r>
          </a:p>
          <a:p>
            <a:pPr marL="231775" indent="-231775"/>
            <a:r>
              <a:rPr lang="en-US" sz="1800" dirty="0" smtClean="0"/>
              <a:t>Job-specific foundational knowledge (e.g., accounting practices, etc.)</a:t>
            </a:r>
            <a:endParaRPr lang="en-US" sz="1800" dirty="0" smtClean="0"/>
          </a:p>
        </p:txBody>
      </p:sp>
      <p:sp>
        <p:nvSpPr>
          <p:cNvPr id="48" name="Text Placeholder 7"/>
          <p:cNvSpPr txBox="1">
            <a:spLocks/>
          </p:cNvSpPr>
          <p:nvPr/>
        </p:nvSpPr>
        <p:spPr>
          <a:xfrm>
            <a:off x="4800600" y="3219706"/>
            <a:ext cx="4114800" cy="274320"/>
          </a:xfrm>
          <a:prstGeom prst="rect">
            <a:avLst/>
          </a:prstGeom>
          <a:ln>
            <a:noFill/>
          </a:ln>
        </p:spPr>
        <p:txBody>
          <a:bodyPr anchor="ctr"/>
          <a:lstStyle>
            <a:defPPr>
              <a:defRPr lang="en-US"/>
            </a:defPPr>
            <a:lvl1pPr indent="0" algn="ctr">
              <a:spcBef>
                <a:spcPct val="20000"/>
              </a:spcBef>
              <a:buFont typeface="Arial"/>
              <a:buNone/>
              <a:defRPr sz="2400" b="1"/>
            </a:lvl1pPr>
            <a:lvl2pPr indent="0">
              <a:spcBef>
                <a:spcPct val="20000"/>
              </a:spcBef>
              <a:buFont typeface="Arial"/>
              <a:buNone/>
              <a:defRPr sz="2000" b="1"/>
            </a:lvl2pPr>
            <a:lvl3pPr indent="0">
              <a:spcBef>
                <a:spcPct val="20000"/>
              </a:spcBef>
              <a:buFont typeface="Arial"/>
              <a:buNone/>
              <a:defRPr b="1"/>
            </a:lvl3pPr>
            <a:lvl4pPr indent="0">
              <a:spcBef>
                <a:spcPct val="20000"/>
              </a:spcBef>
              <a:buFont typeface="Arial"/>
              <a:buNone/>
              <a:defRPr sz="1600" b="1"/>
            </a:lvl4pPr>
            <a:lvl5pPr indent="0">
              <a:spcBef>
                <a:spcPct val="20000"/>
              </a:spcBef>
              <a:buFont typeface="Arial"/>
              <a:buNone/>
              <a:defRPr sz="1600" b="1"/>
            </a:lvl5pPr>
            <a:lvl6pPr indent="0">
              <a:spcBef>
                <a:spcPct val="20000"/>
              </a:spcBef>
              <a:buFont typeface="Arial"/>
              <a:buNone/>
              <a:defRPr sz="1600" b="1"/>
            </a:lvl6pPr>
            <a:lvl7pPr indent="0">
              <a:spcBef>
                <a:spcPct val="20000"/>
              </a:spcBef>
              <a:buFont typeface="Arial"/>
              <a:buNone/>
              <a:defRPr sz="1600" b="1"/>
            </a:lvl7pPr>
            <a:lvl8pPr indent="0">
              <a:spcBef>
                <a:spcPct val="20000"/>
              </a:spcBef>
              <a:buFont typeface="Arial"/>
              <a:buNone/>
              <a:defRPr sz="1600" b="1"/>
            </a:lvl8pPr>
            <a:lvl9pPr indent="0">
              <a:spcBef>
                <a:spcPct val="20000"/>
              </a:spcBef>
              <a:buFont typeface="Arial"/>
              <a:buNone/>
              <a:defRPr sz="1600" b="1"/>
            </a:lvl9pPr>
          </a:lstStyle>
          <a:p>
            <a:r>
              <a:rPr lang="en-US" dirty="0" smtClean="0"/>
              <a:t>Skills</a:t>
            </a:r>
            <a:endParaRPr lang="en-US" dirty="0"/>
          </a:p>
        </p:txBody>
      </p:sp>
      <p:sp>
        <p:nvSpPr>
          <p:cNvPr id="50" name="Content Placeholder 8"/>
          <p:cNvSpPr txBox="1">
            <a:spLocks/>
          </p:cNvSpPr>
          <p:nvPr/>
        </p:nvSpPr>
        <p:spPr>
          <a:xfrm>
            <a:off x="4800600" y="3602989"/>
            <a:ext cx="4114800" cy="2552151"/>
          </a:xfrm>
          <a:prstGeom prst="rect">
            <a:avLst/>
          </a:prstGeom>
          <a:ln>
            <a:noFill/>
          </a:ln>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dirty="0" smtClean="0"/>
              <a:t>The tool-specific understanding </a:t>
            </a:r>
            <a:r>
              <a:rPr lang="en-US" sz="2000" dirty="0"/>
              <a:t>of </a:t>
            </a:r>
            <a:r>
              <a:rPr lang="en-US" sz="2000" i="1" dirty="0"/>
              <a:t>how</a:t>
            </a:r>
            <a:r>
              <a:rPr lang="en-US" sz="2000" dirty="0"/>
              <a:t> to </a:t>
            </a:r>
            <a:r>
              <a:rPr lang="en-US" sz="2000" dirty="0" smtClean="0"/>
              <a:t>perform the specific job responsibilities/tasks</a:t>
            </a:r>
            <a:endParaRPr lang="en-US" sz="2000" dirty="0"/>
          </a:p>
          <a:p>
            <a:pPr marL="231775" indent="-231775"/>
            <a:r>
              <a:rPr lang="en-US" sz="1800" dirty="0" smtClean="0"/>
              <a:t>Basic computer skills, including mouse and keyboard proficiency</a:t>
            </a:r>
          </a:p>
          <a:p>
            <a:pPr marL="231775" indent="-231775"/>
            <a:r>
              <a:rPr lang="en-US" sz="1800" dirty="0" smtClean="0"/>
              <a:t>Proficiency in using non-Oracle business applications (e.g., Adaptive Planning, etc.)</a:t>
            </a:r>
            <a:endParaRPr lang="en-US" sz="1800" dirty="0" smtClean="0"/>
          </a:p>
        </p:txBody>
      </p:sp>
      <p:cxnSp>
        <p:nvCxnSpPr>
          <p:cNvPr id="54" name="Straight Connector 53"/>
          <p:cNvCxnSpPr/>
          <p:nvPr/>
        </p:nvCxnSpPr>
        <p:spPr>
          <a:xfrm>
            <a:off x="4572000" y="3356865"/>
            <a:ext cx="0" cy="2743200"/>
          </a:xfrm>
          <a:prstGeom prst="line">
            <a:avLst/>
          </a:prstGeom>
          <a:ln w="19050">
            <a:solidFill>
              <a:schemeClr val="tx2"/>
            </a:solidFill>
            <a:prstDash val="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7961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Training Framework</a:t>
            </a:r>
            <a:endParaRPr lang="en-US" dirty="0"/>
          </a:p>
        </p:txBody>
      </p:sp>
      <p:sp>
        <p:nvSpPr>
          <p:cNvPr id="5" name="Slide Number Placeholder 4"/>
          <p:cNvSpPr>
            <a:spLocks noGrp="1"/>
          </p:cNvSpPr>
          <p:nvPr>
            <p:ph type="sldNum" sz="quarter" idx="4"/>
          </p:nvPr>
        </p:nvSpPr>
        <p:spPr/>
        <p:txBody>
          <a:bodyPr/>
          <a:lstStyle/>
          <a:p>
            <a:fld id="{46BDE795-60B9-1D49-B3BC-A6F97067D512}" type="slidenum">
              <a:rPr lang="en-US" smtClean="0"/>
              <a:pPr/>
              <a:t>3</a:t>
            </a:fld>
            <a:endParaRPr lang="en-US" dirty="0"/>
          </a:p>
        </p:txBody>
      </p:sp>
    </p:spTree>
    <p:extLst>
      <p:ext uri="{BB962C8B-B14F-4D97-AF65-F5344CB8AC3E}">
        <p14:creationId xmlns:p14="http://schemas.microsoft.com/office/powerpoint/2010/main" val="3150088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Objectives</a:t>
            </a:r>
            <a:endParaRPr lang="en-US" dirty="0"/>
          </a:p>
        </p:txBody>
      </p:sp>
      <p:sp>
        <p:nvSpPr>
          <p:cNvPr id="3" name="Content Placeholder 2"/>
          <p:cNvSpPr>
            <a:spLocks noGrp="1"/>
          </p:cNvSpPr>
          <p:nvPr>
            <p:ph idx="1"/>
          </p:nvPr>
        </p:nvSpPr>
        <p:spPr>
          <a:xfrm>
            <a:off x="94129" y="995082"/>
            <a:ext cx="8955742" cy="547115"/>
          </a:xfrm>
        </p:spPr>
        <p:txBody>
          <a:bodyPr/>
          <a:lstStyle/>
          <a:p>
            <a:pPr marL="0" indent="0">
              <a:buNone/>
            </a:pPr>
            <a:r>
              <a:rPr lang="en-US" b="1" dirty="0" smtClean="0"/>
              <a:t>Training Objective 1</a:t>
            </a:r>
            <a:r>
              <a:rPr lang="en-US" dirty="0" smtClean="0"/>
              <a:t>: Prepare Affected Business Users</a:t>
            </a:r>
          </a:p>
        </p:txBody>
      </p:sp>
      <p:sp>
        <p:nvSpPr>
          <p:cNvPr id="4" name="Slide Number Placeholder 3"/>
          <p:cNvSpPr>
            <a:spLocks noGrp="1"/>
          </p:cNvSpPr>
          <p:nvPr>
            <p:ph type="sldNum" sz="quarter" idx="12"/>
          </p:nvPr>
        </p:nvSpPr>
        <p:spPr/>
        <p:txBody>
          <a:bodyPr/>
          <a:lstStyle/>
          <a:p>
            <a:fld id="{46BDE795-60B9-1D49-B3BC-A6F97067D512}" type="slidenum">
              <a:rPr lang="en-US" smtClean="0"/>
              <a:pPr/>
              <a:t>4</a:t>
            </a:fld>
            <a:endParaRPr lang="en-US" dirty="0"/>
          </a:p>
        </p:txBody>
      </p:sp>
      <p:cxnSp>
        <p:nvCxnSpPr>
          <p:cNvPr id="5" name="Straight Connector 4"/>
          <p:cNvCxnSpPr/>
          <p:nvPr/>
        </p:nvCxnSpPr>
        <p:spPr>
          <a:xfrm flipH="1">
            <a:off x="4445580" y="1652618"/>
            <a:ext cx="3587" cy="3162406"/>
          </a:xfrm>
          <a:prstGeom prst="line">
            <a:avLst/>
          </a:prstGeom>
          <a:ln w="22225">
            <a:solidFill>
              <a:schemeClr val="tx2"/>
            </a:solidFill>
            <a:prstDash val="solid"/>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4445580" y="2981347"/>
            <a:ext cx="4572000" cy="0"/>
          </a:xfrm>
          <a:prstGeom prst="line">
            <a:avLst/>
          </a:prstGeom>
          <a:ln w="22225">
            <a:solidFill>
              <a:schemeClr val="tx2"/>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bwMode="auto">
          <a:xfrm rot="16200000">
            <a:off x="3932644" y="3874422"/>
            <a:ext cx="1371600" cy="338554"/>
          </a:xfrm>
          <a:prstGeom prst="rect">
            <a:avLst/>
          </a:prstGeom>
          <a:noFill/>
          <a:ln w="9525">
            <a:noFill/>
            <a:miter lim="800000"/>
            <a:headEnd/>
            <a:tailEnd/>
          </a:ln>
        </p:spPr>
        <p:txBody>
          <a:bodyPr wrap="square" rtlCol="0">
            <a:prstTxWarp prst="textNoShape">
              <a:avLst/>
            </a:prstTxWarp>
            <a:spAutoFit/>
          </a:bodyPr>
          <a:lstStyle/>
          <a:p>
            <a:pPr marL="4763" lvl="1" algn="ctr"/>
            <a:r>
              <a:rPr lang="en-US" sz="1600" b="1" dirty="0" smtClean="0">
                <a:solidFill>
                  <a:schemeClr val="tx2">
                    <a:lumMod val="50000"/>
                  </a:schemeClr>
                </a:solidFill>
                <a:latin typeface="Calibri" panose="020F0502020204030204" pitchFamily="34" charset="0"/>
                <a:cs typeface="Calibri" panose="020F0502020204030204" pitchFamily="34" charset="0"/>
              </a:rPr>
              <a:t>Performance</a:t>
            </a:r>
            <a:endParaRPr lang="en-US" sz="1400" dirty="0">
              <a:solidFill>
                <a:schemeClr val="tx2">
                  <a:lumMod val="50000"/>
                </a:schemeClr>
              </a:solidFill>
              <a:latin typeface="Calibri" panose="020F0502020204030204" pitchFamily="34" charset="0"/>
              <a:cs typeface="Calibri" panose="020F0502020204030204" pitchFamily="34" charset="0"/>
            </a:endParaRPr>
          </a:p>
        </p:txBody>
      </p:sp>
      <p:sp>
        <p:nvSpPr>
          <p:cNvPr id="10" name="TextBox 9"/>
          <p:cNvSpPr txBox="1"/>
          <p:nvPr/>
        </p:nvSpPr>
        <p:spPr bwMode="auto">
          <a:xfrm>
            <a:off x="8321532" y="2986265"/>
            <a:ext cx="640080" cy="338554"/>
          </a:xfrm>
          <a:prstGeom prst="rect">
            <a:avLst/>
          </a:prstGeom>
          <a:noFill/>
          <a:ln w="9525">
            <a:noFill/>
            <a:miter lim="800000"/>
            <a:headEnd/>
            <a:tailEnd/>
          </a:ln>
        </p:spPr>
        <p:txBody>
          <a:bodyPr wrap="square" rtlCol="0">
            <a:prstTxWarp prst="textNoShape">
              <a:avLst/>
            </a:prstTxWarp>
            <a:spAutoFit/>
          </a:bodyPr>
          <a:lstStyle/>
          <a:p>
            <a:pPr marL="4763" lvl="1" algn="ctr"/>
            <a:r>
              <a:rPr lang="en-US" sz="1600" b="1" dirty="0" smtClean="0">
                <a:solidFill>
                  <a:schemeClr val="tx2">
                    <a:lumMod val="50000"/>
                  </a:schemeClr>
                </a:solidFill>
                <a:latin typeface="Calibri" panose="020F0502020204030204" pitchFamily="34" charset="0"/>
                <a:cs typeface="Calibri" panose="020F0502020204030204" pitchFamily="34" charset="0"/>
              </a:rPr>
              <a:t>Time</a:t>
            </a:r>
            <a:endParaRPr lang="en-US" sz="1400" dirty="0">
              <a:solidFill>
                <a:schemeClr val="tx2">
                  <a:lumMod val="50000"/>
                </a:schemeClr>
              </a:solidFill>
              <a:latin typeface="Calibri" panose="020F0502020204030204" pitchFamily="34" charset="0"/>
              <a:cs typeface="Calibri" panose="020F0502020204030204" pitchFamily="34" charset="0"/>
            </a:endParaRPr>
          </a:p>
        </p:txBody>
      </p:sp>
      <p:cxnSp>
        <p:nvCxnSpPr>
          <p:cNvPr id="14" name="Straight Connector 13"/>
          <p:cNvCxnSpPr/>
          <p:nvPr/>
        </p:nvCxnSpPr>
        <p:spPr>
          <a:xfrm flipH="1">
            <a:off x="5699419" y="2519157"/>
            <a:ext cx="0" cy="2223424"/>
          </a:xfrm>
          <a:prstGeom prst="line">
            <a:avLst/>
          </a:prstGeom>
          <a:ln w="9525">
            <a:solidFill>
              <a:schemeClr val="tx2"/>
            </a:solidFill>
            <a:prstDash val="dash"/>
            <a:headEnd type="none" w="lg" len="lg"/>
            <a:tailEnd type="none" w="lg" len="lg"/>
          </a:ln>
        </p:spPr>
        <p:style>
          <a:lnRef idx="1">
            <a:schemeClr val="accent1"/>
          </a:lnRef>
          <a:fillRef idx="0">
            <a:schemeClr val="accent1"/>
          </a:fillRef>
          <a:effectRef idx="0">
            <a:schemeClr val="accent1"/>
          </a:effectRef>
          <a:fontRef idx="minor">
            <a:schemeClr val="tx1"/>
          </a:fontRef>
        </p:style>
      </p:cxnSp>
      <p:sp>
        <p:nvSpPr>
          <p:cNvPr id="15" name="Freeform 14"/>
          <p:cNvSpPr/>
          <p:nvPr/>
        </p:nvSpPr>
        <p:spPr>
          <a:xfrm>
            <a:off x="4449167" y="2329289"/>
            <a:ext cx="4421875" cy="1445804"/>
          </a:xfrm>
          <a:custGeom>
            <a:avLst/>
            <a:gdLst>
              <a:gd name="connsiteX0" fmla="*/ 0 w 4421875"/>
              <a:gd name="connsiteY0" fmla="*/ 641445 h 1445804"/>
              <a:gd name="connsiteX1" fmla="*/ 368490 w 4421875"/>
              <a:gd name="connsiteY1" fmla="*/ 491319 h 1445804"/>
              <a:gd name="connsiteX2" fmla="*/ 914400 w 4421875"/>
              <a:gd name="connsiteY2" fmla="*/ 477671 h 1445804"/>
              <a:gd name="connsiteX3" fmla="*/ 1255594 w 4421875"/>
              <a:gd name="connsiteY3" fmla="*/ 1119116 h 1445804"/>
              <a:gd name="connsiteX4" fmla="*/ 2265529 w 4421875"/>
              <a:gd name="connsiteY4" fmla="*/ 1405719 h 1445804"/>
              <a:gd name="connsiteX5" fmla="*/ 3316406 w 4421875"/>
              <a:gd name="connsiteY5" fmla="*/ 259307 h 1445804"/>
              <a:gd name="connsiteX6" fmla="*/ 4421875 w 4421875"/>
              <a:gd name="connsiteY6" fmla="*/ 0 h 1445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875" h="1445804">
                <a:moveTo>
                  <a:pt x="0" y="641445"/>
                </a:moveTo>
                <a:cubicBezTo>
                  <a:pt x="108045" y="580030"/>
                  <a:pt x="216090" y="518615"/>
                  <a:pt x="368490" y="491319"/>
                </a:cubicBezTo>
                <a:cubicBezTo>
                  <a:pt x="520890" y="464023"/>
                  <a:pt x="766549" y="373038"/>
                  <a:pt x="914400" y="477671"/>
                </a:cubicBezTo>
                <a:cubicBezTo>
                  <a:pt x="1062251" y="582304"/>
                  <a:pt x="1030406" y="964441"/>
                  <a:pt x="1255594" y="1119116"/>
                </a:cubicBezTo>
                <a:cubicBezTo>
                  <a:pt x="1480782" y="1273791"/>
                  <a:pt x="1922060" y="1549020"/>
                  <a:pt x="2265529" y="1405719"/>
                </a:cubicBezTo>
                <a:cubicBezTo>
                  <a:pt x="2608998" y="1262418"/>
                  <a:pt x="2957015" y="493593"/>
                  <a:pt x="3316406" y="259307"/>
                </a:cubicBezTo>
                <a:cubicBezTo>
                  <a:pt x="3675797" y="25021"/>
                  <a:pt x="4048836" y="12510"/>
                  <a:pt x="4421875" y="0"/>
                </a:cubicBezTo>
              </a:path>
            </a:pathLst>
          </a:custGeom>
          <a:noFill/>
          <a:ln w="34925">
            <a:solidFill>
              <a:schemeClr val="accent3">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Freeform 15"/>
          <p:cNvSpPr/>
          <p:nvPr/>
        </p:nvSpPr>
        <p:spPr>
          <a:xfrm>
            <a:off x="4435520" y="2315641"/>
            <a:ext cx="4449170" cy="2451608"/>
          </a:xfrm>
          <a:custGeom>
            <a:avLst/>
            <a:gdLst>
              <a:gd name="connsiteX0" fmla="*/ 0 w 4449170"/>
              <a:gd name="connsiteY0" fmla="*/ 655093 h 2451608"/>
              <a:gd name="connsiteX1" fmla="*/ 423080 w 4449170"/>
              <a:gd name="connsiteY1" fmla="*/ 846161 h 2451608"/>
              <a:gd name="connsiteX2" fmla="*/ 1064525 w 4449170"/>
              <a:gd name="connsiteY2" fmla="*/ 873457 h 2451608"/>
              <a:gd name="connsiteX3" fmla="*/ 1392071 w 4449170"/>
              <a:gd name="connsiteY3" fmla="*/ 2101755 h 2451608"/>
              <a:gd name="connsiteX4" fmla="*/ 2402006 w 4449170"/>
              <a:gd name="connsiteY4" fmla="*/ 2292824 h 2451608"/>
              <a:gd name="connsiteX5" fmla="*/ 4449170 w 4449170"/>
              <a:gd name="connsiteY5" fmla="*/ 0 h 2451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49170" h="2451608">
                <a:moveTo>
                  <a:pt x="0" y="655093"/>
                </a:moveTo>
                <a:cubicBezTo>
                  <a:pt x="122829" y="732430"/>
                  <a:pt x="245659" y="809767"/>
                  <a:pt x="423080" y="846161"/>
                </a:cubicBezTo>
                <a:cubicBezTo>
                  <a:pt x="600501" y="882555"/>
                  <a:pt x="903027" y="664191"/>
                  <a:pt x="1064525" y="873457"/>
                </a:cubicBezTo>
                <a:cubicBezTo>
                  <a:pt x="1226024" y="1082723"/>
                  <a:pt x="1169158" y="1865194"/>
                  <a:pt x="1392071" y="2101755"/>
                </a:cubicBezTo>
                <a:cubicBezTo>
                  <a:pt x="1614984" y="2338316"/>
                  <a:pt x="1892490" y="2643117"/>
                  <a:pt x="2402006" y="2292824"/>
                </a:cubicBezTo>
                <a:cubicBezTo>
                  <a:pt x="2911523" y="1942532"/>
                  <a:pt x="3680346" y="971266"/>
                  <a:pt x="4449170" y="0"/>
                </a:cubicBezTo>
              </a:path>
            </a:pathLst>
          </a:custGeom>
          <a:noFill/>
          <a:ln w="34925">
            <a:solidFill>
              <a:schemeClr val="accent2">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ight Brace 21"/>
          <p:cNvSpPr/>
          <p:nvPr/>
        </p:nvSpPr>
        <p:spPr>
          <a:xfrm>
            <a:off x="7861102" y="3775093"/>
            <a:ext cx="163774" cy="1005840"/>
          </a:xfrm>
          <a:prstGeom prst="rightBrac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3" name="Straight Connector 22"/>
          <p:cNvCxnSpPr/>
          <p:nvPr/>
        </p:nvCxnSpPr>
        <p:spPr>
          <a:xfrm>
            <a:off x="6639636" y="3775093"/>
            <a:ext cx="1188720" cy="0"/>
          </a:xfrm>
          <a:prstGeom prst="line">
            <a:avLst/>
          </a:prstGeom>
          <a:ln w="19050">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6407076" y="4780897"/>
            <a:ext cx="1470092" cy="0"/>
          </a:xfrm>
          <a:prstGeom prst="line">
            <a:avLst/>
          </a:prstGeom>
          <a:ln w="19050">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bwMode="auto">
          <a:xfrm>
            <a:off x="7956441" y="3920867"/>
            <a:ext cx="1188720" cy="738664"/>
          </a:xfrm>
          <a:prstGeom prst="rect">
            <a:avLst/>
          </a:prstGeom>
          <a:noFill/>
          <a:ln w="9525">
            <a:noFill/>
            <a:miter lim="800000"/>
            <a:headEnd/>
            <a:tailEnd/>
          </a:ln>
        </p:spPr>
        <p:txBody>
          <a:bodyPr wrap="square" rtlCol="0">
            <a:prstTxWarp prst="textNoShape">
              <a:avLst/>
            </a:prstTxWarp>
            <a:spAutoFit/>
          </a:bodyPr>
          <a:lstStyle/>
          <a:p>
            <a:pPr marL="4763" lvl="1" algn="ctr"/>
            <a:r>
              <a:rPr lang="en-US" sz="1400" b="1" dirty="0" smtClean="0">
                <a:latin typeface="Calibri" panose="020F0502020204030204" pitchFamily="34" charset="0"/>
                <a:cs typeface="Calibri" panose="020F0502020204030204" pitchFamily="34" charset="0"/>
              </a:rPr>
              <a:t>Reduced performance dip</a:t>
            </a:r>
            <a:endParaRPr lang="en-US" sz="1400" b="1" dirty="0">
              <a:latin typeface="Calibri" panose="020F0502020204030204" pitchFamily="34" charset="0"/>
              <a:cs typeface="Calibri" panose="020F0502020204030204" pitchFamily="34" charset="0"/>
            </a:endParaRPr>
          </a:p>
        </p:txBody>
      </p:sp>
      <p:sp>
        <p:nvSpPr>
          <p:cNvPr id="36" name="Content Placeholder 6"/>
          <p:cNvSpPr txBox="1">
            <a:spLocks/>
          </p:cNvSpPr>
          <p:nvPr/>
        </p:nvSpPr>
        <p:spPr>
          <a:xfrm>
            <a:off x="94130" y="1542194"/>
            <a:ext cx="4204916" cy="4558353"/>
          </a:xfrm>
          <a:prstGeom prst="rect">
            <a:avLst/>
          </a:prstGeom>
          <a:ln>
            <a:noFill/>
          </a:ln>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dirty="0" smtClean="0"/>
              <a:t>Business users will need to know </a:t>
            </a:r>
            <a:r>
              <a:rPr lang="en-US" sz="2400" i="1" dirty="0" smtClean="0"/>
              <a:t>what</a:t>
            </a:r>
            <a:r>
              <a:rPr lang="en-US" sz="2400" dirty="0" smtClean="0"/>
              <a:t> to do (the new business processes) and </a:t>
            </a:r>
            <a:r>
              <a:rPr lang="en-US" sz="2400" i="1" dirty="0" smtClean="0"/>
              <a:t>how</a:t>
            </a:r>
            <a:r>
              <a:rPr lang="en-US" sz="2400" dirty="0" smtClean="0"/>
              <a:t> to perform those tasks in the new system</a:t>
            </a:r>
          </a:p>
          <a:p>
            <a:r>
              <a:rPr lang="en-US" sz="2400" dirty="0" smtClean="0"/>
              <a:t>Training will minimize the performance dip caused by lack of familiarity with new processes and systems</a:t>
            </a:r>
          </a:p>
        </p:txBody>
      </p:sp>
      <p:cxnSp>
        <p:nvCxnSpPr>
          <p:cNvPr id="38" name="Straight Connector 37"/>
          <p:cNvCxnSpPr/>
          <p:nvPr/>
        </p:nvCxnSpPr>
        <p:spPr>
          <a:xfrm>
            <a:off x="4854220" y="5049669"/>
            <a:ext cx="274320" cy="0"/>
          </a:xfrm>
          <a:prstGeom prst="line">
            <a:avLst/>
          </a:prstGeom>
          <a:ln w="38100">
            <a:solidFill>
              <a:schemeClr val="accent3">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a:off x="4854220" y="5352195"/>
            <a:ext cx="274320" cy="0"/>
          </a:xfrm>
          <a:prstGeom prst="line">
            <a:avLst/>
          </a:prstGeom>
          <a:ln w="38100">
            <a:solidFill>
              <a:schemeClr val="accent2">
                <a:lumMod val="75000"/>
              </a:schemeClr>
            </a:solidFill>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bwMode="auto">
          <a:xfrm>
            <a:off x="5162661" y="4880392"/>
            <a:ext cx="1821159" cy="338554"/>
          </a:xfrm>
          <a:prstGeom prst="rect">
            <a:avLst/>
          </a:prstGeom>
          <a:noFill/>
          <a:ln w="9525">
            <a:noFill/>
            <a:miter lim="800000"/>
            <a:headEnd/>
            <a:tailEnd/>
          </a:ln>
        </p:spPr>
        <p:txBody>
          <a:bodyPr wrap="square" rtlCol="0">
            <a:prstTxWarp prst="textNoShape">
              <a:avLst/>
            </a:prstTxWarp>
            <a:spAutoFit/>
          </a:bodyPr>
          <a:lstStyle/>
          <a:p>
            <a:pPr marL="4763" lvl="1"/>
            <a:r>
              <a:rPr lang="en-US" sz="1600" b="1" dirty="0" smtClean="0">
                <a:solidFill>
                  <a:schemeClr val="tx2">
                    <a:lumMod val="50000"/>
                  </a:schemeClr>
                </a:solidFill>
                <a:latin typeface="Calibri" panose="020F0502020204030204" pitchFamily="34" charset="0"/>
                <a:cs typeface="Calibri" panose="020F0502020204030204" pitchFamily="34" charset="0"/>
              </a:rPr>
              <a:t>Managed Change</a:t>
            </a:r>
            <a:endParaRPr lang="en-US" sz="1400" dirty="0">
              <a:solidFill>
                <a:schemeClr val="tx2">
                  <a:lumMod val="50000"/>
                </a:schemeClr>
              </a:solidFill>
              <a:latin typeface="Calibri" panose="020F0502020204030204" pitchFamily="34" charset="0"/>
              <a:cs typeface="Calibri" panose="020F0502020204030204" pitchFamily="34" charset="0"/>
            </a:endParaRPr>
          </a:p>
        </p:txBody>
      </p:sp>
      <p:sp>
        <p:nvSpPr>
          <p:cNvPr id="41" name="TextBox 40"/>
          <p:cNvSpPr txBox="1"/>
          <p:nvPr/>
        </p:nvSpPr>
        <p:spPr bwMode="auto">
          <a:xfrm>
            <a:off x="5162661" y="5182918"/>
            <a:ext cx="2078831" cy="338554"/>
          </a:xfrm>
          <a:prstGeom prst="rect">
            <a:avLst/>
          </a:prstGeom>
          <a:noFill/>
          <a:ln w="9525">
            <a:noFill/>
            <a:miter lim="800000"/>
            <a:headEnd/>
            <a:tailEnd/>
          </a:ln>
        </p:spPr>
        <p:txBody>
          <a:bodyPr wrap="square" rtlCol="0">
            <a:prstTxWarp prst="textNoShape">
              <a:avLst/>
            </a:prstTxWarp>
            <a:spAutoFit/>
          </a:bodyPr>
          <a:lstStyle/>
          <a:p>
            <a:pPr marL="4763" lvl="1"/>
            <a:r>
              <a:rPr lang="en-US" sz="1600" b="1" dirty="0" smtClean="0">
                <a:solidFill>
                  <a:schemeClr val="tx2">
                    <a:lumMod val="50000"/>
                  </a:schemeClr>
                </a:solidFill>
                <a:latin typeface="Calibri" panose="020F0502020204030204" pitchFamily="34" charset="0"/>
                <a:cs typeface="Calibri" panose="020F0502020204030204" pitchFamily="34" charset="0"/>
              </a:rPr>
              <a:t>Unmanaged Change</a:t>
            </a:r>
            <a:endParaRPr lang="en-US" sz="1400" dirty="0">
              <a:solidFill>
                <a:schemeClr val="tx2">
                  <a:lumMod val="50000"/>
                </a:schemeClr>
              </a:solidFill>
              <a:latin typeface="Calibri" panose="020F0502020204030204" pitchFamily="34" charset="0"/>
              <a:cs typeface="Calibri" panose="020F0502020204030204" pitchFamily="34" charset="0"/>
            </a:endParaRPr>
          </a:p>
        </p:txBody>
      </p:sp>
      <p:sp>
        <p:nvSpPr>
          <p:cNvPr id="29" name="TextBox 28"/>
          <p:cNvSpPr txBox="1"/>
          <p:nvPr/>
        </p:nvSpPr>
        <p:spPr bwMode="auto">
          <a:xfrm>
            <a:off x="5000589" y="1874717"/>
            <a:ext cx="993059" cy="523220"/>
          </a:xfrm>
          <a:prstGeom prst="rect">
            <a:avLst/>
          </a:prstGeom>
          <a:noFill/>
          <a:ln w="9525">
            <a:noFill/>
            <a:miter lim="800000"/>
            <a:headEnd/>
            <a:tailEnd/>
          </a:ln>
        </p:spPr>
        <p:txBody>
          <a:bodyPr wrap="square" rtlCol="0">
            <a:prstTxWarp prst="textNoShape">
              <a:avLst/>
            </a:prstTxWarp>
            <a:spAutoFit/>
          </a:bodyPr>
          <a:lstStyle/>
          <a:p>
            <a:pPr marL="4763" lvl="1" algn="ctr"/>
            <a:r>
              <a:rPr lang="en-US" sz="1400" b="1" dirty="0" smtClean="0">
                <a:latin typeface="Calibri" panose="020F0502020204030204" pitchFamily="34" charset="0"/>
                <a:cs typeface="Calibri" panose="020F0502020204030204" pitchFamily="34" charset="0"/>
              </a:rPr>
              <a:t>Training</a:t>
            </a:r>
          </a:p>
          <a:p>
            <a:pPr marL="4763" lvl="1" algn="ctr"/>
            <a:r>
              <a:rPr lang="en-US" sz="1400" b="1" dirty="0" smtClean="0">
                <a:latin typeface="Calibri" panose="020F0502020204030204" pitchFamily="34" charset="0"/>
                <a:cs typeface="Calibri" panose="020F0502020204030204" pitchFamily="34" charset="0"/>
              </a:rPr>
              <a:t>Delivery</a:t>
            </a:r>
            <a:endParaRPr lang="en-US" sz="1400" b="1" dirty="0">
              <a:latin typeface="Calibri" panose="020F0502020204030204" pitchFamily="34" charset="0"/>
              <a:cs typeface="Calibri" panose="020F0502020204030204" pitchFamily="34" charset="0"/>
            </a:endParaRPr>
          </a:p>
        </p:txBody>
      </p:sp>
      <p:sp>
        <p:nvSpPr>
          <p:cNvPr id="32" name="TextBox 31"/>
          <p:cNvSpPr txBox="1"/>
          <p:nvPr/>
        </p:nvSpPr>
        <p:spPr bwMode="auto">
          <a:xfrm>
            <a:off x="5162661" y="5485445"/>
            <a:ext cx="2078831" cy="338554"/>
          </a:xfrm>
          <a:prstGeom prst="rect">
            <a:avLst/>
          </a:prstGeom>
          <a:noFill/>
          <a:ln w="9525">
            <a:noFill/>
            <a:miter lim="800000"/>
            <a:headEnd/>
            <a:tailEnd/>
          </a:ln>
        </p:spPr>
        <p:txBody>
          <a:bodyPr wrap="square" rtlCol="0">
            <a:prstTxWarp prst="textNoShape">
              <a:avLst/>
            </a:prstTxWarp>
            <a:spAutoFit/>
          </a:bodyPr>
          <a:lstStyle/>
          <a:p>
            <a:pPr marL="4763" lvl="1"/>
            <a:r>
              <a:rPr lang="en-US" sz="1600" b="1" dirty="0" smtClean="0">
                <a:solidFill>
                  <a:schemeClr val="tx2">
                    <a:lumMod val="50000"/>
                  </a:schemeClr>
                </a:solidFill>
                <a:latin typeface="Calibri" panose="020F0502020204030204" pitchFamily="34" charset="0"/>
                <a:cs typeface="Calibri" panose="020F0502020204030204" pitchFamily="34" charset="0"/>
              </a:rPr>
              <a:t>Go-Live</a:t>
            </a:r>
            <a:endParaRPr lang="en-US" sz="1400" dirty="0">
              <a:solidFill>
                <a:schemeClr val="tx2">
                  <a:lumMod val="50000"/>
                </a:schemeClr>
              </a:solidFill>
              <a:latin typeface="Calibri" panose="020F0502020204030204" pitchFamily="34" charset="0"/>
              <a:cs typeface="Calibri" panose="020F0502020204030204" pitchFamily="34" charset="0"/>
            </a:endParaRPr>
          </a:p>
        </p:txBody>
      </p:sp>
      <p:sp>
        <p:nvSpPr>
          <p:cNvPr id="33" name="5-Point Star 32"/>
          <p:cNvSpPr/>
          <p:nvPr/>
        </p:nvSpPr>
        <p:spPr>
          <a:xfrm>
            <a:off x="4854220" y="5517562"/>
            <a:ext cx="274320" cy="274320"/>
          </a:xfrm>
          <a:prstGeom prst="star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34" name="TextBox 33"/>
          <p:cNvSpPr txBox="1"/>
          <p:nvPr/>
        </p:nvSpPr>
        <p:spPr bwMode="auto">
          <a:xfrm>
            <a:off x="4449166" y="5911646"/>
            <a:ext cx="3017520" cy="274320"/>
          </a:xfrm>
          <a:prstGeom prst="rect">
            <a:avLst/>
          </a:prstGeom>
          <a:noFill/>
          <a:ln w="9525">
            <a:noFill/>
            <a:miter lim="800000"/>
            <a:headEnd/>
            <a:tailEnd/>
          </a:ln>
        </p:spPr>
        <p:txBody>
          <a:bodyPr wrap="square" rtlCol="0">
            <a:prstTxWarp prst="textNoShape">
              <a:avLst/>
            </a:prstTxWarp>
            <a:spAutoFit/>
          </a:bodyPr>
          <a:lstStyle/>
          <a:p>
            <a:pPr marL="519113" lvl="1" indent="-514350"/>
            <a:r>
              <a:rPr lang="en-US" sz="1200" dirty="0" smtClean="0">
                <a:latin typeface="Calibri" panose="020F0502020204030204" pitchFamily="34" charset="0"/>
                <a:cs typeface="Calibri" panose="020F0502020204030204" pitchFamily="34" charset="0"/>
              </a:rPr>
              <a:t>*Source: </a:t>
            </a:r>
            <a:r>
              <a:rPr lang="en-US" sz="1200" dirty="0" err="1" smtClean="0">
                <a:latin typeface="Calibri" panose="020F0502020204030204" pitchFamily="34" charset="0"/>
                <a:cs typeface="Calibri" panose="020F0502020204030204" pitchFamily="34" charset="0"/>
              </a:rPr>
              <a:t>Prosci’s</a:t>
            </a:r>
            <a:r>
              <a:rPr lang="en-US" sz="1200" dirty="0" smtClean="0">
                <a:latin typeface="Calibri" panose="020F0502020204030204" pitchFamily="34" charset="0"/>
                <a:cs typeface="Calibri" panose="020F0502020204030204" pitchFamily="34" charset="0"/>
              </a:rPr>
              <a:t> 2009 Benchmarking Report</a:t>
            </a:r>
            <a:endParaRPr lang="en-US" sz="1200" dirty="0">
              <a:latin typeface="Calibri" panose="020F0502020204030204" pitchFamily="34" charset="0"/>
              <a:cs typeface="Calibri" panose="020F0502020204030204" pitchFamily="34" charset="0"/>
            </a:endParaRPr>
          </a:p>
        </p:txBody>
      </p:sp>
      <p:sp>
        <p:nvSpPr>
          <p:cNvPr id="35" name="Rectangle 34"/>
          <p:cNvSpPr/>
          <p:nvPr/>
        </p:nvSpPr>
        <p:spPr>
          <a:xfrm>
            <a:off x="5294672" y="2401835"/>
            <a:ext cx="420624" cy="2340745"/>
          </a:xfrm>
          <a:prstGeom prst="rect">
            <a:avLst/>
          </a:prstGeom>
          <a:solidFill>
            <a:srgbClr val="C00000">
              <a:alpha val="15000"/>
            </a:srgbClr>
          </a:solidFill>
          <a:ln w="25400">
            <a:solidFill>
              <a:srgbClr val="C0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5-Point Star 7"/>
          <p:cNvSpPr/>
          <p:nvPr/>
        </p:nvSpPr>
        <p:spPr>
          <a:xfrm>
            <a:off x="5570560" y="2779829"/>
            <a:ext cx="274320" cy="274320"/>
          </a:xfrm>
          <a:prstGeom prst="star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9707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6755642" y="2424756"/>
            <a:ext cx="420624" cy="3334599"/>
          </a:xfrm>
          <a:prstGeom prst="rect">
            <a:avLst/>
          </a:prstGeom>
          <a:solidFill>
            <a:srgbClr val="C00000">
              <a:alpha val="15000"/>
            </a:srgbClr>
          </a:solidFill>
          <a:ln w="25400">
            <a:solidFill>
              <a:srgbClr val="C0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Training Objectives</a:t>
            </a:r>
          </a:p>
        </p:txBody>
      </p:sp>
      <p:sp>
        <p:nvSpPr>
          <p:cNvPr id="3" name="Content Placeholder 2"/>
          <p:cNvSpPr>
            <a:spLocks noGrp="1"/>
          </p:cNvSpPr>
          <p:nvPr>
            <p:ph idx="1"/>
          </p:nvPr>
        </p:nvSpPr>
        <p:spPr>
          <a:xfrm>
            <a:off x="94129" y="995082"/>
            <a:ext cx="8955742" cy="560764"/>
          </a:xfrm>
        </p:spPr>
        <p:txBody>
          <a:bodyPr/>
          <a:lstStyle/>
          <a:p>
            <a:pPr marL="0" indent="0">
              <a:buNone/>
            </a:pPr>
            <a:r>
              <a:rPr lang="en-US" b="1" dirty="0"/>
              <a:t>Training Objective </a:t>
            </a:r>
            <a:r>
              <a:rPr lang="en-US" b="1" dirty="0" smtClean="0"/>
              <a:t>2</a:t>
            </a:r>
            <a:r>
              <a:rPr lang="en-US" dirty="0" smtClean="0"/>
              <a:t>: Prepare Project Team</a:t>
            </a:r>
          </a:p>
        </p:txBody>
      </p:sp>
      <p:sp>
        <p:nvSpPr>
          <p:cNvPr id="4" name="Slide Number Placeholder 3"/>
          <p:cNvSpPr>
            <a:spLocks noGrp="1"/>
          </p:cNvSpPr>
          <p:nvPr>
            <p:ph type="sldNum" sz="quarter" idx="12"/>
          </p:nvPr>
        </p:nvSpPr>
        <p:spPr/>
        <p:txBody>
          <a:bodyPr/>
          <a:lstStyle/>
          <a:p>
            <a:fld id="{46BDE795-60B9-1D49-B3BC-A6F97067D512}" type="slidenum">
              <a:rPr lang="en-US" smtClean="0"/>
              <a:pPr/>
              <a:t>5</a:t>
            </a:fld>
            <a:endParaRPr lang="en-US" dirty="0"/>
          </a:p>
        </p:txBody>
      </p:sp>
      <p:sp>
        <p:nvSpPr>
          <p:cNvPr id="5" name="Content Placeholder 6"/>
          <p:cNvSpPr txBox="1">
            <a:spLocks/>
          </p:cNvSpPr>
          <p:nvPr/>
        </p:nvSpPr>
        <p:spPr>
          <a:xfrm>
            <a:off x="94130" y="1542195"/>
            <a:ext cx="4204916" cy="4601468"/>
          </a:xfrm>
          <a:prstGeom prst="rect">
            <a:avLst/>
          </a:prstGeom>
          <a:ln>
            <a:noFill/>
          </a:ln>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dirty="0" smtClean="0"/>
              <a:t>MSU project team members need to have the knowledge and skills necessary to successfully implement and support the new business processes and system</a:t>
            </a:r>
          </a:p>
          <a:p>
            <a:r>
              <a:rPr lang="en-US" sz="2400" dirty="0" smtClean="0"/>
              <a:t>Knowledge Transfer will manage the transition of skills from Cognizant to their project team counterparts</a:t>
            </a:r>
            <a:endParaRPr lang="en-US" sz="2400" dirty="0"/>
          </a:p>
        </p:txBody>
      </p:sp>
      <p:graphicFrame>
        <p:nvGraphicFramePr>
          <p:cNvPr id="16" name="Chart 15"/>
          <p:cNvGraphicFramePr>
            <a:graphicFrameLocks/>
          </p:cNvGraphicFramePr>
          <p:nvPr>
            <p:extLst>
              <p:ext uri="{D42A27DB-BD31-4B8C-83A1-F6EECF244321}">
                <p14:modId xmlns:p14="http://schemas.microsoft.com/office/powerpoint/2010/main" val="2986846043"/>
              </p:ext>
            </p:extLst>
          </p:nvPr>
        </p:nvGraphicFramePr>
        <p:xfrm>
          <a:off x="4445580" y="1596789"/>
          <a:ext cx="4604291" cy="4570317"/>
        </p:xfrm>
        <a:graphic>
          <a:graphicData uri="http://schemas.openxmlformats.org/drawingml/2006/chart">
            <c:chart xmlns:c="http://schemas.openxmlformats.org/drawingml/2006/chart" xmlns:r="http://schemas.openxmlformats.org/officeDocument/2006/relationships" r:id="rId2"/>
          </a:graphicData>
        </a:graphic>
      </p:graphicFrame>
      <p:cxnSp>
        <p:nvCxnSpPr>
          <p:cNvPr id="18" name="Straight Connector 17"/>
          <p:cNvCxnSpPr/>
          <p:nvPr/>
        </p:nvCxnSpPr>
        <p:spPr>
          <a:xfrm>
            <a:off x="4583373" y="1828798"/>
            <a:ext cx="0" cy="2103120"/>
          </a:xfrm>
          <a:prstGeom prst="line">
            <a:avLst/>
          </a:prstGeom>
          <a:ln w="3175">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bwMode="auto">
          <a:xfrm>
            <a:off x="4785265" y="6198255"/>
            <a:ext cx="2639117" cy="461665"/>
          </a:xfrm>
          <a:prstGeom prst="rect">
            <a:avLst/>
          </a:prstGeom>
          <a:noFill/>
          <a:ln w="9525">
            <a:noFill/>
            <a:miter lim="800000"/>
            <a:headEnd/>
            <a:tailEnd/>
          </a:ln>
        </p:spPr>
        <p:txBody>
          <a:bodyPr wrap="square" rtlCol="0">
            <a:prstTxWarp prst="textNoShape">
              <a:avLst/>
            </a:prstTxWarp>
            <a:spAutoFit/>
          </a:bodyPr>
          <a:lstStyle/>
          <a:p>
            <a:pPr marL="573088" lvl="1" indent="-568325"/>
            <a:r>
              <a:rPr lang="en-US" sz="1200" dirty="0" smtClean="0">
                <a:latin typeface="Calibri" panose="020F0502020204030204" pitchFamily="34" charset="0"/>
                <a:cs typeface="Calibri" panose="020F0502020204030204" pitchFamily="34" charset="0"/>
              </a:rPr>
              <a:t>*Source: Deloitte Consulting study of Fortune 500 ERP failures</a:t>
            </a:r>
            <a:endParaRPr lang="en-US" sz="1200" dirty="0">
              <a:latin typeface="Calibri" panose="020F0502020204030204" pitchFamily="34" charset="0"/>
              <a:cs typeface="Calibri" panose="020F0502020204030204" pitchFamily="34" charset="0"/>
            </a:endParaRPr>
          </a:p>
        </p:txBody>
      </p:sp>
      <p:sp>
        <p:nvSpPr>
          <p:cNvPr id="22" name="Rectangle 21"/>
          <p:cNvSpPr/>
          <p:nvPr/>
        </p:nvSpPr>
        <p:spPr>
          <a:xfrm>
            <a:off x="7424382" y="1726441"/>
            <a:ext cx="1371600" cy="313901"/>
          </a:xfrm>
          <a:prstGeom prst="rect">
            <a:avLst/>
          </a:prstGeom>
          <a:solidFill>
            <a:schemeClr val="tx2">
              <a:lumMod val="50000"/>
            </a:schemeClr>
          </a:solidFill>
          <a:ln w="3175">
            <a:solidFill>
              <a:schemeClr val="tx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bg1"/>
                </a:solidFill>
              </a:rPr>
              <a:t>OCM Issue</a:t>
            </a:r>
            <a:endParaRPr lang="en-US" sz="1400" b="1" dirty="0">
              <a:solidFill>
                <a:schemeClr val="bg1"/>
              </a:solidFill>
            </a:endParaRPr>
          </a:p>
        </p:txBody>
      </p:sp>
      <p:sp>
        <p:nvSpPr>
          <p:cNvPr id="23" name="Rectangle 22"/>
          <p:cNvSpPr/>
          <p:nvPr/>
        </p:nvSpPr>
        <p:spPr>
          <a:xfrm>
            <a:off x="7424382" y="2110855"/>
            <a:ext cx="1371600" cy="313901"/>
          </a:xfrm>
          <a:prstGeom prst="rect">
            <a:avLst/>
          </a:prstGeom>
          <a:solidFill>
            <a:schemeClr val="accent1">
              <a:lumMod val="40000"/>
              <a:lumOff val="60000"/>
            </a:schemeClr>
          </a:solidFill>
          <a:ln w="3175">
            <a:solidFill>
              <a:schemeClr val="tx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solidFill>
                  <a:schemeClr val="tx1"/>
                </a:solidFill>
              </a:rPr>
              <a:t>Non-OCM Issue</a:t>
            </a:r>
            <a:endParaRPr lang="en-US" sz="1400" b="1" dirty="0">
              <a:solidFill>
                <a:schemeClr val="tx1"/>
              </a:solidFill>
            </a:endParaRPr>
          </a:p>
        </p:txBody>
      </p:sp>
    </p:spTree>
    <p:extLst>
      <p:ext uri="{BB962C8B-B14F-4D97-AF65-F5344CB8AC3E}">
        <p14:creationId xmlns:p14="http://schemas.microsoft.com/office/powerpoint/2010/main" val="1670298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Training Framework</a:t>
            </a:r>
            <a:endParaRPr lang="en-US" dirty="0"/>
          </a:p>
        </p:txBody>
      </p:sp>
      <p:sp>
        <p:nvSpPr>
          <p:cNvPr id="5" name="Content Placeholder 4"/>
          <p:cNvSpPr>
            <a:spLocks noGrp="1"/>
          </p:cNvSpPr>
          <p:nvPr>
            <p:ph idx="1"/>
          </p:nvPr>
        </p:nvSpPr>
        <p:spPr>
          <a:xfrm>
            <a:off x="95534" y="995081"/>
            <a:ext cx="3835021" cy="5131081"/>
          </a:xfrm>
        </p:spPr>
        <p:txBody>
          <a:bodyPr/>
          <a:lstStyle/>
          <a:p>
            <a:pPr marL="0" indent="0">
              <a:buNone/>
            </a:pPr>
            <a:r>
              <a:rPr lang="en-US" sz="2400" dirty="0" smtClean="0"/>
              <a:t>The Training component of the MSU OCM Framework has three elements:</a:t>
            </a:r>
          </a:p>
        </p:txBody>
      </p:sp>
      <p:sp>
        <p:nvSpPr>
          <p:cNvPr id="3" name="Slide Number Placeholder 2"/>
          <p:cNvSpPr>
            <a:spLocks noGrp="1"/>
          </p:cNvSpPr>
          <p:nvPr>
            <p:ph type="sldNum" sz="quarter" idx="12"/>
          </p:nvPr>
        </p:nvSpPr>
        <p:spPr/>
        <p:txBody>
          <a:bodyPr/>
          <a:lstStyle/>
          <a:p>
            <a:fld id="{46BDE795-60B9-1D49-B3BC-A6F97067D512}" type="slidenum">
              <a:rPr lang="en-US" smtClean="0"/>
              <a:pPr/>
              <a:t>6</a:t>
            </a:fld>
            <a:endParaRPr lang="en-US" dirty="0"/>
          </a:p>
        </p:txBody>
      </p:sp>
      <p:pic>
        <p:nvPicPr>
          <p:cNvPr id="20" name="Picture 53" descr="CShadow.png"/>
          <p:cNvPicPr>
            <a:picLocks noChangeAspect="1"/>
          </p:cNvPicPr>
          <p:nvPr/>
        </p:nvPicPr>
        <p:blipFill>
          <a:blip r:embed="rId2">
            <a:lum bright="36000"/>
            <a:extLst>
              <a:ext uri="{28A0092B-C50C-407E-A947-70E740481C1C}">
                <a14:useLocalDpi xmlns:a14="http://schemas.microsoft.com/office/drawing/2010/main" val="0"/>
              </a:ext>
            </a:extLst>
          </a:blip>
          <a:srcRect/>
          <a:stretch>
            <a:fillRect/>
          </a:stretch>
        </p:blipFill>
        <p:spPr bwMode="auto">
          <a:xfrm>
            <a:off x="497669" y="5101937"/>
            <a:ext cx="2514600"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ounded Rectangle 18"/>
          <p:cNvSpPr/>
          <p:nvPr/>
        </p:nvSpPr>
        <p:spPr>
          <a:xfrm>
            <a:off x="4162403" y="1471383"/>
            <a:ext cx="4572000" cy="1280160"/>
          </a:xfrm>
          <a:prstGeom prst="roundRect">
            <a:avLst/>
          </a:prstGeom>
          <a:solidFill>
            <a:schemeClr val="accent1">
              <a:lumMod val="20000"/>
              <a:lumOff val="80000"/>
            </a:schemeClr>
          </a:solidFill>
          <a:ln>
            <a:solidFill>
              <a:schemeClr val="tx2">
                <a:lumMod val="5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marL="60325" lvl="1"/>
            <a:r>
              <a:rPr lang="en-US" b="1" dirty="0"/>
              <a:t>Training Strategy &amp; Needs Assessment</a:t>
            </a:r>
            <a:r>
              <a:rPr lang="en-US" dirty="0"/>
              <a:t/>
            </a:r>
            <a:br>
              <a:rPr lang="en-US" dirty="0"/>
            </a:br>
            <a:r>
              <a:rPr lang="en-US" dirty="0"/>
              <a:t>The vision for how end-user training will be performed, along with an initial assessment of the training needs of each group.</a:t>
            </a:r>
          </a:p>
        </p:txBody>
      </p:sp>
      <p:sp>
        <p:nvSpPr>
          <p:cNvPr id="21" name="Rounded Rectangle 20"/>
          <p:cNvSpPr/>
          <p:nvPr/>
        </p:nvSpPr>
        <p:spPr>
          <a:xfrm>
            <a:off x="4175956" y="3065461"/>
            <a:ext cx="4572000" cy="1280160"/>
          </a:xfrm>
          <a:prstGeom prst="roundRect">
            <a:avLst/>
          </a:prstGeom>
          <a:solidFill>
            <a:schemeClr val="accent1">
              <a:lumMod val="20000"/>
              <a:lumOff val="80000"/>
            </a:schemeClr>
          </a:solidFill>
          <a:ln>
            <a:solidFill>
              <a:schemeClr val="tx2">
                <a:lumMod val="5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marL="60325" lvl="1"/>
            <a:r>
              <a:rPr lang="en-US" b="1" dirty="0"/>
              <a:t>Training Lifecycle Management</a:t>
            </a:r>
            <a:r>
              <a:rPr lang="en-US" dirty="0"/>
              <a:t/>
            </a:r>
            <a:br>
              <a:rPr lang="en-US" dirty="0"/>
            </a:br>
            <a:r>
              <a:rPr lang="en-US" dirty="0"/>
              <a:t>Design, development, and delivery of training courses, including assessment of </a:t>
            </a:r>
            <a:r>
              <a:rPr lang="en-US" dirty="0" smtClean="0"/>
              <a:t>session attendees</a:t>
            </a:r>
            <a:r>
              <a:rPr lang="en-US" dirty="0"/>
              <a:t>.</a:t>
            </a:r>
          </a:p>
        </p:txBody>
      </p:sp>
      <p:sp>
        <p:nvSpPr>
          <p:cNvPr id="23" name="Rounded Rectangle 22"/>
          <p:cNvSpPr/>
          <p:nvPr/>
        </p:nvSpPr>
        <p:spPr>
          <a:xfrm>
            <a:off x="4175956" y="4659540"/>
            <a:ext cx="4572000" cy="1280160"/>
          </a:xfrm>
          <a:prstGeom prst="roundRect">
            <a:avLst/>
          </a:prstGeom>
          <a:solidFill>
            <a:schemeClr val="accent1">
              <a:lumMod val="20000"/>
              <a:lumOff val="80000"/>
            </a:schemeClr>
          </a:solidFill>
          <a:ln>
            <a:solidFill>
              <a:schemeClr val="tx2">
                <a:lumMod val="5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marL="60325" lvl="1"/>
            <a:r>
              <a:rPr lang="en-US" b="1" dirty="0"/>
              <a:t>Knowledge Transfer</a:t>
            </a:r>
            <a:r>
              <a:rPr lang="en-US" dirty="0"/>
              <a:t/>
            </a:r>
            <a:br>
              <a:rPr lang="en-US" dirty="0"/>
            </a:br>
            <a:r>
              <a:rPr lang="en-US" dirty="0"/>
              <a:t>How project team subject matter experts will be prepared for their involvement in the project, and their roles after Go-Live.</a:t>
            </a:r>
          </a:p>
        </p:txBody>
      </p:sp>
      <p:cxnSp>
        <p:nvCxnSpPr>
          <p:cNvPr id="32" name="Straight Connector 31"/>
          <p:cNvCxnSpPr>
            <a:stCxn id="19" idx="1"/>
          </p:cNvCxnSpPr>
          <p:nvPr/>
        </p:nvCxnSpPr>
        <p:spPr>
          <a:xfrm flipH="1">
            <a:off x="2928191" y="2111463"/>
            <a:ext cx="1234212" cy="1250194"/>
          </a:xfrm>
          <a:prstGeom prst="line">
            <a:avLst/>
          </a:prstGeom>
          <a:ln w="25400">
            <a:solidFill>
              <a:schemeClr val="tx2">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a:stCxn id="21" idx="1"/>
          </p:cNvCxnSpPr>
          <p:nvPr/>
        </p:nvCxnSpPr>
        <p:spPr>
          <a:xfrm flipH="1">
            <a:off x="3012269" y="3705541"/>
            <a:ext cx="1163687" cy="0"/>
          </a:xfrm>
          <a:prstGeom prst="line">
            <a:avLst/>
          </a:prstGeom>
          <a:ln w="25400">
            <a:solidFill>
              <a:schemeClr val="tx2">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a:stCxn id="23" idx="1"/>
          </p:cNvCxnSpPr>
          <p:nvPr/>
        </p:nvCxnSpPr>
        <p:spPr>
          <a:xfrm flipH="1" flipV="1">
            <a:off x="2928191" y="4049426"/>
            <a:ext cx="1247765" cy="1250194"/>
          </a:xfrm>
          <a:prstGeom prst="line">
            <a:avLst/>
          </a:prstGeom>
          <a:ln w="25400">
            <a:solidFill>
              <a:schemeClr val="tx2">
                <a:lumMod val="50000"/>
              </a:schemeClr>
            </a:solidFill>
          </a:ln>
          <a:effectLst/>
        </p:spPr>
        <p:style>
          <a:lnRef idx="2">
            <a:schemeClr val="accent1"/>
          </a:lnRef>
          <a:fillRef idx="0">
            <a:schemeClr val="accent1"/>
          </a:fillRef>
          <a:effectRef idx="1">
            <a:schemeClr val="accent1"/>
          </a:effectRef>
          <a:fontRef idx="minor">
            <a:schemeClr val="tx1"/>
          </a:fontRef>
        </p:style>
      </p:cxnSp>
      <p:grpSp>
        <p:nvGrpSpPr>
          <p:cNvPr id="28" name="Group 27"/>
          <p:cNvGrpSpPr/>
          <p:nvPr/>
        </p:nvGrpSpPr>
        <p:grpSpPr>
          <a:xfrm>
            <a:off x="396045" y="2409934"/>
            <a:ext cx="2717849" cy="2591215"/>
            <a:chOff x="200934" y="2633500"/>
            <a:chExt cx="2717849" cy="2591215"/>
          </a:xfrm>
        </p:grpSpPr>
        <p:pic>
          <p:nvPicPr>
            <p:cNvPr id="6" name="Picture 2" descr="C:\Users\ctsuser1\Desktop\Montclair State\1. Administrative\Logo Images\MSU Logo - Shiel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8202" y="3503967"/>
              <a:ext cx="791435" cy="914400"/>
            </a:xfrm>
            <a:prstGeom prst="rect">
              <a:avLst/>
            </a:prstGeom>
            <a:noFill/>
            <a:extLst>
              <a:ext uri="{909E8E84-426E-40DD-AFC4-6F175D3DCCD1}">
                <a14:hiddenFill xmlns:a14="http://schemas.microsoft.com/office/drawing/2010/main">
                  <a:solidFill>
                    <a:srgbClr val="FFFFFF"/>
                  </a:solidFill>
                </a14:hiddenFill>
              </a:ext>
            </a:extLst>
          </p:spPr>
        </p:pic>
        <p:sp>
          <p:nvSpPr>
            <p:cNvPr id="7" name="Freeform 6"/>
            <p:cNvSpPr/>
            <p:nvPr/>
          </p:nvSpPr>
          <p:spPr bwMode="auto">
            <a:xfrm>
              <a:off x="657308" y="4272992"/>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9525">
              <a:solidFill>
                <a:schemeClr val="tx1"/>
              </a:solidFill>
              <a:miter lim="800000"/>
              <a:headEnd/>
              <a:tailEnd/>
            </a:ln>
            <a:effectLst/>
          </p:spPr>
          <p:txBody>
            <a:bodyPr wrap="none" anchor="ctr"/>
            <a:lstStyle/>
            <a:p>
              <a:endParaRPr lang="en-US" dirty="0"/>
            </a:p>
          </p:txBody>
        </p:sp>
        <p:sp>
          <p:nvSpPr>
            <p:cNvPr id="8" name="Freeform 7"/>
            <p:cNvSpPr/>
            <p:nvPr/>
          </p:nvSpPr>
          <p:spPr bwMode="auto">
            <a:xfrm>
              <a:off x="200934" y="3458010"/>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3175">
              <a:solidFill>
                <a:schemeClr val="tx1"/>
              </a:solidFill>
              <a:miter lim="800000"/>
              <a:headEnd/>
              <a:tailEnd/>
            </a:ln>
            <a:effectLst/>
          </p:spPr>
          <p:txBody>
            <a:bodyPr wrap="none" anchor="ctr"/>
            <a:lstStyle/>
            <a:p>
              <a:endParaRPr lang="en-US" dirty="0"/>
            </a:p>
          </p:txBody>
        </p:sp>
        <p:sp>
          <p:nvSpPr>
            <p:cNvPr id="9" name="Freeform 8"/>
            <p:cNvSpPr/>
            <p:nvPr/>
          </p:nvSpPr>
          <p:spPr bwMode="auto">
            <a:xfrm>
              <a:off x="1590775" y="4272991"/>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9525">
              <a:solidFill>
                <a:schemeClr val="tx1"/>
              </a:solidFill>
              <a:miter lim="800000"/>
              <a:headEnd/>
              <a:tailEnd/>
            </a:ln>
            <a:effectLst/>
          </p:spPr>
          <p:txBody>
            <a:bodyPr wrap="none" anchor="ctr"/>
            <a:lstStyle/>
            <a:p>
              <a:endParaRPr lang="en-US" dirty="0"/>
            </a:p>
          </p:txBody>
        </p:sp>
        <p:sp>
          <p:nvSpPr>
            <p:cNvPr id="10" name="Freeform 9"/>
            <p:cNvSpPr/>
            <p:nvPr/>
          </p:nvSpPr>
          <p:spPr bwMode="auto">
            <a:xfrm>
              <a:off x="657309" y="2633500"/>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3175">
              <a:solidFill>
                <a:schemeClr val="tx1"/>
              </a:solidFill>
              <a:miter lim="800000"/>
              <a:headEnd/>
              <a:tailEnd/>
            </a:ln>
            <a:effectLst/>
          </p:spPr>
          <p:txBody>
            <a:bodyPr wrap="none" anchor="ctr"/>
            <a:lstStyle/>
            <a:p>
              <a:endParaRPr lang="en-US" dirty="0"/>
            </a:p>
          </p:txBody>
        </p:sp>
        <p:pic>
          <p:nvPicPr>
            <p:cNvPr id="11" name="Picture 4" descr="D:\Sushil\HR - OCM\1385052162_arrows_refresh.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5689" y="2807863"/>
              <a:ext cx="602996" cy="602996"/>
            </a:xfrm>
            <a:prstGeom prst="rect">
              <a:avLst/>
            </a:prstGeom>
            <a:noFill/>
            <a:extLst>
              <a:ext uri="{909E8E84-426E-40DD-AFC4-6F175D3DCCD1}">
                <a14:hiddenFill xmlns:a14="http://schemas.microsoft.com/office/drawing/2010/main">
                  <a:solidFill>
                    <a:srgbClr val="FFFFFF"/>
                  </a:solidFill>
                </a14:hiddenFill>
              </a:ext>
            </a:extLst>
          </p:spPr>
        </p:pic>
        <p:sp>
          <p:nvSpPr>
            <p:cNvPr id="12" name="Freeform 11"/>
            <p:cNvSpPr/>
            <p:nvPr/>
          </p:nvSpPr>
          <p:spPr bwMode="auto">
            <a:xfrm>
              <a:off x="1590775" y="2633500"/>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3175">
              <a:solidFill>
                <a:schemeClr val="tx1"/>
              </a:solidFill>
              <a:miter lim="800000"/>
              <a:headEnd/>
              <a:tailEnd/>
            </a:ln>
            <a:effectLst/>
          </p:spPr>
          <p:txBody>
            <a:bodyPr wrap="none" anchor="ctr"/>
            <a:lstStyle/>
            <a:p>
              <a:endParaRPr lang="en-US" dirty="0"/>
            </a:p>
          </p:txBody>
        </p:sp>
        <p:pic>
          <p:nvPicPr>
            <p:cNvPr id="13" name="Picture 5" descr="D:\Sushil\HR - OCM\1385052347_communication.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344" y="3739402"/>
              <a:ext cx="388937" cy="388937"/>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descr="D:\Sushil\HR - OCM\1385052706_flow_chart.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65491" y="4537158"/>
              <a:ext cx="423391" cy="423391"/>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2" descr="D:\Sushil\HR - OCM\1385052856_Black_ThumbsUp.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08369" y="4546568"/>
              <a:ext cx="404569" cy="404569"/>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9" descr="D:\Sushil\HR - OCM\1385053711_monotone_search_zoom.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39985" y="2838693"/>
              <a:ext cx="541337" cy="541337"/>
            </a:xfrm>
            <a:prstGeom prst="rect">
              <a:avLst/>
            </a:prstGeom>
            <a:noFill/>
            <a:extLst>
              <a:ext uri="{909E8E84-426E-40DD-AFC4-6F175D3DCCD1}">
                <a14:hiddenFill xmlns:a14="http://schemas.microsoft.com/office/drawing/2010/main">
                  <a:solidFill>
                    <a:srgbClr val="FFFFFF"/>
                  </a:solidFill>
                </a14:hiddenFill>
              </a:ext>
            </a:extLst>
          </p:spPr>
        </p:pic>
        <p:sp>
          <p:nvSpPr>
            <p:cNvPr id="17" name="Freeform 16"/>
            <p:cNvSpPr/>
            <p:nvPr/>
          </p:nvSpPr>
          <p:spPr bwMode="auto">
            <a:xfrm>
              <a:off x="2079027" y="3458010"/>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rgbClr val="B48062"/>
            </a:solidFill>
            <a:ln w="3175">
              <a:solidFill>
                <a:schemeClr val="tx1"/>
              </a:solidFill>
              <a:miter lim="800000"/>
              <a:headEnd/>
              <a:tailEnd/>
            </a:ln>
            <a:effectLst/>
          </p:spPr>
          <p:txBody>
            <a:bodyPr wrap="none" anchor="ctr"/>
            <a:lstStyle/>
            <a:p>
              <a:endParaRPr lang="en-US" dirty="0"/>
            </a:p>
          </p:txBody>
        </p:sp>
        <p:pic>
          <p:nvPicPr>
            <p:cNvPr id="18" name="Picture 6" descr="D:\Sushil\HR - OCM\learn.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264730" y="3658011"/>
              <a:ext cx="468350" cy="5517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22141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Training Strategy &amp;</a:t>
            </a:r>
            <a:br>
              <a:rPr lang="en-US" dirty="0" smtClean="0"/>
            </a:br>
            <a:r>
              <a:rPr lang="en-US" dirty="0" smtClean="0"/>
              <a:t>Needs Assessment</a:t>
            </a:r>
            <a:endParaRPr lang="en-US" dirty="0"/>
          </a:p>
        </p:txBody>
      </p:sp>
      <p:sp>
        <p:nvSpPr>
          <p:cNvPr id="5" name="Slide Number Placeholder 4"/>
          <p:cNvSpPr>
            <a:spLocks noGrp="1"/>
          </p:cNvSpPr>
          <p:nvPr>
            <p:ph type="sldNum" sz="quarter" idx="4"/>
          </p:nvPr>
        </p:nvSpPr>
        <p:spPr/>
        <p:txBody>
          <a:bodyPr/>
          <a:lstStyle/>
          <a:p>
            <a:fld id="{46BDE795-60B9-1D49-B3BC-A6F97067D512}" type="slidenum">
              <a:rPr lang="en-US" smtClean="0"/>
              <a:pPr/>
              <a:t>7</a:t>
            </a:fld>
            <a:endParaRPr lang="en-US" dirty="0"/>
          </a:p>
        </p:txBody>
      </p:sp>
    </p:spTree>
    <p:extLst>
      <p:ext uri="{BB962C8B-B14F-4D97-AF65-F5344CB8AC3E}">
        <p14:creationId xmlns:p14="http://schemas.microsoft.com/office/powerpoint/2010/main" val="3159751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59859" y="0"/>
            <a:ext cx="5032010" cy="887506"/>
          </a:xfrm>
        </p:spPr>
        <p:txBody>
          <a:bodyPr/>
          <a:lstStyle/>
          <a:p>
            <a:r>
              <a:rPr lang="en-US" dirty="0" smtClean="0"/>
              <a:t>Strategy &amp; Needs Assessment</a:t>
            </a:r>
            <a:endParaRPr lang="en-US" dirty="0"/>
          </a:p>
        </p:txBody>
      </p:sp>
      <p:sp>
        <p:nvSpPr>
          <p:cNvPr id="5" name="Content Placeholder 4"/>
          <p:cNvSpPr>
            <a:spLocks noGrp="1"/>
          </p:cNvSpPr>
          <p:nvPr>
            <p:ph idx="1"/>
          </p:nvPr>
        </p:nvSpPr>
        <p:spPr>
          <a:xfrm>
            <a:off x="95534" y="995081"/>
            <a:ext cx="3835021" cy="5131081"/>
          </a:xfrm>
        </p:spPr>
        <p:txBody>
          <a:bodyPr/>
          <a:lstStyle/>
          <a:p>
            <a:pPr marL="0" indent="0">
              <a:buNone/>
            </a:pPr>
            <a:r>
              <a:rPr lang="en-US" sz="2400" dirty="0" smtClean="0"/>
              <a:t>The Training component of the MSU OCM Framework has three elements:</a:t>
            </a:r>
          </a:p>
        </p:txBody>
      </p:sp>
      <p:sp>
        <p:nvSpPr>
          <p:cNvPr id="3" name="Slide Number Placeholder 2"/>
          <p:cNvSpPr>
            <a:spLocks noGrp="1"/>
          </p:cNvSpPr>
          <p:nvPr>
            <p:ph type="sldNum" sz="quarter" idx="12"/>
          </p:nvPr>
        </p:nvSpPr>
        <p:spPr/>
        <p:txBody>
          <a:bodyPr/>
          <a:lstStyle/>
          <a:p>
            <a:fld id="{46BDE795-60B9-1D49-B3BC-A6F97067D512}" type="slidenum">
              <a:rPr lang="en-US" smtClean="0"/>
              <a:pPr/>
              <a:t>8</a:t>
            </a:fld>
            <a:endParaRPr lang="en-US" dirty="0"/>
          </a:p>
        </p:txBody>
      </p:sp>
      <p:pic>
        <p:nvPicPr>
          <p:cNvPr id="20" name="Picture 53" descr="CShadow.png"/>
          <p:cNvPicPr>
            <a:picLocks noChangeAspect="1"/>
          </p:cNvPicPr>
          <p:nvPr/>
        </p:nvPicPr>
        <p:blipFill>
          <a:blip r:embed="rId2">
            <a:lum bright="36000"/>
            <a:extLst>
              <a:ext uri="{28A0092B-C50C-407E-A947-70E740481C1C}">
                <a14:useLocalDpi xmlns:a14="http://schemas.microsoft.com/office/drawing/2010/main" val="0"/>
              </a:ext>
            </a:extLst>
          </a:blip>
          <a:srcRect/>
          <a:stretch>
            <a:fillRect/>
          </a:stretch>
        </p:blipFill>
        <p:spPr bwMode="auto">
          <a:xfrm>
            <a:off x="497669" y="5101937"/>
            <a:ext cx="2514600"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ounded Rectangle 18"/>
          <p:cNvSpPr/>
          <p:nvPr/>
        </p:nvSpPr>
        <p:spPr>
          <a:xfrm>
            <a:off x="4162403" y="1471383"/>
            <a:ext cx="4572000" cy="1280160"/>
          </a:xfrm>
          <a:prstGeom prst="roundRect">
            <a:avLst/>
          </a:prstGeom>
          <a:solidFill>
            <a:schemeClr val="accent1">
              <a:lumMod val="50000"/>
            </a:schemeClr>
          </a:solidFill>
          <a:ln>
            <a:solidFill>
              <a:schemeClr val="tx2">
                <a:lumMod val="5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marL="60325" lvl="1"/>
            <a:r>
              <a:rPr lang="en-US" b="1" dirty="0">
                <a:solidFill>
                  <a:schemeClr val="bg1"/>
                </a:solidFill>
              </a:rPr>
              <a:t>Training Strategy &amp; Needs Assessment</a:t>
            </a:r>
            <a:r>
              <a:rPr lang="en-US" dirty="0">
                <a:solidFill>
                  <a:schemeClr val="bg1"/>
                </a:solidFill>
              </a:rPr>
              <a:t/>
            </a:r>
            <a:br>
              <a:rPr lang="en-US" dirty="0">
                <a:solidFill>
                  <a:schemeClr val="bg1"/>
                </a:solidFill>
              </a:rPr>
            </a:br>
            <a:r>
              <a:rPr lang="en-US" dirty="0">
                <a:solidFill>
                  <a:schemeClr val="bg1"/>
                </a:solidFill>
              </a:rPr>
              <a:t>The vision for how end-user training will be performed, along with an initial assessment of the training needs of each group.</a:t>
            </a:r>
          </a:p>
        </p:txBody>
      </p:sp>
      <p:sp>
        <p:nvSpPr>
          <p:cNvPr id="21" name="Rounded Rectangle 20"/>
          <p:cNvSpPr/>
          <p:nvPr/>
        </p:nvSpPr>
        <p:spPr>
          <a:xfrm>
            <a:off x="4175956" y="3065461"/>
            <a:ext cx="4572000" cy="1280160"/>
          </a:xfrm>
          <a:prstGeom prst="roundRect">
            <a:avLst/>
          </a:prstGeom>
          <a:solidFill>
            <a:schemeClr val="accent1">
              <a:lumMod val="20000"/>
              <a:lumOff val="80000"/>
            </a:schemeClr>
          </a:solidFill>
          <a:ln>
            <a:solidFill>
              <a:schemeClr val="tx2">
                <a:lumMod val="5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marL="60325" lvl="1"/>
            <a:r>
              <a:rPr lang="en-US" b="1" dirty="0"/>
              <a:t>Training Lifecycle Management</a:t>
            </a:r>
            <a:r>
              <a:rPr lang="en-US" dirty="0"/>
              <a:t/>
            </a:r>
            <a:br>
              <a:rPr lang="en-US" dirty="0"/>
            </a:br>
            <a:r>
              <a:rPr lang="en-US" dirty="0"/>
              <a:t>Design, development, and delivery of training courses, including assessment of </a:t>
            </a:r>
            <a:r>
              <a:rPr lang="en-US" dirty="0" smtClean="0"/>
              <a:t>session attendees</a:t>
            </a:r>
            <a:r>
              <a:rPr lang="en-US" dirty="0"/>
              <a:t>.</a:t>
            </a:r>
          </a:p>
        </p:txBody>
      </p:sp>
      <p:sp>
        <p:nvSpPr>
          <p:cNvPr id="23" name="Rounded Rectangle 22"/>
          <p:cNvSpPr/>
          <p:nvPr/>
        </p:nvSpPr>
        <p:spPr>
          <a:xfrm>
            <a:off x="4175956" y="4659540"/>
            <a:ext cx="4572000" cy="1280160"/>
          </a:xfrm>
          <a:prstGeom prst="roundRect">
            <a:avLst/>
          </a:prstGeom>
          <a:solidFill>
            <a:schemeClr val="accent1">
              <a:lumMod val="20000"/>
              <a:lumOff val="80000"/>
            </a:schemeClr>
          </a:solidFill>
          <a:ln>
            <a:solidFill>
              <a:schemeClr val="tx2">
                <a:lumMod val="5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marL="60325" lvl="1"/>
            <a:r>
              <a:rPr lang="en-US" b="1" dirty="0"/>
              <a:t>Knowledge Transfer</a:t>
            </a:r>
            <a:r>
              <a:rPr lang="en-US" dirty="0"/>
              <a:t/>
            </a:r>
            <a:br>
              <a:rPr lang="en-US" dirty="0"/>
            </a:br>
            <a:r>
              <a:rPr lang="en-US" dirty="0"/>
              <a:t>How project team subject matter experts will be prepared for their involvement in the project, and their roles after Go-Live.</a:t>
            </a:r>
          </a:p>
        </p:txBody>
      </p:sp>
      <p:cxnSp>
        <p:nvCxnSpPr>
          <p:cNvPr id="32" name="Straight Connector 31"/>
          <p:cNvCxnSpPr>
            <a:stCxn id="19" idx="1"/>
          </p:cNvCxnSpPr>
          <p:nvPr/>
        </p:nvCxnSpPr>
        <p:spPr>
          <a:xfrm flipH="1">
            <a:off x="2928191" y="2111463"/>
            <a:ext cx="1234212" cy="1250194"/>
          </a:xfrm>
          <a:prstGeom prst="line">
            <a:avLst/>
          </a:prstGeom>
          <a:ln w="25400">
            <a:solidFill>
              <a:schemeClr val="tx2">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a:stCxn id="21" idx="1"/>
          </p:cNvCxnSpPr>
          <p:nvPr/>
        </p:nvCxnSpPr>
        <p:spPr>
          <a:xfrm flipH="1">
            <a:off x="3012269" y="3705541"/>
            <a:ext cx="1163687" cy="0"/>
          </a:xfrm>
          <a:prstGeom prst="line">
            <a:avLst/>
          </a:prstGeom>
          <a:ln w="25400">
            <a:solidFill>
              <a:schemeClr val="tx2">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a:stCxn id="23" idx="1"/>
          </p:cNvCxnSpPr>
          <p:nvPr/>
        </p:nvCxnSpPr>
        <p:spPr>
          <a:xfrm flipH="1" flipV="1">
            <a:off x="2928191" y="4049426"/>
            <a:ext cx="1247765" cy="1250194"/>
          </a:xfrm>
          <a:prstGeom prst="line">
            <a:avLst/>
          </a:prstGeom>
          <a:ln w="25400">
            <a:solidFill>
              <a:schemeClr val="tx2">
                <a:lumMod val="50000"/>
              </a:schemeClr>
            </a:solidFill>
          </a:ln>
          <a:effectLst/>
        </p:spPr>
        <p:style>
          <a:lnRef idx="2">
            <a:schemeClr val="accent1"/>
          </a:lnRef>
          <a:fillRef idx="0">
            <a:schemeClr val="accent1"/>
          </a:fillRef>
          <a:effectRef idx="1">
            <a:schemeClr val="accent1"/>
          </a:effectRef>
          <a:fontRef idx="minor">
            <a:schemeClr val="tx1"/>
          </a:fontRef>
        </p:style>
      </p:cxnSp>
      <p:grpSp>
        <p:nvGrpSpPr>
          <p:cNvPr id="28" name="Group 27"/>
          <p:cNvGrpSpPr/>
          <p:nvPr/>
        </p:nvGrpSpPr>
        <p:grpSpPr>
          <a:xfrm>
            <a:off x="396045" y="2409934"/>
            <a:ext cx="2717849" cy="2591215"/>
            <a:chOff x="200934" y="2633500"/>
            <a:chExt cx="2717849" cy="2591215"/>
          </a:xfrm>
        </p:grpSpPr>
        <p:pic>
          <p:nvPicPr>
            <p:cNvPr id="6" name="Picture 2" descr="C:\Users\ctsuser1\Desktop\Montclair State\1. Administrative\Logo Images\MSU Logo - Shiel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8202" y="3503967"/>
              <a:ext cx="791435" cy="914400"/>
            </a:xfrm>
            <a:prstGeom prst="rect">
              <a:avLst/>
            </a:prstGeom>
            <a:noFill/>
            <a:extLst>
              <a:ext uri="{909E8E84-426E-40DD-AFC4-6F175D3DCCD1}">
                <a14:hiddenFill xmlns:a14="http://schemas.microsoft.com/office/drawing/2010/main">
                  <a:solidFill>
                    <a:srgbClr val="FFFFFF"/>
                  </a:solidFill>
                </a14:hiddenFill>
              </a:ext>
            </a:extLst>
          </p:spPr>
        </p:pic>
        <p:sp>
          <p:nvSpPr>
            <p:cNvPr id="7" name="Freeform 6"/>
            <p:cNvSpPr/>
            <p:nvPr/>
          </p:nvSpPr>
          <p:spPr bwMode="auto">
            <a:xfrm>
              <a:off x="657308" y="4272992"/>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9525">
              <a:solidFill>
                <a:schemeClr val="tx1"/>
              </a:solidFill>
              <a:miter lim="800000"/>
              <a:headEnd/>
              <a:tailEnd/>
            </a:ln>
            <a:effectLst/>
          </p:spPr>
          <p:txBody>
            <a:bodyPr wrap="none" anchor="ctr"/>
            <a:lstStyle/>
            <a:p>
              <a:endParaRPr lang="en-US" dirty="0"/>
            </a:p>
          </p:txBody>
        </p:sp>
        <p:sp>
          <p:nvSpPr>
            <p:cNvPr id="8" name="Freeform 7"/>
            <p:cNvSpPr/>
            <p:nvPr/>
          </p:nvSpPr>
          <p:spPr bwMode="auto">
            <a:xfrm>
              <a:off x="200934" y="3458010"/>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3175">
              <a:solidFill>
                <a:schemeClr val="tx1"/>
              </a:solidFill>
              <a:miter lim="800000"/>
              <a:headEnd/>
              <a:tailEnd/>
            </a:ln>
            <a:effectLst/>
          </p:spPr>
          <p:txBody>
            <a:bodyPr wrap="none" anchor="ctr"/>
            <a:lstStyle/>
            <a:p>
              <a:endParaRPr lang="en-US" dirty="0"/>
            </a:p>
          </p:txBody>
        </p:sp>
        <p:sp>
          <p:nvSpPr>
            <p:cNvPr id="9" name="Freeform 8"/>
            <p:cNvSpPr/>
            <p:nvPr/>
          </p:nvSpPr>
          <p:spPr bwMode="auto">
            <a:xfrm>
              <a:off x="1590775" y="4272991"/>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9525">
              <a:solidFill>
                <a:schemeClr val="tx1"/>
              </a:solidFill>
              <a:miter lim="800000"/>
              <a:headEnd/>
              <a:tailEnd/>
            </a:ln>
            <a:effectLst/>
          </p:spPr>
          <p:txBody>
            <a:bodyPr wrap="none" anchor="ctr"/>
            <a:lstStyle/>
            <a:p>
              <a:endParaRPr lang="en-US" dirty="0"/>
            </a:p>
          </p:txBody>
        </p:sp>
        <p:sp>
          <p:nvSpPr>
            <p:cNvPr id="10" name="Freeform 9"/>
            <p:cNvSpPr/>
            <p:nvPr/>
          </p:nvSpPr>
          <p:spPr bwMode="auto">
            <a:xfrm>
              <a:off x="657309" y="2633500"/>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3175">
              <a:solidFill>
                <a:schemeClr val="tx1"/>
              </a:solidFill>
              <a:miter lim="800000"/>
              <a:headEnd/>
              <a:tailEnd/>
            </a:ln>
            <a:effectLst/>
          </p:spPr>
          <p:txBody>
            <a:bodyPr wrap="none" anchor="ctr"/>
            <a:lstStyle/>
            <a:p>
              <a:endParaRPr lang="en-US" dirty="0"/>
            </a:p>
          </p:txBody>
        </p:sp>
        <p:pic>
          <p:nvPicPr>
            <p:cNvPr id="11" name="Picture 4" descr="D:\Sushil\HR - OCM\1385052162_arrows_refresh.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5689" y="2807863"/>
              <a:ext cx="602996" cy="602996"/>
            </a:xfrm>
            <a:prstGeom prst="rect">
              <a:avLst/>
            </a:prstGeom>
            <a:noFill/>
            <a:extLst>
              <a:ext uri="{909E8E84-426E-40DD-AFC4-6F175D3DCCD1}">
                <a14:hiddenFill xmlns:a14="http://schemas.microsoft.com/office/drawing/2010/main">
                  <a:solidFill>
                    <a:srgbClr val="FFFFFF"/>
                  </a:solidFill>
                </a14:hiddenFill>
              </a:ext>
            </a:extLst>
          </p:spPr>
        </p:pic>
        <p:sp>
          <p:nvSpPr>
            <p:cNvPr id="12" name="Freeform 11"/>
            <p:cNvSpPr/>
            <p:nvPr/>
          </p:nvSpPr>
          <p:spPr bwMode="auto">
            <a:xfrm>
              <a:off x="1590775" y="2633500"/>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chemeClr val="bg1">
                <a:lumMod val="75000"/>
              </a:schemeClr>
            </a:solidFill>
            <a:ln w="3175">
              <a:solidFill>
                <a:schemeClr val="tx1"/>
              </a:solidFill>
              <a:miter lim="800000"/>
              <a:headEnd/>
              <a:tailEnd/>
            </a:ln>
            <a:effectLst/>
          </p:spPr>
          <p:txBody>
            <a:bodyPr wrap="none" anchor="ctr"/>
            <a:lstStyle/>
            <a:p>
              <a:endParaRPr lang="en-US" dirty="0"/>
            </a:p>
          </p:txBody>
        </p:sp>
        <p:pic>
          <p:nvPicPr>
            <p:cNvPr id="13" name="Picture 5" descr="D:\Sushil\HR - OCM\1385052347_communication.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344" y="3739402"/>
              <a:ext cx="388937" cy="388937"/>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descr="D:\Sushil\HR - OCM\1385052706_flow_chart.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65491" y="4537158"/>
              <a:ext cx="423391" cy="423391"/>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2" descr="D:\Sushil\HR - OCM\1385052856_Black_ThumbsUp.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08369" y="4546568"/>
              <a:ext cx="404569" cy="404569"/>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9" descr="D:\Sushil\HR - OCM\1385053711_monotone_search_zoom.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39985" y="2838693"/>
              <a:ext cx="541337" cy="541337"/>
            </a:xfrm>
            <a:prstGeom prst="rect">
              <a:avLst/>
            </a:prstGeom>
            <a:noFill/>
            <a:extLst>
              <a:ext uri="{909E8E84-426E-40DD-AFC4-6F175D3DCCD1}">
                <a14:hiddenFill xmlns:a14="http://schemas.microsoft.com/office/drawing/2010/main">
                  <a:solidFill>
                    <a:srgbClr val="FFFFFF"/>
                  </a:solidFill>
                </a14:hiddenFill>
              </a:ext>
            </a:extLst>
          </p:spPr>
        </p:pic>
        <p:sp>
          <p:nvSpPr>
            <p:cNvPr id="17" name="Freeform 16"/>
            <p:cNvSpPr/>
            <p:nvPr/>
          </p:nvSpPr>
          <p:spPr bwMode="auto">
            <a:xfrm>
              <a:off x="2079027" y="3458010"/>
              <a:ext cx="839756" cy="951723"/>
            </a:xfrm>
            <a:custGeom>
              <a:avLst/>
              <a:gdLst>
                <a:gd name="connsiteX0" fmla="*/ 0 w 1357312"/>
                <a:gd name="connsiteY0" fmla="*/ 1185862 h 1538287"/>
                <a:gd name="connsiteX1" fmla="*/ 0 w 1357312"/>
                <a:gd name="connsiteY1" fmla="*/ 352425 h 1538287"/>
                <a:gd name="connsiteX2" fmla="*/ 681037 w 1357312"/>
                <a:gd name="connsiteY2" fmla="*/ 0 h 1538287"/>
                <a:gd name="connsiteX3" fmla="*/ 1357312 w 1357312"/>
                <a:gd name="connsiteY3" fmla="*/ 352425 h 1538287"/>
                <a:gd name="connsiteX4" fmla="*/ 1357312 w 1357312"/>
                <a:gd name="connsiteY4" fmla="*/ 1176337 h 1538287"/>
                <a:gd name="connsiteX5" fmla="*/ 676275 w 1357312"/>
                <a:gd name="connsiteY5" fmla="*/ 1538287 h 1538287"/>
                <a:gd name="connsiteX6" fmla="*/ 0 w 1357312"/>
                <a:gd name="connsiteY6" fmla="*/ 1185862 h 1538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57312" h="1538287">
                  <a:moveTo>
                    <a:pt x="0" y="1185862"/>
                  </a:moveTo>
                  <a:lnTo>
                    <a:pt x="0" y="352425"/>
                  </a:lnTo>
                  <a:lnTo>
                    <a:pt x="681037" y="0"/>
                  </a:lnTo>
                  <a:lnTo>
                    <a:pt x="1357312" y="352425"/>
                  </a:lnTo>
                  <a:lnTo>
                    <a:pt x="1357312" y="1176337"/>
                  </a:lnTo>
                  <a:lnTo>
                    <a:pt x="676275" y="1538287"/>
                  </a:lnTo>
                  <a:lnTo>
                    <a:pt x="0" y="1185862"/>
                  </a:lnTo>
                  <a:close/>
                </a:path>
              </a:pathLst>
            </a:custGeom>
            <a:solidFill>
              <a:srgbClr val="B48062"/>
            </a:solidFill>
            <a:ln w="3175">
              <a:solidFill>
                <a:schemeClr val="tx1"/>
              </a:solidFill>
              <a:miter lim="800000"/>
              <a:headEnd/>
              <a:tailEnd/>
            </a:ln>
            <a:effectLst/>
          </p:spPr>
          <p:txBody>
            <a:bodyPr wrap="none" anchor="ctr"/>
            <a:lstStyle/>
            <a:p>
              <a:endParaRPr lang="en-US" dirty="0"/>
            </a:p>
          </p:txBody>
        </p:sp>
        <p:pic>
          <p:nvPicPr>
            <p:cNvPr id="18" name="Picture 6" descr="D:\Sushil\HR - OCM\learn.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264730" y="3658011"/>
              <a:ext cx="468350" cy="55172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164465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Needs Assessment</a:t>
            </a:r>
            <a:endParaRPr lang="en-US" dirty="0"/>
          </a:p>
        </p:txBody>
      </p:sp>
      <p:sp>
        <p:nvSpPr>
          <p:cNvPr id="3" name="Content Placeholder 2"/>
          <p:cNvSpPr>
            <a:spLocks noGrp="1"/>
          </p:cNvSpPr>
          <p:nvPr>
            <p:ph idx="1"/>
          </p:nvPr>
        </p:nvSpPr>
        <p:spPr/>
        <p:txBody>
          <a:bodyPr/>
          <a:lstStyle/>
          <a:p>
            <a:pPr marL="0" indent="0">
              <a:buNone/>
            </a:pPr>
            <a:r>
              <a:rPr lang="en-US" sz="2400" dirty="0" smtClean="0"/>
              <a:t>A Training Needs Assessment is </a:t>
            </a:r>
            <a:r>
              <a:rPr lang="en-US" sz="2400" dirty="0"/>
              <a:t>performed to identify the </a:t>
            </a:r>
            <a:r>
              <a:rPr lang="en-US" sz="2400" dirty="0" smtClean="0"/>
              <a:t>high-level scope of training materials development and training delivery needed for a successful training program.</a:t>
            </a:r>
            <a:endParaRPr lang="en-US" sz="2400" dirty="0"/>
          </a:p>
          <a:p>
            <a:pPr marL="0" indent="0">
              <a:buNone/>
            </a:pPr>
            <a:endParaRPr lang="en-US" sz="1000" dirty="0">
              <a:solidFill>
                <a:srgbClr val="FF0000"/>
              </a:solidFill>
            </a:endParaRPr>
          </a:p>
          <a:p>
            <a:pPr marL="0" indent="0">
              <a:buNone/>
            </a:pPr>
            <a:r>
              <a:rPr lang="en-US" sz="2400" dirty="0" smtClean="0"/>
              <a:t>A Training Needs Assessment includes:</a:t>
            </a:r>
            <a:endParaRPr lang="en-US" sz="2400" dirty="0"/>
          </a:p>
          <a:p>
            <a:r>
              <a:rPr lang="en-US" sz="2000" b="1" dirty="0"/>
              <a:t>Affected Audience – </a:t>
            </a:r>
            <a:r>
              <a:rPr lang="en-US" sz="2000" dirty="0"/>
              <a:t>who will be </a:t>
            </a:r>
            <a:r>
              <a:rPr lang="en-US" sz="2000" dirty="0" smtClean="0"/>
              <a:t>using the new system to perform their job tasks</a:t>
            </a:r>
            <a:endParaRPr lang="en-US" sz="2000" b="1" dirty="0"/>
          </a:p>
          <a:p>
            <a:r>
              <a:rPr lang="en-US" sz="2000" b="1" dirty="0" smtClean="0"/>
              <a:t>Training Subject – </a:t>
            </a:r>
            <a:r>
              <a:rPr lang="en-US" sz="2000" dirty="0"/>
              <a:t>an initial assessment of the </a:t>
            </a:r>
            <a:r>
              <a:rPr lang="en-US" sz="2000" dirty="0" smtClean="0"/>
              <a:t>training subject matter that will need to be covered for each affected training audience (by Oracle module)</a:t>
            </a:r>
            <a:endParaRPr lang="en-US" sz="2000" dirty="0"/>
          </a:p>
          <a:p>
            <a:r>
              <a:rPr lang="en-US" sz="2000" b="1" dirty="0" smtClean="0"/>
              <a:t>Audience Size – </a:t>
            </a:r>
            <a:r>
              <a:rPr lang="en-US" sz="2000" dirty="0" smtClean="0"/>
              <a:t>how big of an audience needs to be trained in each major topic</a:t>
            </a:r>
            <a:endParaRPr lang="en-US" sz="2000" b="1" dirty="0" smtClean="0"/>
          </a:p>
          <a:p>
            <a:pPr marL="0" indent="0">
              <a:buNone/>
            </a:pPr>
            <a:endParaRPr lang="en-US" sz="1000" dirty="0">
              <a:solidFill>
                <a:srgbClr val="FF0000"/>
              </a:solidFill>
            </a:endParaRPr>
          </a:p>
          <a:p>
            <a:pPr marL="0" indent="0">
              <a:buNone/>
            </a:pPr>
            <a:r>
              <a:rPr lang="en-US" sz="2400" dirty="0"/>
              <a:t>This information will be used to inform the T</a:t>
            </a:r>
            <a:r>
              <a:rPr lang="en-US" sz="2400" dirty="0" smtClean="0"/>
              <a:t>raining Curriculum work product during the beginning of Training Lifecycle Management.</a:t>
            </a:r>
            <a:endParaRPr lang="en-US" sz="2400" dirty="0"/>
          </a:p>
          <a:p>
            <a:pPr marL="0" indent="0">
              <a:buNone/>
            </a:pPr>
            <a:r>
              <a:rPr lang="en-US" sz="2400" dirty="0"/>
              <a:t>The </a:t>
            </a:r>
            <a:r>
              <a:rPr lang="en-US" sz="2400" dirty="0" smtClean="0"/>
              <a:t>Training Needs Assessment has </a:t>
            </a:r>
            <a:r>
              <a:rPr lang="en-US" sz="2400" dirty="0"/>
              <a:t>been completed and is included as an attached work product.</a:t>
            </a:r>
          </a:p>
        </p:txBody>
      </p:sp>
      <p:sp>
        <p:nvSpPr>
          <p:cNvPr id="4" name="Slide Number Placeholder 3"/>
          <p:cNvSpPr>
            <a:spLocks noGrp="1"/>
          </p:cNvSpPr>
          <p:nvPr>
            <p:ph type="sldNum" sz="quarter" idx="12"/>
          </p:nvPr>
        </p:nvSpPr>
        <p:spPr/>
        <p:txBody>
          <a:bodyPr/>
          <a:lstStyle/>
          <a:p>
            <a:fld id="{46BDE795-60B9-1D49-B3BC-A6F97067D512}" type="slidenum">
              <a:rPr lang="en-US" smtClean="0"/>
              <a:pPr/>
              <a:t>9</a:t>
            </a:fld>
            <a:endParaRPr lang="en-US" dirty="0"/>
          </a:p>
        </p:txBody>
      </p:sp>
    </p:spTree>
    <p:extLst>
      <p:ext uri="{BB962C8B-B14F-4D97-AF65-F5344CB8AC3E}">
        <p14:creationId xmlns:p14="http://schemas.microsoft.com/office/powerpoint/2010/main" val="31091043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7A150CC1B7D234892E723514FE9393D" ma:contentTypeVersion="36" ma:contentTypeDescription="Create a new document." ma:contentTypeScope="" ma:versionID="11c57996285554f06fc7f0fddfde0828">
  <xsd:schema xmlns:xsd="http://www.w3.org/2001/XMLSchema" xmlns:xs="http://www.w3.org/2001/XMLSchema" xmlns:p="http://schemas.microsoft.com/office/2006/metadata/properties" xmlns:ns2="ccc5697e-3a2c-4acf-8f71-491cec3e8d20" targetNamespace="http://schemas.microsoft.com/office/2006/metadata/properties" ma:root="true" ma:fieldsID="d58e398b0b698d34a5f17a4ec19af0bb" ns2:_="">
    <xsd:import namespace="ccc5697e-3a2c-4acf-8f71-491cec3e8d20"/>
    <xsd:element name="properties">
      <xsd:complexType>
        <xsd:sequence>
          <xsd:element name="documentManagement">
            <xsd:complexType>
              <xsd:all>
                <xsd:element ref="ns2:AccountID" minOccurs="0"/>
                <xsd:element ref="ns2:ProjectID" minOccurs="0"/>
                <xsd:element ref="ns2:SubProjectID" minOccurs="0"/>
                <xsd:element ref="ns2:AssociateID" minOccurs="0"/>
                <xsd:element ref="ns2:CreatedTime" minOccurs="0"/>
                <xsd:element ref="ns2:Processes" minOccurs="0"/>
                <xsd:element ref="ns2:Phase" minOccurs="0"/>
                <xsd:element ref="ns2:Activities" minOccurs="0"/>
                <xsd:element ref="ns2:Releases" minOccurs="0"/>
                <xsd:element ref="ns2:Functional_x0020_Modules" minOccurs="0"/>
                <xsd:element ref="ns2:ViewCount" minOccurs="0"/>
                <xsd:element ref="ns2:CheckedOutPath" minOccurs="0"/>
                <xsd:element ref="ns2:ApprovalStatus" minOccurs="0"/>
                <xsd:element ref="ns2:Work_x0020_request" minOccurs="0"/>
                <xsd:element ref="ns2:Tags" minOccurs="0"/>
                <xsd:element ref="ns2:ArtifactStatus" minOccurs="0"/>
                <xsd:element ref="ns2:UnmappedDocuments" minOccurs="0"/>
                <xsd:element ref="ns2:CopyToPath" minOccurs="0"/>
                <xsd:element ref="ns2:Comments" minOccurs="0"/>
                <xsd:element ref="ns2:ClientSupplied" minOccurs="0"/>
                <xsd:element ref="ns2:Rating1" minOccurs="0"/>
                <xsd:element ref="ns2:Rating2" minOccurs="0"/>
                <xsd:element ref="ns2:Rating3" minOccurs="0"/>
                <xsd:element ref="ns2:Rating4" minOccurs="0"/>
                <xsd:element ref="ns2:Rating5" minOccurs="0"/>
                <xsd:element ref="ns2:MBID" minOccurs="0"/>
                <xsd:element ref="ns2:_x0043_M1" minOccurs="0"/>
                <xsd:element ref="ns2:_x0043_M2" minOccurs="0"/>
                <xsd:element ref="ns2:_x0043_M3" minOccurs="0"/>
                <xsd:element ref="ns2:_x0043_M4" minOccurs="0"/>
                <xsd:element ref="ns2:_x0043_M5" minOccurs="0"/>
                <xsd:element ref="ns2:_x0043_M6" minOccurs="0"/>
                <xsd:element ref="ns2:_x0043_M7" minOccurs="0"/>
                <xsd:element ref="ns2:_x0043_M8" minOccurs="0"/>
                <xsd:element ref="ns2:_x0043_M9" minOccurs="0"/>
                <xsd:element ref="ns2:_x0043_M1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c5697e-3a2c-4acf-8f71-491cec3e8d20" elementFormDefault="qualified">
    <xsd:import namespace="http://schemas.microsoft.com/office/2006/documentManagement/types"/>
    <xsd:import namespace="http://schemas.microsoft.com/office/infopath/2007/PartnerControls"/>
    <xsd:element name="AccountID" ma:index="8" nillable="true" ma:displayName="AccountID" ma:internalName="AccountID">
      <xsd:simpleType>
        <xsd:restriction base="dms:Text"/>
      </xsd:simpleType>
    </xsd:element>
    <xsd:element name="ProjectID" ma:index="9" nillable="true" ma:displayName="ProjectID" ma:internalName="ProjectID">
      <xsd:simpleType>
        <xsd:restriction base="dms:Text"/>
      </xsd:simpleType>
    </xsd:element>
    <xsd:element name="SubProjectID" ma:index="10" nillable="true" ma:displayName="SubProjectID" ma:internalName="SubProjectID">
      <xsd:simpleType>
        <xsd:restriction base="dms:Text"/>
      </xsd:simpleType>
    </xsd:element>
    <xsd:element name="AssociateID" ma:index="11" nillable="true" ma:displayName="AssociateID" ma:internalName="AssociateID">
      <xsd:simpleType>
        <xsd:restriction base="dms:Text"/>
      </xsd:simpleType>
    </xsd:element>
    <xsd:element name="CreatedTime" ma:index="12" nillable="true" ma:displayName="CreatedTime" ma:internalName="CreatedTime">
      <xsd:simpleType>
        <xsd:restriction base="dms:DateTime"/>
      </xsd:simpleType>
    </xsd:element>
    <xsd:element name="Processes" ma:index="13" nillable="true" ma:displayName="Processes" ma:internalName="Processes">
      <xsd:simpleType>
        <xsd:restriction base="dms:Text"/>
      </xsd:simpleType>
    </xsd:element>
    <xsd:element name="Phase" ma:index="14" nillable="true" ma:displayName="Phase" ma:internalName="Phase">
      <xsd:simpleType>
        <xsd:restriction base="dms:Text"/>
      </xsd:simpleType>
    </xsd:element>
    <xsd:element name="Activities" ma:index="15" nillable="true" ma:displayName="Activities" ma:internalName="Activities">
      <xsd:simpleType>
        <xsd:restriction base="dms:Text"/>
      </xsd:simpleType>
    </xsd:element>
    <xsd:element name="Releases" ma:index="16" nillable="true" ma:displayName="Releases" ma:internalName="Releases">
      <xsd:simpleType>
        <xsd:restriction base="dms:Text"/>
      </xsd:simpleType>
    </xsd:element>
    <xsd:element name="Functional_x0020_Modules" ma:index="17" nillable="true" ma:displayName="Functional Modules" ma:internalName="Functional_x0020_Modules">
      <xsd:simpleType>
        <xsd:restriction base="dms:Text"/>
      </xsd:simpleType>
    </xsd:element>
    <xsd:element name="ViewCount" ma:index="18" nillable="true" ma:displayName="ViewCount" ma:internalName="ViewCount">
      <xsd:simpleType>
        <xsd:restriction base="dms:Unknown"/>
      </xsd:simpleType>
    </xsd:element>
    <xsd:element name="CheckedOutPath" ma:index="19" nillable="true" ma:displayName="CheckedOutPath" ma:internalName="CheckedOutPath">
      <xsd:simpleType>
        <xsd:restriction base="dms:Text"/>
      </xsd:simpleType>
    </xsd:element>
    <xsd:element name="ApprovalStatus" ma:index="20" nillable="true" ma:displayName="ApprovalStatus" ma:internalName="ApprovalStatus">
      <xsd:simpleType>
        <xsd:restriction base="dms:Text"/>
      </xsd:simpleType>
    </xsd:element>
    <xsd:element name="Work_x0020_request" ma:index="21" nillable="true" ma:displayName="Work request" ma:internalName="Work_x0020_request">
      <xsd:simpleType>
        <xsd:restriction base="dms:Text"/>
      </xsd:simpleType>
    </xsd:element>
    <xsd:element name="Tags" ma:index="22" nillable="true" ma:displayName="Tags" ma:internalName="Tags">
      <xsd:simpleType>
        <xsd:restriction base="dms:Note">
          <xsd:maxLength value="255"/>
        </xsd:restriction>
      </xsd:simpleType>
    </xsd:element>
    <xsd:element name="ArtifactStatus" ma:index="23" nillable="true" ma:displayName="ArtifactStatus" ma:internalName="ArtifactStatus">
      <xsd:simpleType>
        <xsd:restriction base="dms:Text"/>
      </xsd:simpleType>
    </xsd:element>
    <xsd:element name="UnmappedDocuments" ma:index="24" nillable="true" ma:displayName="UnmappedDocuments" ma:internalName="UnmappedDocuments">
      <xsd:simpleType>
        <xsd:restriction base="dms:Text"/>
      </xsd:simpleType>
    </xsd:element>
    <xsd:element name="CopyToPath" ma:index="25" nillable="true" ma:displayName="CopyToPath" ma:internalName="CopyToPath">
      <xsd:simpleType>
        <xsd:restriction base="dms:Text"/>
      </xsd:simpleType>
    </xsd:element>
    <xsd:element name="Comments" ma:index="26" nillable="true" ma:displayName="Comments" ma:internalName="Comments">
      <xsd:simpleType>
        <xsd:restriction base="dms:Note">
          <xsd:maxLength value="255"/>
        </xsd:restriction>
      </xsd:simpleType>
    </xsd:element>
    <xsd:element name="ClientSupplied" ma:index="27" nillable="true" ma:displayName="ClientSupplied" ma:internalName="ClientSupplied">
      <xsd:simpleType>
        <xsd:restriction base="dms:Text"/>
      </xsd:simpleType>
    </xsd:element>
    <xsd:element name="Rating1" ma:index="28" nillable="true" ma:displayName="Rating1" ma:internalName="Rating1">
      <xsd:simpleType>
        <xsd:restriction base="dms:Unknown"/>
      </xsd:simpleType>
    </xsd:element>
    <xsd:element name="Rating2" ma:index="29" nillable="true" ma:displayName="Rating2" ma:internalName="Rating2">
      <xsd:simpleType>
        <xsd:restriction base="dms:Unknown"/>
      </xsd:simpleType>
    </xsd:element>
    <xsd:element name="Rating3" ma:index="30" nillable="true" ma:displayName="Rating3" ma:internalName="Rating3">
      <xsd:simpleType>
        <xsd:restriction base="dms:Unknown"/>
      </xsd:simpleType>
    </xsd:element>
    <xsd:element name="Rating4" ma:index="31" nillable="true" ma:displayName="Rating4" ma:internalName="Rating4">
      <xsd:simpleType>
        <xsd:restriction base="dms:Unknown"/>
      </xsd:simpleType>
    </xsd:element>
    <xsd:element name="Rating5" ma:index="32" nillable="true" ma:displayName="Rating5" ma:internalName="Rating5">
      <xsd:simpleType>
        <xsd:restriction base="dms:Unknown"/>
      </xsd:simpleType>
    </xsd:element>
    <xsd:element name="MBID" ma:index="33" nillable="true" ma:displayName="MBID" ma:internalName="MBID">
      <xsd:simpleType>
        <xsd:restriction base="dms:Text"/>
      </xsd:simpleType>
    </xsd:element>
    <xsd:element name="_x0043_M1" ma:index="34" nillable="true" ma:displayName="CM1" ma:internalName="_x0043_M1">
      <xsd:simpleType>
        <xsd:restriction base="dms:Text"/>
      </xsd:simpleType>
    </xsd:element>
    <xsd:element name="_x0043_M2" ma:index="35" nillable="true" ma:displayName="CM2" ma:internalName="_x0043_M2">
      <xsd:simpleType>
        <xsd:restriction base="dms:Text"/>
      </xsd:simpleType>
    </xsd:element>
    <xsd:element name="_x0043_M3" ma:index="36" nillable="true" ma:displayName="CM3" ma:internalName="_x0043_M3">
      <xsd:simpleType>
        <xsd:restriction base="dms:Text"/>
      </xsd:simpleType>
    </xsd:element>
    <xsd:element name="_x0043_M4" ma:index="37" nillable="true" ma:displayName="CM4" ma:internalName="_x0043_M4">
      <xsd:simpleType>
        <xsd:restriction base="dms:Text"/>
      </xsd:simpleType>
    </xsd:element>
    <xsd:element name="_x0043_M5" ma:index="38" nillable="true" ma:displayName="CM5" ma:internalName="_x0043_M5">
      <xsd:simpleType>
        <xsd:restriction base="dms:Text"/>
      </xsd:simpleType>
    </xsd:element>
    <xsd:element name="_x0043_M6" ma:index="39" nillable="true" ma:displayName="CM6" ma:internalName="_x0043_M6">
      <xsd:simpleType>
        <xsd:restriction base="dms:Text"/>
      </xsd:simpleType>
    </xsd:element>
    <xsd:element name="_x0043_M7" ma:index="40" nillable="true" ma:displayName="CM7" ma:internalName="_x0043_M7">
      <xsd:simpleType>
        <xsd:restriction base="dms:Text"/>
      </xsd:simpleType>
    </xsd:element>
    <xsd:element name="_x0043_M8" ma:index="41" nillable="true" ma:displayName="CM8" ma:internalName="_x0043_M8">
      <xsd:simpleType>
        <xsd:restriction base="dms:Text"/>
      </xsd:simpleType>
    </xsd:element>
    <xsd:element name="_x0043_M9" ma:index="42" nillable="true" ma:displayName="CM9" ma:internalName="_x0043_M9">
      <xsd:simpleType>
        <xsd:restriction base="dms:Text"/>
      </xsd:simpleType>
    </xsd:element>
    <xsd:element name="_x0043_M10" ma:index="43" nillable="true" ma:displayName="CM10" ma:internalName="_x0043_M10">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ubProjectID xmlns="ccc5697e-3a2c-4acf-8f71-491cec3e8d20" xsi:nil="true"/>
    <Tags xmlns="ccc5697e-3a2c-4acf-8f71-491cec3e8d20" xsi:nil="true"/>
    <CreatedTime xmlns="ccc5697e-3a2c-4acf-8f71-491cec3e8d20">2014-07-07T20:05:00+00:00</CreatedTime>
    <Phase xmlns="ccc5697e-3a2c-4acf-8f71-491cec3e8d20" xsi:nil="true"/>
    <Work_x0020_request xmlns="ccc5697e-3a2c-4acf-8f71-491cec3e8d20" xsi:nil="true"/>
    <Functional_x0020_Modules xmlns="ccc5697e-3a2c-4acf-8f71-491cec3e8d20" xsi:nil="true"/>
    <Comments xmlns="ccc5697e-3a2c-4acf-8f71-491cec3e8d20">CTS\362443</Comments>
    <Releases xmlns="ccc5697e-3a2c-4acf-8f71-491cec3e8d20" xsi:nil="true"/>
    <UnmappedDocuments xmlns="ccc5697e-3a2c-4acf-8f71-491cec3e8d20">false</UnmappedDocuments>
    <AssociateID xmlns="ccc5697e-3a2c-4acf-8f71-491cec3e8d20">CTS\362443</AssociateID>
    <MBID xmlns="ccc5697e-3a2c-4acf-8f71-491cec3e8d20">DS_082a2bf2-f0a3-4865-bf75-03db9c1afb18</MBID>
    <AccountID xmlns="ccc5697e-3a2c-4acf-8f71-491cec3e8d20" xsi:nil="true"/>
    <ArtifactStatus xmlns="ccc5697e-3a2c-4acf-8f71-491cec3e8d20" xsi:nil="true"/>
    <CopyToPath xmlns="ccc5697e-3a2c-4acf-8f71-491cec3e8d20">https://cognizant20.cognizant.com/cts/OrgCommunities2/MSU PSFT Implementation/DSC/MSU PSFT Implementation/MSU Shared Documents/02 - Change Management</CopyToPath>
    <ProjectID xmlns="ccc5697e-3a2c-4acf-8f71-491cec3e8d20" xsi:nil="true"/>
    <Processes xmlns="ccc5697e-3a2c-4acf-8f71-491cec3e8d20" xsi:nil="true"/>
    <Activities xmlns="ccc5697e-3a2c-4acf-8f71-491cec3e8d20" xsi:nil="true"/>
    <_x0043_M9 xmlns="ccc5697e-3a2c-4acf-8f71-491cec3e8d20" xsi:nil="true"/>
    <ApprovalStatus xmlns="ccc5697e-3a2c-4acf-8f71-491cec3e8d20">Approved</ApprovalStatus>
    <_x0043_M8 xmlns="ccc5697e-3a2c-4acf-8f71-491cec3e8d20" xsi:nil="true"/>
    <Rating3 xmlns="ccc5697e-3a2c-4acf-8f71-491cec3e8d20" xsi:nil="true"/>
    <_x0043_M7 xmlns="ccc5697e-3a2c-4acf-8f71-491cec3e8d20" xsi:nil="true"/>
    <Rating2 xmlns="ccc5697e-3a2c-4acf-8f71-491cec3e8d20" xsi:nil="true"/>
    <_x0043_M6 xmlns="ccc5697e-3a2c-4acf-8f71-491cec3e8d20" xsi:nil="true"/>
    <ViewCount xmlns="ccc5697e-3a2c-4acf-8f71-491cec3e8d20" xsi:nil="true"/>
    <Rating1 xmlns="ccc5697e-3a2c-4acf-8f71-491cec3e8d20" xsi:nil="true"/>
    <_x0043_M5 xmlns="ccc5697e-3a2c-4acf-8f71-491cec3e8d20" xsi:nil="true"/>
    <_x0043_M10 xmlns="ccc5697e-3a2c-4acf-8f71-491cec3e8d20" xsi:nil="true"/>
    <CheckedOutPath xmlns="ccc5697e-3a2c-4acf-8f71-491cec3e8d20" xsi:nil="true"/>
    <_x0043_M4 xmlns="ccc5697e-3a2c-4acf-8f71-491cec3e8d20" xsi:nil="true"/>
    <_x0043_M3 xmlns="ccc5697e-3a2c-4acf-8f71-491cec3e8d20" xsi:nil="true"/>
    <ClientSupplied xmlns="ccc5697e-3a2c-4acf-8f71-491cec3e8d20">false</ClientSupplied>
    <_x0043_M2 xmlns="ccc5697e-3a2c-4acf-8f71-491cec3e8d20" xsi:nil="true"/>
    <Rating5 xmlns="ccc5697e-3a2c-4acf-8f71-491cec3e8d20" xsi:nil="true"/>
    <_x0043_M1 xmlns="ccc5697e-3a2c-4acf-8f71-491cec3e8d20" xsi:nil="true"/>
    <Rating4 xmlns="ccc5697e-3a2c-4acf-8f71-491cec3e8d20" xsi:nil="true"/>
  </documentManagement>
</p:properties>
</file>

<file path=customXml/itemProps1.xml><?xml version="1.0" encoding="utf-8"?>
<ds:datastoreItem xmlns:ds="http://schemas.openxmlformats.org/officeDocument/2006/customXml" ds:itemID="{B54C516A-BB80-48AA-9B44-C7780D1F6361}"/>
</file>

<file path=customXml/itemProps2.xml><?xml version="1.0" encoding="utf-8"?>
<ds:datastoreItem xmlns:ds="http://schemas.openxmlformats.org/officeDocument/2006/customXml" ds:itemID="{660AB888-8FCB-48A8-AE5B-65EC26B4D774}"/>
</file>

<file path=customXml/itemProps3.xml><?xml version="1.0" encoding="utf-8"?>
<ds:datastoreItem xmlns:ds="http://schemas.openxmlformats.org/officeDocument/2006/customXml" ds:itemID="{21EED1F9-DD77-40A7-A205-300287EE94C2}"/>
</file>

<file path=docProps/app.xml><?xml version="1.0" encoding="utf-8"?>
<Properties xmlns="http://schemas.openxmlformats.org/officeDocument/2006/extended-properties" xmlns:vt="http://schemas.openxmlformats.org/officeDocument/2006/docPropsVTypes">
  <TotalTime>17283</TotalTime>
  <Words>1831</Words>
  <Application>Microsoft Office PowerPoint</Application>
  <PresentationFormat>On-screen Show (4:3)</PresentationFormat>
  <Paragraphs>305</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Training Strategy</vt:lpstr>
      <vt:lpstr>Table of Contents</vt:lpstr>
      <vt:lpstr>Training Framework</vt:lpstr>
      <vt:lpstr>Training Objectives</vt:lpstr>
      <vt:lpstr>Training Objectives</vt:lpstr>
      <vt:lpstr>Training Framework</vt:lpstr>
      <vt:lpstr>Training Strategy &amp; Needs Assessment</vt:lpstr>
      <vt:lpstr>Strategy &amp; Needs Assessment</vt:lpstr>
      <vt:lpstr>Training Needs Assessment</vt:lpstr>
      <vt:lpstr>Delivery Modes</vt:lpstr>
      <vt:lpstr>Training Lifecycle Management</vt:lpstr>
      <vt:lpstr>Training Lifecycle Management</vt:lpstr>
      <vt:lpstr>Curriculum Design</vt:lpstr>
      <vt:lpstr>Materials Development</vt:lpstr>
      <vt:lpstr>Logistics Planning</vt:lpstr>
      <vt:lpstr>Training Assessments</vt:lpstr>
      <vt:lpstr>Process &amp; Timeline</vt:lpstr>
      <vt:lpstr>Roles &amp; Responsibilities</vt:lpstr>
      <vt:lpstr>Knowledge Transfer</vt:lpstr>
      <vt:lpstr>Knowledge Transfer</vt:lpstr>
      <vt:lpstr>Needs Identification</vt:lpstr>
      <vt:lpstr>Knowledge Transfer Plans</vt:lpstr>
      <vt:lpstr>Process &amp; Timeline</vt:lpstr>
      <vt:lpstr>Roles &amp; Responsibilities</vt:lpstr>
      <vt:lpstr>Appendix A:</vt:lpstr>
      <vt:lpstr>Assumptions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bart solenthaler</dc:creator>
  <cp:lastModifiedBy>Cognizant Technology Solutions</cp:lastModifiedBy>
  <cp:revision>500</cp:revision>
  <cp:lastPrinted>2012-07-23T16:56:07Z</cp:lastPrinted>
  <dcterms:created xsi:type="dcterms:W3CDTF">2012-08-21T20:34:11Z</dcterms:created>
  <dcterms:modified xsi:type="dcterms:W3CDTF">2014-07-07T04:23:36Z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0x01010027A150CC1B7D234892E723514FE9393D</vt:lpwstr>
  </property>
</Properties>
</file>