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1" r:id="rId1"/>
  </p:sldMasterIdLst>
  <p:notesMasterIdLst>
    <p:notesMasterId r:id="rId28"/>
  </p:notesMasterIdLst>
  <p:handoutMasterIdLst>
    <p:handoutMasterId r:id="rId29"/>
  </p:handoutMasterIdLst>
  <p:sldIdLst>
    <p:sldId id="256" r:id="rId2"/>
    <p:sldId id="258" r:id="rId3"/>
    <p:sldId id="273"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4" r:id="rId18"/>
    <p:sldId id="275" r:id="rId19"/>
    <p:sldId id="276" r:id="rId20"/>
    <p:sldId id="277" r:id="rId21"/>
    <p:sldId id="280" r:id="rId22"/>
    <p:sldId id="281" r:id="rId23"/>
    <p:sldId id="282" r:id="rId24"/>
    <p:sldId id="283" r:id="rId25"/>
    <p:sldId id="284" r:id="rId26"/>
    <p:sldId id="28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41" autoAdjust="0"/>
    <p:restoredTop sz="86862" autoAdjust="0"/>
  </p:normalViewPr>
  <p:slideViewPr>
    <p:cSldViewPr snapToGrid="0">
      <p:cViewPr varScale="1">
        <p:scale>
          <a:sx n="51" d="100"/>
          <a:sy n="51" d="100"/>
        </p:scale>
        <p:origin x="595"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1F2844-9DB0-4826-A326-2C5D13F01E1E}" type="datetimeFigureOut">
              <a:rPr lang="en-US" smtClean="0"/>
              <a:t>9/17/2018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BB0C7D-85D6-4B70-B053-3AEC66A4A566}" type="slidenum">
              <a:rPr lang="en-US" smtClean="0"/>
              <a:t>‹#›</a:t>
            </a:fld>
            <a:endParaRPr lang="en-US"/>
          </a:p>
        </p:txBody>
      </p:sp>
    </p:spTree>
    <p:extLst>
      <p:ext uri="{BB962C8B-B14F-4D97-AF65-F5344CB8AC3E}">
        <p14:creationId xmlns:p14="http://schemas.microsoft.com/office/powerpoint/2010/main" val="2846118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B4019D-4D0C-4433-AC78-6414F0346024}" type="datetimeFigureOut">
              <a:rPr lang="en-US" smtClean="0"/>
              <a:t>9/17/2018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909884-C324-4DA8-A03F-B8F6D5E5A75F}" type="slidenum">
              <a:rPr lang="en-US" smtClean="0"/>
              <a:t>‹#›</a:t>
            </a:fld>
            <a:endParaRPr lang="en-US"/>
          </a:p>
        </p:txBody>
      </p:sp>
    </p:spTree>
    <p:extLst>
      <p:ext uri="{BB962C8B-B14F-4D97-AF65-F5344CB8AC3E}">
        <p14:creationId xmlns:p14="http://schemas.microsoft.com/office/powerpoint/2010/main" val="1493588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909884-C324-4DA8-A03F-B8F6D5E5A75F}" type="slidenum">
              <a:rPr lang="en-US" smtClean="0"/>
              <a:t>2</a:t>
            </a:fld>
            <a:endParaRPr lang="en-US"/>
          </a:p>
        </p:txBody>
      </p:sp>
    </p:spTree>
    <p:extLst>
      <p:ext uri="{BB962C8B-B14F-4D97-AF65-F5344CB8AC3E}">
        <p14:creationId xmlns:p14="http://schemas.microsoft.com/office/powerpoint/2010/main" val="3814401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909884-C324-4DA8-A03F-B8F6D5E5A75F}" type="slidenum">
              <a:rPr lang="en-US" smtClean="0"/>
              <a:t>4</a:t>
            </a:fld>
            <a:endParaRPr lang="en-US"/>
          </a:p>
        </p:txBody>
      </p:sp>
    </p:spTree>
    <p:extLst>
      <p:ext uri="{BB962C8B-B14F-4D97-AF65-F5344CB8AC3E}">
        <p14:creationId xmlns:p14="http://schemas.microsoft.com/office/powerpoint/2010/main" val="4186284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909884-C324-4DA8-A03F-B8F6D5E5A75F}" type="slidenum">
              <a:rPr lang="en-US" smtClean="0"/>
              <a:t>5</a:t>
            </a:fld>
            <a:endParaRPr lang="en-US"/>
          </a:p>
        </p:txBody>
      </p:sp>
    </p:spTree>
    <p:extLst>
      <p:ext uri="{BB962C8B-B14F-4D97-AF65-F5344CB8AC3E}">
        <p14:creationId xmlns:p14="http://schemas.microsoft.com/office/powerpoint/2010/main" val="2285200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directions on help</a:t>
            </a:r>
            <a:endParaRPr lang="en-US" dirty="0"/>
          </a:p>
        </p:txBody>
      </p:sp>
      <p:sp>
        <p:nvSpPr>
          <p:cNvPr id="4" name="Slide Number Placeholder 3"/>
          <p:cNvSpPr>
            <a:spLocks noGrp="1"/>
          </p:cNvSpPr>
          <p:nvPr>
            <p:ph type="sldNum" sz="quarter" idx="10"/>
          </p:nvPr>
        </p:nvSpPr>
        <p:spPr/>
        <p:txBody>
          <a:bodyPr/>
          <a:lstStyle/>
          <a:p>
            <a:fld id="{BE909884-C324-4DA8-A03F-B8F6D5E5A75F}" type="slidenum">
              <a:rPr lang="en-US" smtClean="0"/>
              <a:t>6</a:t>
            </a:fld>
            <a:endParaRPr lang="en-US"/>
          </a:p>
        </p:txBody>
      </p:sp>
    </p:spTree>
    <p:extLst>
      <p:ext uri="{BB962C8B-B14F-4D97-AF65-F5344CB8AC3E}">
        <p14:creationId xmlns:p14="http://schemas.microsoft.com/office/powerpoint/2010/main" val="3485722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9/17/2018</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1203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9459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4013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51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089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6110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9419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7073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1981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9066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3326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53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8097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752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3109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927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2243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9/17/2018</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6215505"/>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montclair.edu/irb/cayuse"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7500" y="1380069"/>
            <a:ext cx="9915523" cy="1667932"/>
          </a:xfrm>
        </p:spPr>
        <p:txBody>
          <a:bodyPr/>
          <a:lstStyle/>
          <a:p>
            <a:r>
              <a:rPr lang="en-US" dirty="0" smtClean="0"/>
              <a:t>Cayuse IRB - Initial Training</a:t>
            </a:r>
            <a:endParaRPr lang="en-US" dirty="0"/>
          </a:p>
        </p:txBody>
      </p:sp>
      <p:sp>
        <p:nvSpPr>
          <p:cNvPr id="3" name="Subtitle 2"/>
          <p:cNvSpPr>
            <a:spLocks noGrp="1"/>
          </p:cNvSpPr>
          <p:nvPr>
            <p:ph type="subTitle" idx="1"/>
          </p:nvPr>
        </p:nvSpPr>
        <p:spPr/>
        <p:txBody>
          <a:bodyPr>
            <a:normAutofit/>
          </a:bodyPr>
          <a:lstStyle/>
          <a:p>
            <a:r>
              <a:rPr lang="en-US" sz="3200" dirty="0" smtClean="0"/>
              <a:t>Completing your initial submission</a:t>
            </a:r>
            <a:endParaRPr lang="en-US" sz="3200" dirty="0"/>
          </a:p>
        </p:txBody>
      </p:sp>
    </p:spTree>
    <p:extLst>
      <p:ext uri="{BB962C8B-B14F-4D97-AF65-F5344CB8AC3E}">
        <p14:creationId xmlns:p14="http://schemas.microsoft.com/office/powerpoint/2010/main" val="612953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925" y="219075"/>
            <a:ext cx="11868150" cy="6419850"/>
          </a:xfrm>
          <a:prstGeom prst="rect">
            <a:avLst/>
          </a:prstGeom>
          <a:ln>
            <a:noFill/>
          </a:ln>
          <a:effectLst>
            <a:softEdge rad="112500"/>
          </a:effectLst>
        </p:spPr>
      </p:pic>
      <p:sp>
        <p:nvSpPr>
          <p:cNvPr id="3" name="TextBox 2"/>
          <p:cNvSpPr txBox="1"/>
          <p:nvPr/>
        </p:nvSpPr>
        <p:spPr>
          <a:xfrm>
            <a:off x="7962900" y="723900"/>
            <a:ext cx="3009900" cy="369332"/>
          </a:xfrm>
          <a:prstGeom prst="rect">
            <a:avLst/>
          </a:prstGeom>
          <a:noFill/>
        </p:spPr>
        <p:txBody>
          <a:bodyPr wrap="square" rtlCol="0">
            <a:spAutoFit/>
          </a:bodyPr>
          <a:lstStyle/>
          <a:p>
            <a:r>
              <a:rPr lang="en-US" dirty="0" smtClean="0">
                <a:solidFill>
                  <a:schemeClr val="accent4"/>
                </a:solidFill>
                <a:latin typeface="Georgia" panose="02040502050405020303" pitchFamily="18" charset="0"/>
              </a:rPr>
              <a:t>Click new study to begin</a:t>
            </a:r>
            <a:endParaRPr lang="en-US" dirty="0">
              <a:solidFill>
                <a:schemeClr val="accent4"/>
              </a:solidFill>
              <a:latin typeface="Georgia" panose="02040502050405020303" pitchFamily="18" charset="0"/>
            </a:endParaRPr>
          </a:p>
        </p:txBody>
      </p:sp>
      <p:pic>
        <p:nvPicPr>
          <p:cNvPr id="4" name="Picture 3"/>
          <p:cNvPicPr>
            <a:picLocks noChangeAspect="1"/>
          </p:cNvPicPr>
          <p:nvPr/>
        </p:nvPicPr>
        <p:blipFill>
          <a:blip r:embed="rId3"/>
          <a:stretch>
            <a:fillRect/>
          </a:stretch>
        </p:blipFill>
        <p:spPr>
          <a:xfrm>
            <a:off x="10552112" y="731282"/>
            <a:ext cx="1477963" cy="428722"/>
          </a:xfrm>
          <a:prstGeom prst="rect">
            <a:avLst/>
          </a:prstGeom>
        </p:spPr>
      </p:pic>
    </p:spTree>
    <p:extLst>
      <p:ext uri="{BB962C8B-B14F-4D97-AF65-F5344CB8AC3E}">
        <p14:creationId xmlns:p14="http://schemas.microsoft.com/office/powerpoint/2010/main" val="57904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4375" y="57150"/>
            <a:ext cx="10763250" cy="6743700"/>
          </a:xfrm>
          <a:prstGeom prst="rect">
            <a:avLst/>
          </a:prstGeom>
          <a:ln>
            <a:noFill/>
          </a:ln>
          <a:effectLst>
            <a:softEdge rad="112500"/>
          </a:effectLst>
        </p:spPr>
      </p:pic>
      <p:sp>
        <p:nvSpPr>
          <p:cNvPr id="3" name="TextBox 2"/>
          <p:cNvSpPr txBox="1"/>
          <p:nvPr/>
        </p:nvSpPr>
        <p:spPr>
          <a:xfrm>
            <a:off x="2552700" y="1765300"/>
            <a:ext cx="3327400" cy="646331"/>
          </a:xfrm>
          <a:prstGeom prst="rect">
            <a:avLst/>
          </a:prstGeom>
          <a:noFill/>
        </p:spPr>
        <p:txBody>
          <a:bodyPr wrap="square" rtlCol="0">
            <a:spAutoFit/>
          </a:bodyPr>
          <a:lstStyle/>
          <a:p>
            <a:r>
              <a:rPr lang="en-US" dirty="0" smtClean="0">
                <a:solidFill>
                  <a:schemeClr val="accent2"/>
                </a:solidFill>
                <a:latin typeface="Georgia" panose="02040502050405020303" pitchFamily="18" charset="0"/>
              </a:rPr>
              <a:t>Type the name of your study here</a:t>
            </a:r>
            <a:endParaRPr lang="en-US" dirty="0">
              <a:solidFill>
                <a:schemeClr val="accent2"/>
              </a:solidFill>
              <a:latin typeface="Georgia" panose="02040502050405020303" pitchFamily="18" charset="0"/>
            </a:endParaRPr>
          </a:p>
        </p:txBody>
      </p:sp>
      <p:sp>
        <p:nvSpPr>
          <p:cNvPr id="5" name="Rectangle 4"/>
          <p:cNvSpPr/>
          <p:nvPr/>
        </p:nvSpPr>
        <p:spPr>
          <a:xfrm>
            <a:off x="7484970" y="2322731"/>
            <a:ext cx="2815194" cy="369332"/>
          </a:xfrm>
          <a:prstGeom prst="rect">
            <a:avLst/>
          </a:prstGeom>
        </p:spPr>
        <p:txBody>
          <a:bodyPr wrap="none">
            <a:spAutoFit/>
          </a:bodyPr>
          <a:lstStyle/>
          <a:p>
            <a:r>
              <a:rPr lang="en-US" dirty="0" smtClean="0">
                <a:solidFill>
                  <a:schemeClr val="accent2"/>
                </a:solidFill>
                <a:latin typeface="Georgia" panose="02040502050405020303" pitchFamily="18" charset="0"/>
              </a:rPr>
              <a:t>…and then click the check</a:t>
            </a:r>
            <a:endParaRPr lang="en-US" dirty="0">
              <a:solidFill>
                <a:schemeClr val="accent2"/>
              </a:solidFill>
              <a:latin typeface="Georgia" panose="02040502050405020303" pitchFamily="18" charset="0"/>
            </a:endParaRPr>
          </a:p>
        </p:txBody>
      </p:sp>
    </p:spTree>
    <p:extLst>
      <p:ext uri="{BB962C8B-B14F-4D97-AF65-F5344CB8AC3E}">
        <p14:creationId xmlns:p14="http://schemas.microsoft.com/office/powerpoint/2010/main" val="164209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3900" y="471487"/>
            <a:ext cx="10744200" cy="5915025"/>
          </a:xfrm>
          <a:prstGeom prst="rect">
            <a:avLst/>
          </a:prstGeom>
          <a:ln>
            <a:noFill/>
          </a:ln>
          <a:effectLst>
            <a:softEdge rad="112500"/>
          </a:effectLst>
        </p:spPr>
      </p:pic>
      <p:pic>
        <p:nvPicPr>
          <p:cNvPr id="4" name="Picture 3"/>
          <p:cNvPicPr>
            <a:picLocks noChangeAspect="1"/>
          </p:cNvPicPr>
          <p:nvPr/>
        </p:nvPicPr>
        <p:blipFill>
          <a:blip r:embed="rId3"/>
          <a:stretch>
            <a:fillRect/>
          </a:stretch>
        </p:blipFill>
        <p:spPr>
          <a:xfrm>
            <a:off x="9677400" y="685800"/>
            <a:ext cx="1860926" cy="502336"/>
          </a:xfrm>
          <a:prstGeom prst="rect">
            <a:avLst/>
          </a:prstGeom>
        </p:spPr>
      </p:pic>
      <p:sp>
        <p:nvSpPr>
          <p:cNvPr id="3" name="TextBox 2"/>
          <p:cNvSpPr txBox="1"/>
          <p:nvPr/>
        </p:nvSpPr>
        <p:spPr>
          <a:xfrm>
            <a:off x="6616700" y="749300"/>
            <a:ext cx="3060700" cy="646331"/>
          </a:xfrm>
          <a:prstGeom prst="rect">
            <a:avLst/>
          </a:prstGeom>
          <a:noFill/>
        </p:spPr>
        <p:txBody>
          <a:bodyPr wrap="square" rtlCol="0">
            <a:spAutoFit/>
          </a:bodyPr>
          <a:lstStyle/>
          <a:p>
            <a:r>
              <a:rPr lang="en-US" dirty="0" smtClean="0">
                <a:solidFill>
                  <a:schemeClr val="accent5"/>
                </a:solidFill>
                <a:latin typeface="Georgia" panose="02040502050405020303" pitchFamily="18" charset="0"/>
              </a:rPr>
              <a:t>Click “new submission” and select “Initial”</a:t>
            </a:r>
            <a:endParaRPr lang="en-US" dirty="0">
              <a:solidFill>
                <a:schemeClr val="accent5"/>
              </a:solidFill>
              <a:latin typeface="Georgia" panose="02040502050405020303" pitchFamily="18" charset="0"/>
            </a:endParaRPr>
          </a:p>
        </p:txBody>
      </p:sp>
    </p:spTree>
    <p:extLst>
      <p:ext uri="{BB962C8B-B14F-4D97-AF65-F5344CB8AC3E}">
        <p14:creationId xmlns:p14="http://schemas.microsoft.com/office/powerpoint/2010/main" val="169897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8512" y="593725"/>
            <a:ext cx="10696575" cy="5543550"/>
          </a:xfrm>
          <a:prstGeom prst="rect">
            <a:avLst/>
          </a:prstGeom>
          <a:ln>
            <a:noFill/>
          </a:ln>
          <a:effectLst>
            <a:softEdge rad="112500"/>
          </a:effectLst>
        </p:spPr>
      </p:pic>
      <p:sp>
        <p:nvSpPr>
          <p:cNvPr id="5" name="TextBox 4"/>
          <p:cNvSpPr txBox="1"/>
          <p:nvPr/>
        </p:nvSpPr>
        <p:spPr>
          <a:xfrm>
            <a:off x="8904285" y="2766626"/>
            <a:ext cx="3086891" cy="923330"/>
          </a:xfrm>
          <a:prstGeom prst="rect">
            <a:avLst/>
          </a:prstGeom>
          <a:noFill/>
        </p:spPr>
        <p:txBody>
          <a:bodyPr wrap="square" rtlCol="0">
            <a:spAutoFit/>
          </a:bodyPr>
          <a:lstStyle/>
          <a:p>
            <a:r>
              <a:rPr lang="en-US" b="1" dirty="0" smtClean="0">
                <a:solidFill>
                  <a:schemeClr val="accent1"/>
                </a:solidFill>
                <a:latin typeface="Georgia" panose="02040502050405020303" pitchFamily="18" charset="0"/>
              </a:rPr>
              <a:t>You can also click on “Complete Submission to start application.</a:t>
            </a:r>
            <a:endParaRPr lang="en-US" b="1" dirty="0">
              <a:solidFill>
                <a:schemeClr val="accent1"/>
              </a:solidFill>
              <a:latin typeface="Georgia" panose="02040502050405020303" pitchFamily="18" charset="0"/>
            </a:endParaRPr>
          </a:p>
        </p:txBody>
      </p:sp>
      <p:sp>
        <p:nvSpPr>
          <p:cNvPr id="8" name="TextBox 7"/>
          <p:cNvSpPr txBox="1"/>
          <p:nvPr/>
        </p:nvSpPr>
        <p:spPr>
          <a:xfrm>
            <a:off x="1562100" y="2226628"/>
            <a:ext cx="5194300" cy="369332"/>
          </a:xfrm>
          <a:prstGeom prst="rect">
            <a:avLst/>
          </a:prstGeom>
          <a:noFill/>
        </p:spPr>
        <p:txBody>
          <a:bodyPr wrap="square" rtlCol="0">
            <a:spAutoFit/>
          </a:bodyPr>
          <a:lstStyle/>
          <a:p>
            <a:r>
              <a:rPr lang="en-US" dirty="0" smtClean="0">
                <a:solidFill>
                  <a:schemeClr val="accent6"/>
                </a:solidFill>
                <a:latin typeface="Georgia" panose="02040502050405020303" pitchFamily="18" charset="0"/>
              </a:rPr>
              <a:t>You can </a:t>
            </a:r>
            <a:r>
              <a:rPr lang="en-US" dirty="0" smtClean="0">
                <a:solidFill>
                  <a:schemeClr val="accent6"/>
                </a:solidFill>
                <a:latin typeface="Georgia" panose="02040502050405020303" pitchFamily="18" charset="0"/>
              </a:rPr>
              <a:t>select </a:t>
            </a:r>
            <a:r>
              <a:rPr lang="en-US" dirty="0" smtClean="0">
                <a:solidFill>
                  <a:schemeClr val="accent6"/>
                </a:solidFill>
                <a:latin typeface="Georgia" panose="02040502050405020303" pitchFamily="18" charset="0"/>
              </a:rPr>
              <a:t>“Edit” to begin the </a:t>
            </a:r>
            <a:r>
              <a:rPr lang="en-US" dirty="0" smtClean="0">
                <a:solidFill>
                  <a:schemeClr val="accent6"/>
                </a:solidFill>
                <a:latin typeface="Georgia" panose="02040502050405020303" pitchFamily="18" charset="0"/>
              </a:rPr>
              <a:t>submission.</a:t>
            </a:r>
            <a:endParaRPr lang="en-US" dirty="0">
              <a:solidFill>
                <a:schemeClr val="accent6"/>
              </a:solidFill>
              <a:latin typeface="Georgia" panose="02040502050405020303" pitchFamily="18" charset="0"/>
            </a:endParaRPr>
          </a:p>
        </p:txBody>
      </p:sp>
      <p:cxnSp>
        <p:nvCxnSpPr>
          <p:cNvPr id="10" name="Straight Arrow Connector 9"/>
          <p:cNvCxnSpPr/>
          <p:nvPr/>
        </p:nvCxnSpPr>
        <p:spPr>
          <a:xfrm flipH="1" flipV="1">
            <a:off x="1447800" y="2134295"/>
            <a:ext cx="38100" cy="31680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93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4850" y="71437"/>
            <a:ext cx="10782300" cy="6715125"/>
          </a:xfrm>
          <a:prstGeom prst="rect">
            <a:avLst/>
          </a:prstGeom>
          <a:ln>
            <a:noFill/>
          </a:ln>
          <a:effectLst>
            <a:softEdge rad="112500"/>
          </a:effectLst>
        </p:spPr>
      </p:pic>
      <p:sp>
        <p:nvSpPr>
          <p:cNvPr id="3" name="TextBox 2"/>
          <p:cNvSpPr txBox="1"/>
          <p:nvPr/>
        </p:nvSpPr>
        <p:spPr>
          <a:xfrm>
            <a:off x="6413500" y="3517899"/>
            <a:ext cx="4914900" cy="646331"/>
          </a:xfrm>
          <a:prstGeom prst="rect">
            <a:avLst/>
          </a:prstGeom>
          <a:noFill/>
        </p:spPr>
        <p:txBody>
          <a:bodyPr wrap="square" rtlCol="0">
            <a:spAutoFit/>
          </a:bodyPr>
          <a:lstStyle/>
          <a:p>
            <a:r>
              <a:rPr lang="en-US" dirty="0" smtClean="0">
                <a:solidFill>
                  <a:schemeClr val="accent3"/>
                </a:solidFill>
                <a:latin typeface="Georgia" panose="02040502050405020303" pitchFamily="18" charset="0"/>
              </a:rPr>
              <a:t>This brings us to the submission.  The PI and PC distinction is also explained here! </a:t>
            </a:r>
            <a:endParaRPr lang="en-US" dirty="0">
              <a:solidFill>
                <a:schemeClr val="accent3"/>
              </a:solidFill>
              <a:latin typeface="Georgia" panose="02040502050405020303" pitchFamily="18" charset="0"/>
            </a:endParaRPr>
          </a:p>
        </p:txBody>
      </p:sp>
    </p:spTree>
    <p:extLst>
      <p:ext uri="{BB962C8B-B14F-4D97-AF65-F5344CB8AC3E}">
        <p14:creationId xmlns:p14="http://schemas.microsoft.com/office/powerpoint/2010/main" val="238404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7387" y="0"/>
            <a:ext cx="10639425" cy="7010400"/>
          </a:xfrm>
          <a:prstGeom prst="rect">
            <a:avLst/>
          </a:prstGeom>
          <a:ln>
            <a:noFill/>
          </a:ln>
          <a:effectLst>
            <a:softEdge rad="112500"/>
          </a:effectLst>
        </p:spPr>
      </p:pic>
      <p:sp>
        <p:nvSpPr>
          <p:cNvPr id="3" name="TextBox 2"/>
          <p:cNvSpPr txBox="1"/>
          <p:nvPr/>
        </p:nvSpPr>
        <p:spPr>
          <a:xfrm>
            <a:off x="5245100" y="1854200"/>
            <a:ext cx="4749800" cy="369332"/>
          </a:xfrm>
          <a:prstGeom prst="rect">
            <a:avLst/>
          </a:prstGeom>
          <a:noFill/>
        </p:spPr>
        <p:txBody>
          <a:bodyPr wrap="square" rtlCol="0">
            <a:spAutoFit/>
          </a:bodyPr>
          <a:lstStyle/>
          <a:p>
            <a:r>
              <a:rPr lang="en-US" dirty="0" smtClean="0">
                <a:solidFill>
                  <a:schemeClr val="accent4"/>
                </a:solidFill>
                <a:latin typeface="Georgia" panose="02040502050405020303" pitchFamily="18" charset="0"/>
              </a:rPr>
              <a:t>You will click “find people” to assign the PC</a:t>
            </a:r>
            <a:endParaRPr lang="en-US" dirty="0">
              <a:solidFill>
                <a:schemeClr val="accent4"/>
              </a:solidFill>
              <a:latin typeface="Georgia" panose="02040502050405020303" pitchFamily="18" charset="0"/>
            </a:endParaRPr>
          </a:p>
        </p:txBody>
      </p:sp>
      <p:pic>
        <p:nvPicPr>
          <p:cNvPr id="5" name="Picture 4"/>
          <p:cNvPicPr>
            <a:picLocks noChangeAspect="1"/>
          </p:cNvPicPr>
          <p:nvPr/>
        </p:nvPicPr>
        <p:blipFill>
          <a:blip r:embed="rId3"/>
          <a:stretch>
            <a:fillRect/>
          </a:stretch>
        </p:blipFill>
        <p:spPr>
          <a:xfrm>
            <a:off x="1828800" y="795337"/>
            <a:ext cx="8534400" cy="526732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819400" y="2636064"/>
            <a:ext cx="6908800" cy="923330"/>
          </a:xfrm>
          <a:prstGeom prst="rect">
            <a:avLst/>
          </a:prstGeom>
          <a:noFill/>
        </p:spPr>
        <p:txBody>
          <a:bodyPr wrap="square" rtlCol="0">
            <a:spAutoFit/>
          </a:bodyPr>
          <a:lstStyle/>
          <a:p>
            <a:r>
              <a:rPr lang="en-US" dirty="0" smtClean="0">
                <a:solidFill>
                  <a:schemeClr val="accent2"/>
                </a:solidFill>
                <a:latin typeface="Georgia" panose="02040502050405020303" pitchFamily="18" charset="0"/>
              </a:rPr>
              <a:t>You will be presented with this pop-up in which you will search for the designated person and click their name to select. Then click “Save”</a:t>
            </a:r>
            <a:endParaRPr lang="en-US" dirty="0">
              <a:solidFill>
                <a:schemeClr val="accent2"/>
              </a:solidFill>
              <a:latin typeface="Georgia" panose="02040502050405020303" pitchFamily="18" charset="0"/>
            </a:endParaRPr>
          </a:p>
        </p:txBody>
      </p:sp>
      <p:cxnSp>
        <p:nvCxnSpPr>
          <p:cNvPr id="8" name="Straight Arrow Connector 7"/>
          <p:cNvCxnSpPr/>
          <p:nvPr/>
        </p:nvCxnSpPr>
        <p:spPr>
          <a:xfrm>
            <a:off x="8331200" y="3282395"/>
            <a:ext cx="1244600" cy="228020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0716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7075" y="0"/>
            <a:ext cx="10763250" cy="6981825"/>
          </a:xfrm>
          <a:prstGeom prst="rect">
            <a:avLst/>
          </a:prstGeom>
        </p:spPr>
      </p:pic>
      <p:sp>
        <p:nvSpPr>
          <p:cNvPr id="3" name="Right Bracket 2"/>
          <p:cNvSpPr/>
          <p:nvPr/>
        </p:nvSpPr>
        <p:spPr>
          <a:xfrm>
            <a:off x="2705100" y="1104900"/>
            <a:ext cx="381000" cy="4800600"/>
          </a:xfrm>
          <a:prstGeom prst="rightBracket">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4" name="TextBox 3"/>
          <p:cNvSpPr txBox="1"/>
          <p:nvPr/>
        </p:nvSpPr>
        <p:spPr>
          <a:xfrm>
            <a:off x="3200400" y="4914900"/>
            <a:ext cx="2908300" cy="2031325"/>
          </a:xfrm>
          <a:prstGeom prst="rect">
            <a:avLst/>
          </a:prstGeom>
          <a:noFill/>
        </p:spPr>
        <p:txBody>
          <a:bodyPr wrap="square" rtlCol="0">
            <a:spAutoFit/>
          </a:bodyPr>
          <a:lstStyle/>
          <a:p>
            <a:r>
              <a:rPr lang="en-US" dirty="0" smtClean="0">
                <a:solidFill>
                  <a:schemeClr val="accent5"/>
                </a:solidFill>
                <a:latin typeface="Georgia" panose="02040502050405020303" pitchFamily="18" charset="0"/>
              </a:rPr>
              <a:t>Sidebar lists all the subsections of the submission.  The green bar is a status bar.  When the section is complete, the green check mark will show. </a:t>
            </a:r>
            <a:endParaRPr lang="en-US" dirty="0">
              <a:solidFill>
                <a:schemeClr val="accent5"/>
              </a:solidFill>
              <a:latin typeface="Georgia" panose="02040502050405020303" pitchFamily="18" charset="0"/>
            </a:endParaRPr>
          </a:p>
        </p:txBody>
      </p:sp>
      <p:sp>
        <p:nvSpPr>
          <p:cNvPr id="5" name="TextBox 4"/>
          <p:cNvSpPr txBox="1"/>
          <p:nvPr/>
        </p:nvSpPr>
        <p:spPr>
          <a:xfrm>
            <a:off x="8648700" y="3505200"/>
            <a:ext cx="2717800" cy="923330"/>
          </a:xfrm>
          <a:prstGeom prst="rect">
            <a:avLst/>
          </a:prstGeom>
          <a:noFill/>
        </p:spPr>
        <p:txBody>
          <a:bodyPr wrap="square" rtlCol="0">
            <a:spAutoFit/>
          </a:bodyPr>
          <a:lstStyle/>
          <a:p>
            <a:r>
              <a:rPr lang="en-US" dirty="0" smtClean="0">
                <a:solidFill>
                  <a:schemeClr val="accent2"/>
                </a:solidFill>
                <a:latin typeface="Georgia" panose="02040502050405020303" pitchFamily="18" charset="0"/>
              </a:rPr>
              <a:t>These arrows are used to tab through the submission</a:t>
            </a:r>
            <a:endParaRPr lang="en-US" dirty="0">
              <a:solidFill>
                <a:schemeClr val="accent2"/>
              </a:solidFill>
              <a:latin typeface="Georgia" panose="02040502050405020303" pitchFamily="18" charset="0"/>
            </a:endParaRPr>
          </a:p>
        </p:txBody>
      </p:sp>
      <p:cxnSp>
        <p:nvCxnSpPr>
          <p:cNvPr id="7" name="Straight Arrow Connector 6"/>
          <p:cNvCxnSpPr/>
          <p:nvPr/>
        </p:nvCxnSpPr>
        <p:spPr>
          <a:xfrm flipH="1" flipV="1">
            <a:off x="11087100" y="901700"/>
            <a:ext cx="12700" cy="258921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8" name="TextBox 7"/>
          <p:cNvSpPr txBox="1"/>
          <p:nvPr/>
        </p:nvSpPr>
        <p:spPr>
          <a:xfrm>
            <a:off x="7950200" y="951905"/>
            <a:ext cx="3136900" cy="1200329"/>
          </a:xfrm>
          <a:prstGeom prst="rect">
            <a:avLst/>
          </a:prstGeom>
          <a:noFill/>
        </p:spPr>
        <p:txBody>
          <a:bodyPr wrap="square" rtlCol="0">
            <a:spAutoFit/>
          </a:bodyPr>
          <a:lstStyle/>
          <a:p>
            <a:r>
              <a:rPr lang="en-US" dirty="0" smtClean="0">
                <a:solidFill>
                  <a:schemeClr val="accent3"/>
                </a:solidFill>
                <a:latin typeface="Georgia" panose="02040502050405020303" pitchFamily="18" charset="0"/>
              </a:rPr>
              <a:t>Click the save button at any time.  You can leave Cayuse IRB and complete your submission at a later time. </a:t>
            </a:r>
            <a:endParaRPr lang="en-US" dirty="0">
              <a:solidFill>
                <a:schemeClr val="accent3"/>
              </a:solidFill>
              <a:latin typeface="Georgia" panose="02040502050405020303" pitchFamily="18" charset="0"/>
            </a:endParaRPr>
          </a:p>
        </p:txBody>
      </p:sp>
      <p:cxnSp>
        <p:nvCxnSpPr>
          <p:cNvPr id="10" name="Straight Arrow Connector 9"/>
          <p:cNvCxnSpPr/>
          <p:nvPr/>
        </p:nvCxnSpPr>
        <p:spPr>
          <a:xfrm flipH="1" flipV="1">
            <a:off x="10375900" y="723900"/>
            <a:ext cx="12700" cy="22800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67899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1512" y="90487"/>
            <a:ext cx="10848975" cy="6677025"/>
          </a:xfrm>
          <a:prstGeom prst="rect">
            <a:avLst/>
          </a:prstGeom>
          <a:ln>
            <a:noFill/>
          </a:ln>
          <a:effectLst>
            <a:softEdge rad="112500"/>
          </a:effectLst>
        </p:spPr>
      </p:pic>
      <p:sp>
        <p:nvSpPr>
          <p:cNvPr id="3" name="TextBox 2"/>
          <p:cNvSpPr txBox="1"/>
          <p:nvPr/>
        </p:nvSpPr>
        <p:spPr>
          <a:xfrm>
            <a:off x="7150893" y="4305300"/>
            <a:ext cx="4025900" cy="1477328"/>
          </a:xfrm>
          <a:prstGeom prst="rect">
            <a:avLst/>
          </a:prstGeom>
          <a:noFill/>
        </p:spPr>
        <p:txBody>
          <a:bodyPr wrap="square" rtlCol="0">
            <a:spAutoFit/>
          </a:bodyPr>
          <a:lstStyle/>
          <a:p>
            <a:r>
              <a:rPr lang="en-US" dirty="0" smtClean="0">
                <a:solidFill>
                  <a:schemeClr val="accent5"/>
                </a:solidFill>
                <a:latin typeface="Georgia" panose="02040502050405020303" pitchFamily="18" charset="0"/>
              </a:rPr>
              <a:t>You will likely have to attach several things to your submission.  You’ll click the “Attach” button and follow the instructions of the pop-up. You can now attach a link OR a document </a:t>
            </a:r>
            <a:endParaRPr lang="en-US" dirty="0">
              <a:solidFill>
                <a:schemeClr val="accent5"/>
              </a:solidFill>
              <a:latin typeface="Georgia" panose="02040502050405020303" pitchFamily="18" charset="0"/>
            </a:endParaRPr>
          </a:p>
        </p:txBody>
      </p:sp>
      <p:cxnSp>
        <p:nvCxnSpPr>
          <p:cNvPr id="5" name="Straight Arrow Connector 4"/>
          <p:cNvCxnSpPr/>
          <p:nvPr/>
        </p:nvCxnSpPr>
        <p:spPr>
          <a:xfrm flipH="1" flipV="1">
            <a:off x="5359400" y="4876800"/>
            <a:ext cx="1447800" cy="508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408493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3450" y="300037"/>
            <a:ext cx="10325100" cy="6257925"/>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6965950" y="5237162"/>
            <a:ext cx="4292600" cy="646331"/>
          </a:xfrm>
          <a:prstGeom prst="rect">
            <a:avLst/>
          </a:prstGeom>
          <a:noFill/>
        </p:spPr>
        <p:txBody>
          <a:bodyPr wrap="square" rtlCol="0">
            <a:spAutoFit/>
          </a:bodyPr>
          <a:lstStyle/>
          <a:p>
            <a:r>
              <a:rPr lang="en-US" dirty="0" smtClean="0">
                <a:solidFill>
                  <a:schemeClr val="accent1"/>
                </a:solidFill>
                <a:latin typeface="Georgia" panose="02040502050405020303" pitchFamily="18" charset="0"/>
              </a:rPr>
              <a:t>When you are finished with your submission, click “complete submission”</a:t>
            </a:r>
            <a:endParaRPr lang="en-US" dirty="0">
              <a:solidFill>
                <a:schemeClr val="accent1"/>
              </a:solidFill>
              <a:latin typeface="Georgia" panose="02040502050405020303" pitchFamily="18" charset="0"/>
            </a:endParaRPr>
          </a:p>
        </p:txBody>
      </p:sp>
      <p:cxnSp>
        <p:nvCxnSpPr>
          <p:cNvPr id="5" name="Straight Arrow Connector 4"/>
          <p:cNvCxnSpPr/>
          <p:nvPr/>
        </p:nvCxnSpPr>
        <p:spPr>
          <a:xfrm flipH="1">
            <a:off x="3225800" y="5508843"/>
            <a:ext cx="3740150" cy="8411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886700" y="3289300"/>
            <a:ext cx="3124200" cy="1477328"/>
          </a:xfrm>
          <a:prstGeom prst="rect">
            <a:avLst/>
          </a:prstGeom>
          <a:noFill/>
        </p:spPr>
        <p:txBody>
          <a:bodyPr wrap="square" rtlCol="0">
            <a:spAutoFit/>
          </a:bodyPr>
          <a:lstStyle/>
          <a:p>
            <a:r>
              <a:rPr lang="en-US" dirty="0" smtClean="0">
                <a:solidFill>
                  <a:schemeClr val="accent1"/>
                </a:solidFill>
                <a:latin typeface="Georgia" panose="02040502050405020303" pitchFamily="18" charset="0"/>
              </a:rPr>
              <a:t>*If you are not the PI, you will have to select the “Send to PI for certification” option for the PI to sign off on the submission</a:t>
            </a:r>
            <a:endParaRPr lang="en-US" dirty="0">
              <a:solidFill>
                <a:schemeClr val="accent1"/>
              </a:solidFill>
              <a:latin typeface="Georgia" panose="02040502050405020303" pitchFamily="18" charset="0"/>
            </a:endParaRPr>
          </a:p>
        </p:txBody>
      </p:sp>
    </p:spTree>
    <p:extLst>
      <p:ext uri="{BB962C8B-B14F-4D97-AF65-F5344CB8AC3E}">
        <p14:creationId xmlns:p14="http://schemas.microsoft.com/office/powerpoint/2010/main" val="160045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987424"/>
            <a:ext cx="10668000" cy="5819775"/>
          </a:xfrm>
          <a:prstGeom prst="rect">
            <a:avLst/>
          </a:prstGeom>
          <a:ln>
            <a:noFill/>
          </a:ln>
          <a:effectLst>
            <a:softEdge rad="112500"/>
          </a:effectLst>
        </p:spPr>
      </p:pic>
      <p:sp>
        <p:nvSpPr>
          <p:cNvPr id="3" name="TextBox 2"/>
          <p:cNvSpPr txBox="1"/>
          <p:nvPr/>
        </p:nvSpPr>
        <p:spPr>
          <a:xfrm>
            <a:off x="266700" y="152400"/>
            <a:ext cx="11468100" cy="369332"/>
          </a:xfrm>
          <a:prstGeom prst="rect">
            <a:avLst/>
          </a:prstGeom>
          <a:noFill/>
        </p:spPr>
        <p:txBody>
          <a:bodyPr wrap="square" rtlCol="0">
            <a:spAutoFit/>
          </a:bodyPr>
          <a:lstStyle/>
          <a:p>
            <a:r>
              <a:rPr lang="en-US" dirty="0" smtClean="0">
                <a:latin typeface="Georgia" panose="02040502050405020303" pitchFamily="18" charset="0"/>
              </a:rPr>
              <a:t>Now we are back to the general “Study page.”  On the study page you can see the status of your submission </a:t>
            </a:r>
            <a:endParaRPr lang="en-US" dirty="0">
              <a:latin typeface="Georgia" panose="02040502050405020303" pitchFamily="18" charset="0"/>
            </a:endParaRPr>
          </a:p>
        </p:txBody>
      </p:sp>
      <p:sp>
        <p:nvSpPr>
          <p:cNvPr id="4" name="TextBox 3"/>
          <p:cNvSpPr txBox="1"/>
          <p:nvPr/>
        </p:nvSpPr>
        <p:spPr>
          <a:xfrm>
            <a:off x="1320800" y="618092"/>
            <a:ext cx="2247900" cy="369332"/>
          </a:xfrm>
          <a:prstGeom prst="rect">
            <a:avLst/>
          </a:prstGeom>
          <a:noFill/>
        </p:spPr>
        <p:txBody>
          <a:bodyPr wrap="square" rtlCol="0">
            <a:spAutoFit/>
          </a:bodyPr>
          <a:lstStyle/>
          <a:p>
            <a:r>
              <a:rPr lang="en-US" dirty="0" smtClean="0">
                <a:latin typeface="Georgia" panose="02040502050405020303" pitchFamily="18" charset="0"/>
              </a:rPr>
              <a:t>In-Draft</a:t>
            </a:r>
            <a:endParaRPr lang="en-US" dirty="0">
              <a:latin typeface="Georgia" panose="02040502050405020303" pitchFamily="18" charset="0"/>
            </a:endParaRPr>
          </a:p>
        </p:txBody>
      </p:sp>
      <p:sp>
        <p:nvSpPr>
          <p:cNvPr id="5" name="Rectangle 4"/>
          <p:cNvSpPr/>
          <p:nvPr/>
        </p:nvSpPr>
        <p:spPr>
          <a:xfrm>
            <a:off x="3714888" y="618092"/>
            <a:ext cx="2279791" cy="369332"/>
          </a:xfrm>
          <a:prstGeom prst="rect">
            <a:avLst/>
          </a:prstGeom>
        </p:spPr>
        <p:txBody>
          <a:bodyPr wrap="none">
            <a:spAutoFit/>
          </a:bodyPr>
          <a:lstStyle/>
          <a:p>
            <a:r>
              <a:rPr lang="en-US" dirty="0" smtClean="0">
                <a:latin typeface="Georgia" panose="02040502050405020303" pitchFamily="18" charset="0"/>
              </a:rPr>
              <a:t>Needs to be certified</a:t>
            </a:r>
            <a:endParaRPr lang="en-US" dirty="0">
              <a:latin typeface="Georgia" panose="02040502050405020303" pitchFamily="18" charset="0"/>
            </a:endParaRPr>
          </a:p>
        </p:txBody>
      </p:sp>
      <p:sp>
        <p:nvSpPr>
          <p:cNvPr id="6" name="TextBox 5"/>
          <p:cNvSpPr txBox="1"/>
          <p:nvPr/>
        </p:nvSpPr>
        <p:spPr>
          <a:xfrm>
            <a:off x="6108700" y="618092"/>
            <a:ext cx="2374900" cy="369332"/>
          </a:xfrm>
          <a:prstGeom prst="rect">
            <a:avLst/>
          </a:prstGeom>
          <a:noFill/>
        </p:spPr>
        <p:txBody>
          <a:bodyPr wrap="square" rtlCol="0">
            <a:spAutoFit/>
          </a:bodyPr>
          <a:lstStyle/>
          <a:p>
            <a:r>
              <a:rPr lang="en-US" dirty="0" smtClean="0">
                <a:latin typeface="Georgia" panose="02040502050405020303" pitchFamily="18" charset="0"/>
              </a:rPr>
              <a:t>With IRB Staff</a:t>
            </a:r>
            <a:endParaRPr lang="en-US" dirty="0">
              <a:latin typeface="Georgia" panose="02040502050405020303" pitchFamily="18" charset="0"/>
            </a:endParaRPr>
          </a:p>
        </p:txBody>
      </p:sp>
      <p:sp>
        <p:nvSpPr>
          <p:cNvPr id="7" name="TextBox 6"/>
          <p:cNvSpPr txBox="1"/>
          <p:nvPr/>
        </p:nvSpPr>
        <p:spPr>
          <a:xfrm>
            <a:off x="8686800" y="521732"/>
            <a:ext cx="2311400" cy="646331"/>
          </a:xfrm>
          <a:prstGeom prst="rect">
            <a:avLst/>
          </a:prstGeom>
          <a:noFill/>
        </p:spPr>
        <p:txBody>
          <a:bodyPr wrap="square" rtlCol="0">
            <a:spAutoFit/>
          </a:bodyPr>
          <a:lstStyle/>
          <a:p>
            <a:r>
              <a:rPr lang="en-US" dirty="0" smtClean="0">
                <a:latin typeface="Georgia" panose="02040502050405020303" pitchFamily="18" charset="0"/>
              </a:rPr>
              <a:t>With IRB Reviewer(s)</a:t>
            </a:r>
            <a:endParaRPr lang="en-US" dirty="0">
              <a:latin typeface="Georgia" panose="02040502050405020303" pitchFamily="18" charset="0"/>
            </a:endParaRPr>
          </a:p>
        </p:txBody>
      </p:sp>
      <p:sp>
        <p:nvSpPr>
          <p:cNvPr id="8" name="TextBox 7"/>
          <p:cNvSpPr txBox="1"/>
          <p:nvPr/>
        </p:nvSpPr>
        <p:spPr>
          <a:xfrm>
            <a:off x="3479800" y="2082800"/>
            <a:ext cx="4749800" cy="1477328"/>
          </a:xfrm>
          <a:prstGeom prst="rect">
            <a:avLst/>
          </a:prstGeom>
          <a:noFill/>
        </p:spPr>
        <p:txBody>
          <a:bodyPr wrap="square" rtlCol="0">
            <a:spAutoFit/>
          </a:bodyPr>
          <a:lstStyle/>
          <a:p>
            <a:pPr algn="ctr"/>
            <a:r>
              <a:rPr lang="en-US" dirty="0" smtClean="0">
                <a:solidFill>
                  <a:schemeClr val="accent1"/>
                </a:solidFill>
                <a:latin typeface="Georgia" panose="02040502050405020303" pitchFamily="18" charset="0"/>
              </a:rPr>
              <a:t>Even though we clicked “complete submission” in the earlier page, we aren’t done with our submission. As we can see, it is still in the “awaiting approval” stage.  It needs to be “certified,” or signed, by the PI. </a:t>
            </a:r>
            <a:endParaRPr lang="en-US" dirty="0">
              <a:solidFill>
                <a:schemeClr val="accent1"/>
              </a:solidFill>
              <a:latin typeface="Georgia" panose="02040502050405020303" pitchFamily="18" charset="0"/>
            </a:endParaRPr>
          </a:p>
        </p:txBody>
      </p:sp>
      <p:cxnSp>
        <p:nvCxnSpPr>
          <p:cNvPr id="12" name="Straight Arrow Connector 11"/>
          <p:cNvCxnSpPr/>
          <p:nvPr/>
        </p:nvCxnSpPr>
        <p:spPr>
          <a:xfrm flipH="1" flipV="1">
            <a:off x="4673600" y="1854200"/>
            <a:ext cx="12700" cy="342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585200" y="3560128"/>
            <a:ext cx="2311400" cy="2031325"/>
          </a:xfrm>
          <a:prstGeom prst="rect">
            <a:avLst/>
          </a:prstGeom>
          <a:noFill/>
        </p:spPr>
        <p:txBody>
          <a:bodyPr wrap="square" rtlCol="0">
            <a:spAutoFit/>
          </a:bodyPr>
          <a:lstStyle/>
          <a:p>
            <a:r>
              <a:rPr lang="en-US" dirty="0" smtClean="0">
                <a:solidFill>
                  <a:schemeClr val="accent3"/>
                </a:solidFill>
                <a:latin typeface="Georgia" panose="02040502050405020303" pitchFamily="18" charset="0"/>
              </a:rPr>
              <a:t>If the research team needs to make changes, click “return.” If it is ready to be submitted, click “certify.”</a:t>
            </a:r>
            <a:endParaRPr lang="en-US" dirty="0">
              <a:solidFill>
                <a:schemeClr val="accent3"/>
              </a:solidFill>
              <a:latin typeface="Georgia" panose="02040502050405020303" pitchFamily="18" charset="0"/>
            </a:endParaRPr>
          </a:p>
        </p:txBody>
      </p:sp>
    </p:spTree>
    <p:extLst>
      <p:ext uri="{BB962C8B-B14F-4D97-AF65-F5344CB8AC3E}">
        <p14:creationId xmlns:p14="http://schemas.microsoft.com/office/powerpoint/2010/main" val="405186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 calcmode="lin" valueType="num">
                                      <p:cBhvr additive="base">
                                        <p:cTn id="3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325" y="682870"/>
            <a:ext cx="10018713" cy="1066800"/>
          </a:xfrm>
        </p:spPr>
        <p:txBody>
          <a:bodyPr/>
          <a:lstStyle/>
          <a:p>
            <a:r>
              <a:rPr lang="en-US" dirty="0" smtClean="0"/>
              <a:t>Logging in to Cayuse IRB	</a:t>
            </a:r>
            <a:endParaRPr lang="en-US" dirty="0"/>
          </a:p>
        </p:txBody>
      </p:sp>
      <p:sp>
        <p:nvSpPr>
          <p:cNvPr id="3" name="Content Placeholder 2"/>
          <p:cNvSpPr>
            <a:spLocks noGrp="1"/>
          </p:cNvSpPr>
          <p:nvPr>
            <p:ph sz="half" idx="1"/>
          </p:nvPr>
        </p:nvSpPr>
        <p:spPr>
          <a:xfrm>
            <a:off x="2055046" y="1023020"/>
            <a:ext cx="4334655" cy="2619590"/>
          </a:xfrm>
        </p:spPr>
        <p:txBody>
          <a:bodyPr>
            <a:normAutofit/>
          </a:bodyPr>
          <a:lstStyle/>
          <a:p>
            <a:pPr marL="0" indent="0">
              <a:buNone/>
            </a:pPr>
            <a:r>
              <a:rPr lang="en-US" b="1" u="sng" dirty="0" smtClean="0">
                <a:latin typeface="Georgia" panose="02040502050405020303" pitchFamily="18" charset="0"/>
              </a:rPr>
              <a:t>Faculty </a:t>
            </a:r>
            <a:r>
              <a:rPr lang="en-US" b="1" u="sng" dirty="0" smtClean="0">
                <a:latin typeface="Georgia" panose="02040502050405020303" pitchFamily="18" charset="0"/>
              </a:rPr>
              <a:t>and </a:t>
            </a:r>
            <a:r>
              <a:rPr lang="en-US" b="1" u="sng" dirty="0" smtClean="0">
                <a:latin typeface="Georgia" panose="02040502050405020303" pitchFamily="18" charset="0"/>
              </a:rPr>
              <a:t>Staff (as of Oct. 2015)</a:t>
            </a:r>
            <a:endParaRPr lang="en-US" b="1" u="sng" dirty="0" smtClean="0">
              <a:latin typeface="Georgia" panose="02040502050405020303" pitchFamily="18" charset="0"/>
            </a:endParaRPr>
          </a:p>
          <a:p>
            <a:r>
              <a:rPr lang="en-US" dirty="0" smtClean="0">
                <a:latin typeface="Georgia" panose="02040502050405020303" pitchFamily="18" charset="0"/>
              </a:rPr>
              <a:t>You will use your </a:t>
            </a:r>
            <a:r>
              <a:rPr lang="en-US" dirty="0" err="1">
                <a:latin typeface="Georgia" panose="02040502050405020303" pitchFamily="18" charset="0"/>
              </a:rPr>
              <a:t>n</a:t>
            </a:r>
            <a:r>
              <a:rPr lang="en-US" dirty="0" err="1" smtClean="0">
                <a:latin typeface="Georgia" panose="02040502050405020303" pitchFamily="18" charset="0"/>
              </a:rPr>
              <a:t>etID</a:t>
            </a:r>
            <a:r>
              <a:rPr lang="en-US" dirty="0" smtClean="0">
                <a:latin typeface="Georgia" panose="02040502050405020303" pitchFamily="18" charset="0"/>
              </a:rPr>
              <a:t> and regular Montclair password</a:t>
            </a:r>
            <a:endParaRPr lang="en-US" dirty="0">
              <a:latin typeface="Georgia" panose="02040502050405020303" pitchFamily="18" charset="0"/>
            </a:endParaRPr>
          </a:p>
        </p:txBody>
      </p:sp>
      <p:sp>
        <p:nvSpPr>
          <p:cNvPr id="4" name="Content Placeholder 3"/>
          <p:cNvSpPr>
            <a:spLocks noGrp="1"/>
          </p:cNvSpPr>
          <p:nvPr>
            <p:ph sz="half" idx="2"/>
          </p:nvPr>
        </p:nvSpPr>
        <p:spPr>
          <a:xfrm>
            <a:off x="6804819" y="1749670"/>
            <a:ext cx="4895056" cy="4038599"/>
          </a:xfrm>
        </p:spPr>
        <p:txBody>
          <a:bodyPr>
            <a:normAutofit/>
          </a:bodyPr>
          <a:lstStyle/>
          <a:p>
            <a:pPr marL="0" indent="0">
              <a:buNone/>
            </a:pPr>
            <a:r>
              <a:rPr lang="en-US" b="1" u="sng" dirty="0" smtClean="0">
                <a:latin typeface="Georgia" panose="02040502050405020303" pitchFamily="18" charset="0"/>
              </a:rPr>
              <a:t>Students, New Staff and </a:t>
            </a:r>
            <a:r>
              <a:rPr lang="en-US" b="1" u="sng" dirty="0" smtClean="0">
                <a:latin typeface="Georgia" panose="02040502050405020303" pitchFamily="18" charset="0"/>
              </a:rPr>
              <a:t>New Faculty</a:t>
            </a:r>
            <a:endParaRPr lang="en-US" b="1" u="sng" dirty="0" smtClean="0">
              <a:latin typeface="Georgia" panose="02040502050405020303" pitchFamily="18" charset="0"/>
            </a:endParaRPr>
          </a:p>
          <a:p>
            <a:r>
              <a:rPr lang="en-US" dirty="0" smtClean="0">
                <a:latin typeface="Georgia" panose="02040502050405020303" pitchFamily="18" charset="0"/>
              </a:rPr>
              <a:t>If  you are a student or relatively new faculty or staff member, you will not be in our system</a:t>
            </a:r>
          </a:p>
          <a:p>
            <a:r>
              <a:rPr lang="en-US" dirty="0" smtClean="0">
                <a:latin typeface="Georgia" panose="02040502050405020303" pitchFamily="18" charset="0"/>
              </a:rPr>
              <a:t>You will request an account at our website, </a:t>
            </a:r>
            <a:r>
              <a:rPr lang="en-US" dirty="0" smtClean="0">
                <a:latin typeface="Georgia" panose="02040502050405020303" pitchFamily="18" charset="0"/>
                <a:hlinkClick r:id="rId3"/>
              </a:rPr>
              <a:t>www.montclair.edu/irb/cayuse</a:t>
            </a:r>
            <a:endParaRPr lang="en-US" dirty="0" smtClean="0">
              <a:latin typeface="Georgia" panose="02040502050405020303" pitchFamily="18" charset="0"/>
            </a:endParaRPr>
          </a:p>
          <a:p>
            <a:r>
              <a:rPr lang="en-US" dirty="0" smtClean="0">
                <a:latin typeface="Georgia" panose="02040502050405020303" pitchFamily="18" charset="0"/>
              </a:rPr>
              <a:t> </a:t>
            </a:r>
            <a:r>
              <a:rPr lang="en-US" b="1" dirty="0" smtClean="0">
                <a:latin typeface="Georgia" panose="02040502050405020303" pitchFamily="18" charset="0"/>
              </a:rPr>
              <a:t>We will not ask you for your password or CWID</a:t>
            </a:r>
          </a:p>
          <a:p>
            <a:r>
              <a:rPr lang="en-US" dirty="0" smtClean="0">
                <a:latin typeface="Georgia" panose="02040502050405020303" pitchFamily="18" charset="0"/>
              </a:rPr>
              <a:t>Your account will be activated in 1-2 business days, after which </a:t>
            </a:r>
          </a:p>
          <a:p>
            <a:endParaRPr lang="en-US" dirty="0"/>
          </a:p>
        </p:txBody>
      </p:sp>
      <p:sp>
        <p:nvSpPr>
          <p:cNvPr id="14" name="Isosceles Triangle 13"/>
          <p:cNvSpPr/>
          <p:nvPr/>
        </p:nvSpPr>
        <p:spPr>
          <a:xfrm rot="19932575">
            <a:off x="4609022" y="4009331"/>
            <a:ext cx="348290" cy="183557"/>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14203" y="3642610"/>
            <a:ext cx="5175498" cy="2983042"/>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4"/>
          <a:stretch>
            <a:fillRect/>
          </a:stretch>
        </p:blipFill>
        <p:spPr>
          <a:xfrm>
            <a:off x="213432" y="3028013"/>
            <a:ext cx="6256250" cy="3513987"/>
          </a:xfrm>
          <a:prstGeom prst="rect">
            <a:avLst/>
          </a:prstGeom>
        </p:spPr>
      </p:pic>
    </p:spTree>
    <p:extLst>
      <p:ext uri="{BB962C8B-B14F-4D97-AF65-F5344CB8AC3E}">
        <p14:creationId xmlns:p14="http://schemas.microsoft.com/office/powerpoint/2010/main" val="242524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2962" y="647701"/>
            <a:ext cx="10965837" cy="5338762"/>
          </a:xfrm>
          <a:prstGeom prst="rect">
            <a:avLst/>
          </a:prstGeom>
          <a:ln>
            <a:noFill/>
          </a:ln>
          <a:effectLst>
            <a:softEdge rad="112500"/>
          </a:effectLst>
        </p:spPr>
      </p:pic>
      <p:sp>
        <p:nvSpPr>
          <p:cNvPr id="3" name="TextBox 2"/>
          <p:cNvSpPr txBox="1"/>
          <p:nvPr/>
        </p:nvSpPr>
        <p:spPr>
          <a:xfrm>
            <a:off x="4673600" y="2006600"/>
            <a:ext cx="6286500" cy="646331"/>
          </a:xfrm>
          <a:prstGeom prst="rect">
            <a:avLst/>
          </a:prstGeom>
          <a:noFill/>
        </p:spPr>
        <p:txBody>
          <a:bodyPr wrap="square" rtlCol="0">
            <a:spAutoFit/>
          </a:bodyPr>
          <a:lstStyle/>
          <a:p>
            <a:r>
              <a:rPr lang="en-US" dirty="0" smtClean="0">
                <a:solidFill>
                  <a:schemeClr val="accent3"/>
                </a:solidFill>
                <a:latin typeface="Georgia" panose="02040502050405020303" pitchFamily="18" charset="0"/>
              </a:rPr>
              <a:t>The submission has been sent to the IRB Staff and is now in pre-review!</a:t>
            </a:r>
            <a:endParaRPr lang="en-US" dirty="0">
              <a:solidFill>
                <a:schemeClr val="accent3"/>
              </a:solidFill>
              <a:latin typeface="Georgia" panose="02040502050405020303" pitchFamily="18" charset="0"/>
            </a:endParaRPr>
          </a:p>
        </p:txBody>
      </p:sp>
    </p:spTree>
    <p:extLst>
      <p:ext uri="{BB962C8B-B14F-4D97-AF65-F5344CB8AC3E}">
        <p14:creationId xmlns:p14="http://schemas.microsoft.com/office/powerpoint/2010/main" val="373223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revisions </a:t>
            </a:r>
            <a:r>
              <a:rPr lang="en-US" dirty="0" smtClean="0"/>
              <a:t>and replying to IRB requests	</a:t>
            </a:r>
            <a:endParaRPr lang="en-US" dirty="0"/>
          </a:p>
        </p:txBody>
      </p:sp>
      <p:sp>
        <p:nvSpPr>
          <p:cNvPr id="3" name="Content Placeholder 2"/>
          <p:cNvSpPr>
            <a:spLocks noGrp="1"/>
          </p:cNvSpPr>
          <p:nvPr>
            <p:ph idx="1"/>
          </p:nvPr>
        </p:nvSpPr>
        <p:spPr>
          <a:xfrm>
            <a:off x="1484310" y="2082801"/>
            <a:ext cx="10018713" cy="2463799"/>
          </a:xfrm>
        </p:spPr>
        <p:txBody>
          <a:bodyPr>
            <a:normAutofit/>
          </a:bodyPr>
          <a:lstStyle/>
          <a:p>
            <a:r>
              <a:rPr lang="en-US" sz="2000" dirty="0" smtClean="0">
                <a:latin typeface="Georgia" panose="02040502050405020303" pitchFamily="18" charset="0"/>
              </a:rPr>
              <a:t>In most cases, you will be required to make some revisions to your submission before receiving IRB approval</a:t>
            </a:r>
          </a:p>
          <a:p>
            <a:r>
              <a:rPr lang="en-US" sz="2000" dirty="0" smtClean="0">
                <a:latin typeface="Georgia" panose="02040502050405020303" pitchFamily="18" charset="0"/>
              </a:rPr>
              <a:t>In Cayuse IRB, this takes the form of both making changes to your submission and replying directly to comments</a:t>
            </a:r>
          </a:p>
          <a:p>
            <a:r>
              <a:rPr lang="en-US" sz="2000" dirty="0" smtClean="0">
                <a:latin typeface="Georgia" panose="02040502050405020303" pitchFamily="18" charset="0"/>
              </a:rPr>
              <a:t>You will receive an email notification for revisions, and you will find your ‘tasks’ on the dashboard.</a:t>
            </a:r>
            <a:endParaRPr lang="en-US" sz="2000" dirty="0">
              <a:latin typeface="Georgia" panose="02040502050405020303" pitchFamily="18" charset="0"/>
            </a:endParaRPr>
          </a:p>
        </p:txBody>
      </p:sp>
    </p:spTree>
    <p:extLst>
      <p:ext uri="{BB962C8B-B14F-4D97-AF65-F5344CB8AC3E}">
        <p14:creationId xmlns:p14="http://schemas.microsoft.com/office/powerpoint/2010/main" val="41420499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8700" y="227011"/>
            <a:ext cx="9994899" cy="6467287"/>
          </a:xfrm>
          <a:prstGeom prst="rect">
            <a:avLst/>
          </a:prstGeom>
          <a:ln>
            <a:noFill/>
          </a:ln>
          <a:effectLst>
            <a:softEdge rad="112500"/>
          </a:effectLst>
        </p:spPr>
      </p:pic>
      <p:sp>
        <p:nvSpPr>
          <p:cNvPr id="3" name="TextBox 2"/>
          <p:cNvSpPr txBox="1"/>
          <p:nvPr/>
        </p:nvSpPr>
        <p:spPr>
          <a:xfrm>
            <a:off x="3822700" y="1955800"/>
            <a:ext cx="5575300" cy="369332"/>
          </a:xfrm>
          <a:prstGeom prst="rect">
            <a:avLst/>
          </a:prstGeom>
          <a:noFill/>
        </p:spPr>
        <p:txBody>
          <a:bodyPr wrap="square" rtlCol="0">
            <a:spAutoFit/>
          </a:bodyPr>
          <a:lstStyle/>
          <a:p>
            <a:r>
              <a:rPr lang="en-US" dirty="0" smtClean="0">
                <a:solidFill>
                  <a:schemeClr val="accent5"/>
                </a:solidFill>
                <a:latin typeface="Georgia" panose="02040502050405020303" pitchFamily="18" charset="0"/>
              </a:rPr>
              <a:t>There is a comment that needs our attention</a:t>
            </a:r>
            <a:endParaRPr lang="en-US" dirty="0">
              <a:solidFill>
                <a:schemeClr val="accent5"/>
              </a:solidFill>
              <a:latin typeface="Georgia" panose="02040502050405020303" pitchFamily="18" charset="0"/>
            </a:endParaRPr>
          </a:p>
        </p:txBody>
      </p:sp>
      <p:cxnSp>
        <p:nvCxnSpPr>
          <p:cNvPr id="5" name="Straight Arrow Connector 4"/>
          <p:cNvCxnSpPr>
            <a:stCxn id="3" idx="1"/>
          </p:cNvCxnSpPr>
          <p:nvPr/>
        </p:nvCxnSpPr>
        <p:spPr>
          <a:xfrm flipH="1" flipV="1">
            <a:off x="3492500" y="1952883"/>
            <a:ext cx="330200" cy="187583"/>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8" name="Rounded Rectangle 7"/>
          <p:cNvSpPr/>
          <p:nvPr/>
        </p:nvSpPr>
        <p:spPr>
          <a:xfrm>
            <a:off x="4610100" y="3822700"/>
            <a:ext cx="1689100" cy="406400"/>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299200" y="3702734"/>
            <a:ext cx="3327400" cy="646331"/>
          </a:xfrm>
          <a:prstGeom prst="rect">
            <a:avLst/>
          </a:prstGeom>
          <a:noFill/>
        </p:spPr>
        <p:txBody>
          <a:bodyPr wrap="square" rtlCol="0">
            <a:spAutoFit/>
          </a:bodyPr>
          <a:lstStyle/>
          <a:p>
            <a:r>
              <a:rPr lang="en-US" dirty="0" smtClean="0">
                <a:solidFill>
                  <a:schemeClr val="accent4"/>
                </a:solidFill>
                <a:latin typeface="Georgia" panose="02040502050405020303" pitchFamily="18" charset="0"/>
              </a:rPr>
              <a:t>You’ll click “Expand comments” here to view </a:t>
            </a:r>
            <a:endParaRPr lang="en-US" dirty="0">
              <a:solidFill>
                <a:schemeClr val="accent4"/>
              </a:solidFill>
              <a:latin typeface="Georgia" panose="02040502050405020303" pitchFamily="18" charset="0"/>
            </a:endParaRPr>
          </a:p>
        </p:txBody>
      </p:sp>
      <p:sp>
        <p:nvSpPr>
          <p:cNvPr id="10" name="TextBox 9"/>
          <p:cNvSpPr txBox="1"/>
          <p:nvPr/>
        </p:nvSpPr>
        <p:spPr>
          <a:xfrm>
            <a:off x="7632700" y="4610100"/>
            <a:ext cx="2997200" cy="646331"/>
          </a:xfrm>
          <a:prstGeom prst="rect">
            <a:avLst/>
          </a:prstGeom>
          <a:noFill/>
        </p:spPr>
        <p:txBody>
          <a:bodyPr wrap="square" rtlCol="0">
            <a:spAutoFit/>
          </a:bodyPr>
          <a:lstStyle/>
          <a:p>
            <a:r>
              <a:rPr lang="en-US" dirty="0" smtClean="0">
                <a:solidFill>
                  <a:schemeClr val="accent6"/>
                </a:solidFill>
                <a:latin typeface="Georgia" panose="02040502050405020303" pitchFamily="18" charset="0"/>
              </a:rPr>
              <a:t>Type your response and click “reply”</a:t>
            </a:r>
            <a:endParaRPr lang="en-US" dirty="0">
              <a:solidFill>
                <a:schemeClr val="accent6"/>
              </a:solidFill>
              <a:latin typeface="Georgia" panose="02040502050405020303" pitchFamily="18" charset="0"/>
            </a:endParaRPr>
          </a:p>
        </p:txBody>
      </p:sp>
      <p:sp>
        <p:nvSpPr>
          <p:cNvPr id="11" name="TextBox 10"/>
          <p:cNvSpPr txBox="1"/>
          <p:nvPr/>
        </p:nvSpPr>
        <p:spPr>
          <a:xfrm>
            <a:off x="6769100" y="6159500"/>
            <a:ext cx="3860800" cy="368300"/>
          </a:xfrm>
          <a:prstGeom prst="rect">
            <a:avLst/>
          </a:prstGeom>
          <a:noFill/>
        </p:spPr>
        <p:txBody>
          <a:bodyPr wrap="square" rtlCol="0">
            <a:spAutoFit/>
          </a:bodyPr>
          <a:lstStyle/>
          <a:p>
            <a:r>
              <a:rPr lang="en-US" dirty="0" smtClean="0">
                <a:solidFill>
                  <a:schemeClr val="accent1"/>
                </a:solidFill>
                <a:latin typeface="Georgia" panose="02040502050405020303" pitchFamily="18" charset="0"/>
              </a:rPr>
              <a:t>Change the status to “Addressed”</a:t>
            </a:r>
            <a:endParaRPr lang="en-US" dirty="0">
              <a:solidFill>
                <a:schemeClr val="accent1"/>
              </a:solidFill>
              <a:latin typeface="Georgia" panose="02040502050405020303" pitchFamily="18" charset="0"/>
            </a:endParaRPr>
          </a:p>
        </p:txBody>
      </p:sp>
      <p:cxnSp>
        <p:nvCxnSpPr>
          <p:cNvPr id="13" name="Straight Arrow Connector 12"/>
          <p:cNvCxnSpPr>
            <a:stCxn id="11" idx="1"/>
          </p:cNvCxnSpPr>
          <p:nvPr/>
        </p:nvCxnSpPr>
        <p:spPr>
          <a:xfrm flipH="1">
            <a:off x="6299200" y="6343650"/>
            <a:ext cx="469900" cy="57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702300" y="5207000"/>
            <a:ext cx="2374900" cy="786002"/>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31287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4966" y="508000"/>
            <a:ext cx="11653991" cy="6121400"/>
          </a:xfrm>
          <a:prstGeom prst="rect">
            <a:avLst/>
          </a:prstGeom>
          <a:ln>
            <a:noFill/>
          </a:ln>
          <a:effectLst>
            <a:softEdge rad="112500"/>
          </a:effectLst>
        </p:spPr>
      </p:pic>
      <p:sp>
        <p:nvSpPr>
          <p:cNvPr id="3" name="TextBox 2"/>
          <p:cNvSpPr txBox="1"/>
          <p:nvPr/>
        </p:nvSpPr>
        <p:spPr>
          <a:xfrm>
            <a:off x="8382000" y="1435100"/>
            <a:ext cx="2921000" cy="923330"/>
          </a:xfrm>
          <a:prstGeom prst="rect">
            <a:avLst/>
          </a:prstGeom>
          <a:noFill/>
        </p:spPr>
        <p:txBody>
          <a:bodyPr wrap="square" rtlCol="0">
            <a:spAutoFit/>
          </a:bodyPr>
          <a:lstStyle/>
          <a:p>
            <a:r>
              <a:rPr lang="en-US" dirty="0" smtClean="0">
                <a:solidFill>
                  <a:schemeClr val="accent5"/>
                </a:solidFill>
                <a:latin typeface="Georgia" panose="02040502050405020303" pitchFamily="18" charset="0"/>
              </a:rPr>
              <a:t>You can click “compare” to view a revised submission against its original</a:t>
            </a:r>
            <a:endParaRPr lang="en-US" dirty="0">
              <a:solidFill>
                <a:schemeClr val="accent5"/>
              </a:solidFill>
              <a:latin typeface="Georgia" panose="02040502050405020303" pitchFamily="18" charset="0"/>
            </a:endParaRPr>
          </a:p>
        </p:txBody>
      </p:sp>
      <p:cxnSp>
        <p:nvCxnSpPr>
          <p:cNvPr id="5" name="Straight Arrow Connector 4"/>
          <p:cNvCxnSpPr/>
          <p:nvPr/>
        </p:nvCxnSpPr>
        <p:spPr>
          <a:xfrm flipV="1">
            <a:off x="10121900" y="1092200"/>
            <a:ext cx="0" cy="29210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41405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3874" y="309309"/>
            <a:ext cx="11210925" cy="6235954"/>
          </a:xfrm>
          <a:prstGeom prst="rect">
            <a:avLst/>
          </a:prstGeom>
          <a:ln>
            <a:noFill/>
          </a:ln>
          <a:effectLst>
            <a:softEdge rad="112500"/>
          </a:effectLst>
        </p:spPr>
      </p:pic>
      <p:sp>
        <p:nvSpPr>
          <p:cNvPr id="3" name="TextBox 2"/>
          <p:cNvSpPr txBox="1"/>
          <p:nvPr/>
        </p:nvSpPr>
        <p:spPr>
          <a:xfrm>
            <a:off x="3187700" y="4203700"/>
            <a:ext cx="4203700" cy="646331"/>
          </a:xfrm>
          <a:prstGeom prst="rect">
            <a:avLst/>
          </a:prstGeom>
          <a:noFill/>
        </p:spPr>
        <p:txBody>
          <a:bodyPr wrap="square" rtlCol="0">
            <a:spAutoFit/>
          </a:bodyPr>
          <a:lstStyle/>
          <a:p>
            <a:r>
              <a:rPr lang="en-US" dirty="0" smtClean="0">
                <a:solidFill>
                  <a:schemeClr val="accent3"/>
                </a:solidFill>
                <a:latin typeface="Georgia" panose="02040502050405020303" pitchFamily="18" charset="0"/>
              </a:rPr>
              <a:t>Revisions will be noted in the sidebar and highlighted</a:t>
            </a:r>
            <a:endParaRPr lang="en-US" dirty="0">
              <a:solidFill>
                <a:schemeClr val="accent3"/>
              </a:solidFill>
              <a:latin typeface="Georgia" panose="02040502050405020303" pitchFamily="18" charset="0"/>
            </a:endParaRPr>
          </a:p>
        </p:txBody>
      </p:sp>
      <p:cxnSp>
        <p:nvCxnSpPr>
          <p:cNvPr id="7" name="Straight Arrow Connector 6"/>
          <p:cNvCxnSpPr>
            <a:stCxn id="3" idx="1"/>
          </p:cNvCxnSpPr>
          <p:nvPr/>
        </p:nvCxnSpPr>
        <p:spPr>
          <a:xfrm flipH="1" flipV="1">
            <a:off x="2844800" y="3746500"/>
            <a:ext cx="342900" cy="78036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8" name="Left Bracket 7"/>
          <p:cNvSpPr/>
          <p:nvPr/>
        </p:nvSpPr>
        <p:spPr>
          <a:xfrm rot="16200000">
            <a:off x="7338220" y="2021682"/>
            <a:ext cx="373063" cy="8039100"/>
          </a:xfrm>
          <a:prstGeom prst="leftBracket">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8873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401" y="889001"/>
            <a:ext cx="9953626" cy="1333500"/>
          </a:xfrm>
        </p:spPr>
        <p:txBody>
          <a:bodyPr/>
          <a:lstStyle/>
          <a:p>
            <a:pPr algn="l"/>
            <a:r>
              <a:rPr lang="en-US" dirty="0" smtClean="0"/>
              <a:t>How will I know my study has been approved?</a:t>
            </a:r>
            <a:br>
              <a:rPr lang="en-US" dirty="0" smtClean="0"/>
            </a:br>
            <a:endParaRPr lang="en-US" dirty="0"/>
          </a:p>
        </p:txBody>
      </p:sp>
      <p:sp>
        <p:nvSpPr>
          <p:cNvPr id="3" name="Text Placeholder 2"/>
          <p:cNvSpPr>
            <a:spLocks noGrp="1"/>
          </p:cNvSpPr>
          <p:nvPr>
            <p:ph type="body" idx="1"/>
          </p:nvPr>
        </p:nvSpPr>
        <p:spPr>
          <a:xfrm>
            <a:off x="2572278" y="2070100"/>
            <a:ext cx="8930748" cy="3567681"/>
          </a:xfrm>
        </p:spPr>
        <p:txBody>
          <a:bodyPr/>
          <a:lstStyle/>
          <a:p>
            <a:pPr marL="342900" indent="-342900" algn="l">
              <a:buFont typeface="Arial" panose="020B0604020202020204" pitchFamily="34" charset="0"/>
              <a:buChar char="•"/>
            </a:pPr>
            <a:r>
              <a:rPr lang="en-US" sz="2400" dirty="0" smtClean="0"/>
              <a:t>You will be notified via email!</a:t>
            </a:r>
            <a:endParaRPr lang="en-US" sz="2400" dirty="0"/>
          </a:p>
          <a:p>
            <a:pPr marL="342900" indent="-342900" algn="l">
              <a:buFont typeface="Arial" panose="020B0604020202020204" pitchFamily="34" charset="0"/>
              <a:buChar char="•"/>
            </a:pPr>
            <a:r>
              <a:rPr lang="en-US" sz="2400" dirty="0" smtClean="0"/>
              <a:t>Study will appear on your dashboard under “Approved Studies”.</a:t>
            </a:r>
          </a:p>
          <a:p>
            <a:pPr marL="342900" indent="-342900" algn="l">
              <a:buFont typeface="Arial" panose="020B0604020202020204" pitchFamily="34" charset="0"/>
              <a:buChar char="•"/>
            </a:pPr>
            <a:r>
              <a:rPr lang="en-US" sz="2400" dirty="0" smtClean="0"/>
              <a:t>All approved documents will appear under your approved study – those are the documents you need to use for your active research.</a:t>
            </a:r>
          </a:p>
          <a:p>
            <a:pPr algn="l"/>
            <a:endParaRPr lang="en-US" dirty="0" smtClean="0"/>
          </a:p>
          <a:p>
            <a:pPr algn="l"/>
            <a:endParaRPr lang="en-US" dirty="0"/>
          </a:p>
        </p:txBody>
      </p:sp>
    </p:spTree>
    <p:extLst>
      <p:ext uri="{BB962C8B-B14F-4D97-AF65-F5344CB8AC3E}">
        <p14:creationId xmlns:p14="http://schemas.microsoft.com/office/powerpoint/2010/main" val="40327378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do I still need to…?</a:t>
            </a:r>
            <a:endParaRPr lang="en-US" dirty="0"/>
          </a:p>
        </p:txBody>
      </p:sp>
      <p:sp>
        <p:nvSpPr>
          <p:cNvPr id="3" name="Content Placeholder 2"/>
          <p:cNvSpPr>
            <a:spLocks noGrp="1"/>
          </p:cNvSpPr>
          <p:nvPr>
            <p:ph idx="1"/>
          </p:nvPr>
        </p:nvSpPr>
        <p:spPr>
          <a:xfrm>
            <a:off x="1484310" y="2146301"/>
            <a:ext cx="10018713" cy="3644900"/>
          </a:xfrm>
        </p:spPr>
        <p:txBody>
          <a:bodyPr>
            <a:normAutofit/>
          </a:bodyPr>
          <a:lstStyle/>
          <a:p>
            <a:r>
              <a:rPr lang="en-US" sz="2400" dirty="0" smtClean="0">
                <a:latin typeface="Georgia" panose="02040502050405020303" pitchFamily="18" charset="0"/>
              </a:rPr>
              <a:t>Complete CITI Training?</a:t>
            </a:r>
          </a:p>
          <a:p>
            <a:endParaRPr lang="en-US" sz="2400" dirty="0">
              <a:latin typeface="Georgia" panose="02040502050405020303" pitchFamily="18" charset="0"/>
            </a:endParaRPr>
          </a:p>
          <a:p>
            <a:r>
              <a:rPr lang="en-US" sz="2400" dirty="0" smtClean="0">
                <a:latin typeface="Georgia" panose="02040502050405020303" pitchFamily="18" charset="0"/>
              </a:rPr>
              <a:t>Pick up my approval documents?</a:t>
            </a:r>
          </a:p>
          <a:p>
            <a:endParaRPr lang="en-US" sz="2400" dirty="0">
              <a:latin typeface="Georgia" panose="02040502050405020303" pitchFamily="18" charset="0"/>
            </a:endParaRPr>
          </a:p>
          <a:p>
            <a:r>
              <a:rPr lang="en-US" sz="2400" dirty="0" smtClean="0">
                <a:latin typeface="Georgia" panose="02040502050405020303" pitchFamily="18" charset="0"/>
              </a:rPr>
              <a:t>Use the Montclair templates for consent forms/site approval letters?</a:t>
            </a:r>
          </a:p>
          <a:p>
            <a:endParaRPr lang="en-US" sz="2400" dirty="0">
              <a:latin typeface="Georgia" panose="02040502050405020303" pitchFamily="18" charset="0"/>
            </a:endParaRPr>
          </a:p>
          <a:p>
            <a:r>
              <a:rPr lang="en-US" sz="2400" dirty="0" smtClean="0">
                <a:latin typeface="Georgia" panose="02040502050405020303" pitchFamily="18" charset="0"/>
              </a:rPr>
              <a:t>Apply for continuing review?</a:t>
            </a:r>
            <a:endParaRPr lang="en-US" sz="2400" dirty="0">
              <a:latin typeface="Georgia" panose="02040502050405020303" pitchFamily="18" charset="0"/>
            </a:endParaRPr>
          </a:p>
        </p:txBody>
      </p:sp>
      <p:sp>
        <p:nvSpPr>
          <p:cNvPr id="4" name="TextBox 3"/>
          <p:cNvSpPr txBox="1"/>
          <p:nvPr/>
        </p:nvSpPr>
        <p:spPr>
          <a:xfrm>
            <a:off x="1953416" y="2726834"/>
            <a:ext cx="9080500" cy="369332"/>
          </a:xfrm>
          <a:prstGeom prst="rect">
            <a:avLst/>
          </a:prstGeom>
          <a:noFill/>
        </p:spPr>
        <p:txBody>
          <a:bodyPr wrap="square" rtlCol="0">
            <a:spAutoFit/>
          </a:bodyPr>
          <a:lstStyle/>
          <a:p>
            <a:r>
              <a:rPr lang="en-US" dirty="0" smtClean="0">
                <a:solidFill>
                  <a:schemeClr val="accent6">
                    <a:lumMod val="75000"/>
                  </a:schemeClr>
                </a:solidFill>
                <a:latin typeface="Georgia" panose="02040502050405020303" pitchFamily="18" charset="0"/>
              </a:rPr>
              <a:t>Yes, all research team members will still have to complete CITI training every 3 years </a:t>
            </a:r>
            <a:endParaRPr lang="en-US" dirty="0">
              <a:solidFill>
                <a:schemeClr val="accent6">
                  <a:lumMod val="75000"/>
                </a:schemeClr>
              </a:solidFill>
              <a:latin typeface="Georgia" panose="02040502050405020303" pitchFamily="18" charset="0"/>
            </a:endParaRPr>
          </a:p>
        </p:txBody>
      </p:sp>
      <p:sp>
        <p:nvSpPr>
          <p:cNvPr id="7" name="TextBox 6"/>
          <p:cNvSpPr txBox="1"/>
          <p:nvPr/>
        </p:nvSpPr>
        <p:spPr>
          <a:xfrm>
            <a:off x="2075657" y="3756991"/>
            <a:ext cx="8983663" cy="369332"/>
          </a:xfrm>
          <a:prstGeom prst="rect">
            <a:avLst/>
          </a:prstGeom>
          <a:noFill/>
        </p:spPr>
        <p:txBody>
          <a:bodyPr wrap="square" rtlCol="0">
            <a:spAutoFit/>
          </a:bodyPr>
          <a:lstStyle/>
          <a:p>
            <a:r>
              <a:rPr lang="en-US" dirty="0" smtClean="0">
                <a:solidFill>
                  <a:schemeClr val="accent6">
                    <a:lumMod val="75000"/>
                  </a:schemeClr>
                </a:solidFill>
                <a:latin typeface="Georgia" panose="02040502050405020303" pitchFamily="18" charset="0"/>
              </a:rPr>
              <a:t>No, you will also not be sent physical approval documents</a:t>
            </a:r>
            <a:endParaRPr lang="en-US" dirty="0">
              <a:solidFill>
                <a:schemeClr val="accent6">
                  <a:lumMod val="75000"/>
                </a:schemeClr>
              </a:solidFill>
              <a:latin typeface="Georgia" panose="02040502050405020303" pitchFamily="18" charset="0"/>
            </a:endParaRPr>
          </a:p>
        </p:txBody>
      </p:sp>
      <p:sp>
        <p:nvSpPr>
          <p:cNvPr id="8" name="TextBox 7"/>
          <p:cNvSpPr txBox="1"/>
          <p:nvPr/>
        </p:nvSpPr>
        <p:spPr>
          <a:xfrm>
            <a:off x="2138363" y="4772566"/>
            <a:ext cx="7962900" cy="369332"/>
          </a:xfrm>
          <a:prstGeom prst="rect">
            <a:avLst/>
          </a:prstGeom>
          <a:noFill/>
        </p:spPr>
        <p:txBody>
          <a:bodyPr wrap="square" rtlCol="0">
            <a:spAutoFit/>
          </a:bodyPr>
          <a:lstStyle/>
          <a:p>
            <a:r>
              <a:rPr lang="en-US" dirty="0" smtClean="0">
                <a:solidFill>
                  <a:schemeClr val="accent6">
                    <a:lumMod val="75000"/>
                  </a:schemeClr>
                </a:solidFill>
                <a:latin typeface="Georgia" panose="02040502050405020303" pitchFamily="18" charset="0"/>
              </a:rPr>
              <a:t>Yes, these templates will continue to be available on our website</a:t>
            </a:r>
            <a:endParaRPr lang="en-US" dirty="0">
              <a:solidFill>
                <a:schemeClr val="accent6">
                  <a:lumMod val="75000"/>
                </a:schemeClr>
              </a:solidFill>
              <a:latin typeface="Georgia" panose="02040502050405020303" pitchFamily="18" charset="0"/>
            </a:endParaRPr>
          </a:p>
        </p:txBody>
      </p:sp>
      <p:sp>
        <p:nvSpPr>
          <p:cNvPr id="9" name="TextBox 8"/>
          <p:cNvSpPr txBox="1"/>
          <p:nvPr/>
        </p:nvSpPr>
        <p:spPr>
          <a:xfrm>
            <a:off x="2138363" y="5791199"/>
            <a:ext cx="9118600" cy="369332"/>
          </a:xfrm>
          <a:prstGeom prst="rect">
            <a:avLst/>
          </a:prstGeom>
          <a:noFill/>
        </p:spPr>
        <p:txBody>
          <a:bodyPr wrap="square" rtlCol="0">
            <a:spAutoFit/>
          </a:bodyPr>
          <a:lstStyle/>
          <a:p>
            <a:r>
              <a:rPr lang="en-US" dirty="0" smtClean="0">
                <a:solidFill>
                  <a:schemeClr val="accent6">
                    <a:lumMod val="75000"/>
                  </a:schemeClr>
                </a:solidFill>
                <a:latin typeface="Georgia" panose="02040502050405020303" pitchFamily="18" charset="0"/>
              </a:rPr>
              <a:t>Yes, you will eventually have to fill out a renewal submission if your study is not exempt</a:t>
            </a:r>
            <a:endParaRPr lang="en-US" dirty="0">
              <a:solidFill>
                <a:schemeClr val="accent6">
                  <a:lumMod val="75000"/>
                </a:schemeClr>
              </a:solidFill>
              <a:latin typeface="Georgia" panose="02040502050405020303" pitchFamily="18" charset="0"/>
            </a:endParaRPr>
          </a:p>
        </p:txBody>
      </p:sp>
    </p:spTree>
    <p:extLst>
      <p:ext uri="{BB962C8B-B14F-4D97-AF65-F5344CB8AC3E}">
        <p14:creationId xmlns:p14="http://schemas.microsoft.com/office/powerpoint/2010/main" val="321499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6072189" cy="622300"/>
          </a:xfrm>
        </p:spPr>
        <p:txBody>
          <a:bodyPr>
            <a:normAutofit fontScale="90000"/>
          </a:bodyPr>
          <a:lstStyle/>
          <a:p>
            <a:r>
              <a:rPr lang="en-US" dirty="0" smtClean="0"/>
              <a:t>Before you begin…	</a:t>
            </a:r>
            <a:endParaRPr lang="en-US" dirty="0"/>
          </a:p>
        </p:txBody>
      </p:sp>
      <p:sp>
        <p:nvSpPr>
          <p:cNvPr id="3" name="Content Placeholder 2"/>
          <p:cNvSpPr>
            <a:spLocks noGrp="1"/>
          </p:cNvSpPr>
          <p:nvPr>
            <p:ph idx="1"/>
          </p:nvPr>
        </p:nvSpPr>
        <p:spPr>
          <a:xfrm>
            <a:off x="2398710" y="1346202"/>
            <a:ext cx="7723189" cy="3886200"/>
          </a:xfrm>
        </p:spPr>
        <p:txBody>
          <a:bodyPr>
            <a:normAutofit/>
          </a:bodyPr>
          <a:lstStyle/>
          <a:p>
            <a:pPr algn="ctr"/>
            <a:r>
              <a:rPr lang="en-US" sz="4400" dirty="0" smtClean="0">
                <a:latin typeface="Georgia" panose="02040502050405020303" pitchFamily="18" charset="0"/>
              </a:rPr>
              <a:t>You may have best results using Chrome </a:t>
            </a:r>
            <a:endParaRPr lang="en-US" sz="4400" dirty="0">
              <a:latin typeface="Georgia" panose="02040502050405020303" pitchFamily="18" charset="0"/>
            </a:endParaRPr>
          </a:p>
          <a:p>
            <a:pPr algn="ctr"/>
            <a:r>
              <a:rPr lang="en-US" sz="4400" dirty="0" smtClean="0">
                <a:latin typeface="Georgia" panose="02040502050405020303" pitchFamily="18" charset="0"/>
              </a:rPr>
              <a:t>Must enable pop-ups</a:t>
            </a:r>
            <a:endParaRPr lang="en-US" sz="4400" dirty="0">
              <a:latin typeface="Georgia" panose="02040502050405020303" pitchFamily="18" charset="0"/>
            </a:endParaRPr>
          </a:p>
        </p:txBody>
      </p:sp>
    </p:spTree>
    <p:extLst>
      <p:ext uri="{BB962C8B-B14F-4D97-AF65-F5344CB8AC3E}">
        <p14:creationId xmlns:p14="http://schemas.microsoft.com/office/powerpoint/2010/main" val="1657436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179498" y="-511272"/>
            <a:ext cx="15325725" cy="8201025"/>
          </a:xfrm>
          <a:prstGeom prst="rect">
            <a:avLst/>
          </a:prstGeom>
        </p:spPr>
      </p:pic>
      <p:sp>
        <p:nvSpPr>
          <p:cNvPr id="4" name="Left Arrow 3"/>
          <p:cNvSpPr/>
          <p:nvPr/>
        </p:nvSpPr>
        <p:spPr>
          <a:xfrm>
            <a:off x="5017884" y="2826750"/>
            <a:ext cx="2160104" cy="26504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554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Dashboard</a:t>
            </a:r>
            <a:endParaRPr lang="en-US" dirty="0"/>
          </a:p>
        </p:txBody>
      </p:sp>
      <p:sp>
        <p:nvSpPr>
          <p:cNvPr id="3" name="Text Placeholder 2"/>
          <p:cNvSpPr>
            <a:spLocks noGrp="1"/>
          </p:cNvSpPr>
          <p:nvPr>
            <p:ph type="body" idx="1"/>
          </p:nvPr>
        </p:nvSpPr>
        <p:spPr/>
        <p:txBody>
          <a:bodyPr/>
          <a:lstStyle/>
          <a:p>
            <a:r>
              <a:rPr lang="en-US" dirty="0" smtClean="0"/>
              <a:t>When you sign in, every time you will come to this page!</a:t>
            </a:r>
            <a:endParaRPr lang="en-US" dirty="0"/>
          </a:p>
        </p:txBody>
      </p:sp>
    </p:spTree>
    <p:extLst>
      <p:ext uri="{BB962C8B-B14F-4D97-AF65-F5344CB8AC3E}">
        <p14:creationId xmlns:p14="http://schemas.microsoft.com/office/powerpoint/2010/main" val="3023597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1" y="-129082"/>
            <a:ext cx="12581516" cy="7213857"/>
          </a:xfrm>
          <a:prstGeom prst="rect">
            <a:avLst/>
          </a:prstGeom>
        </p:spPr>
      </p:pic>
      <p:sp>
        <p:nvSpPr>
          <p:cNvPr id="4" name="TextBox 3"/>
          <p:cNvSpPr txBox="1"/>
          <p:nvPr/>
        </p:nvSpPr>
        <p:spPr>
          <a:xfrm>
            <a:off x="2316225" y="4179756"/>
            <a:ext cx="2184400" cy="646331"/>
          </a:xfrm>
          <a:prstGeom prst="rect">
            <a:avLst/>
          </a:prstGeom>
          <a:noFill/>
        </p:spPr>
        <p:txBody>
          <a:bodyPr wrap="square" rtlCol="0">
            <a:spAutoFit/>
          </a:bodyPr>
          <a:lstStyle/>
          <a:p>
            <a:r>
              <a:rPr lang="en-US" dirty="0" smtClean="0">
                <a:solidFill>
                  <a:schemeClr val="accent2"/>
                </a:solidFill>
                <a:latin typeface="Georgia" panose="02040502050405020303" pitchFamily="18" charset="0"/>
              </a:rPr>
              <a:t>Shows all your studies</a:t>
            </a:r>
            <a:endParaRPr lang="en-US" dirty="0">
              <a:solidFill>
                <a:schemeClr val="accent2"/>
              </a:solidFill>
              <a:latin typeface="Georgia" panose="02040502050405020303" pitchFamily="18" charset="0"/>
            </a:endParaRPr>
          </a:p>
        </p:txBody>
      </p:sp>
      <p:sp>
        <p:nvSpPr>
          <p:cNvPr id="5" name="TextBox 4"/>
          <p:cNvSpPr txBox="1"/>
          <p:nvPr/>
        </p:nvSpPr>
        <p:spPr>
          <a:xfrm>
            <a:off x="6010235" y="3714247"/>
            <a:ext cx="2286000" cy="646331"/>
          </a:xfrm>
          <a:prstGeom prst="rect">
            <a:avLst/>
          </a:prstGeom>
          <a:noFill/>
        </p:spPr>
        <p:txBody>
          <a:bodyPr wrap="square" rtlCol="0">
            <a:spAutoFit/>
          </a:bodyPr>
          <a:lstStyle/>
          <a:p>
            <a:r>
              <a:rPr lang="en-US" dirty="0" smtClean="0">
                <a:solidFill>
                  <a:schemeClr val="accent2"/>
                </a:solidFill>
                <a:latin typeface="Georgia" panose="02040502050405020303" pitchFamily="18" charset="0"/>
              </a:rPr>
              <a:t>Shows all incomplete tasks</a:t>
            </a:r>
            <a:endParaRPr lang="en-US" dirty="0">
              <a:solidFill>
                <a:schemeClr val="accent2"/>
              </a:solidFill>
              <a:latin typeface="Georgia" panose="02040502050405020303" pitchFamily="18" charset="0"/>
            </a:endParaRPr>
          </a:p>
        </p:txBody>
      </p:sp>
      <p:sp>
        <p:nvSpPr>
          <p:cNvPr id="6" name="TextBox 5"/>
          <p:cNvSpPr txBox="1"/>
          <p:nvPr/>
        </p:nvSpPr>
        <p:spPr>
          <a:xfrm>
            <a:off x="9983450" y="3477847"/>
            <a:ext cx="1662451" cy="920832"/>
          </a:xfrm>
          <a:prstGeom prst="rect">
            <a:avLst/>
          </a:prstGeom>
          <a:noFill/>
        </p:spPr>
        <p:txBody>
          <a:bodyPr wrap="square" rtlCol="0">
            <a:spAutoFit/>
          </a:bodyPr>
          <a:lstStyle/>
          <a:p>
            <a:r>
              <a:rPr lang="en-US" dirty="0" smtClean="0">
                <a:solidFill>
                  <a:schemeClr val="accent2"/>
                </a:solidFill>
                <a:latin typeface="Georgia" panose="02040502050405020303" pitchFamily="18" charset="0"/>
              </a:rPr>
              <a:t>Shows you all your submissions</a:t>
            </a:r>
            <a:endParaRPr lang="en-US" dirty="0">
              <a:solidFill>
                <a:schemeClr val="accent2"/>
              </a:solidFill>
              <a:latin typeface="Georgia" panose="02040502050405020303" pitchFamily="18" charset="0"/>
            </a:endParaRPr>
          </a:p>
        </p:txBody>
      </p:sp>
      <p:sp>
        <p:nvSpPr>
          <p:cNvPr id="7" name="TextBox 6"/>
          <p:cNvSpPr txBox="1"/>
          <p:nvPr/>
        </p:nvSpPr>
        <p:spPr>
          <a:xfrm>
            <a:off x="2858170" y="5877362"/>
            <a:ext cx="2171700" cy="646331"/>
          </a:xfrm>
          <a:prstGeom prst="rect">
            <a:avLst/>
          </a:prstGeom>
          <a:noFill/>
        </p:spPr>
        <p:txBody>
          <a:bodyPr wrap="square" rtlCol="0">
            <a:spAutoFit/>
          </a:bodyPr>
          <a:lstStyle/>
          <a:p>
            <a:r>
              <a:rPr lang="en-US" dirty="0" smtClean="0">
                <a:solidFill>
                  <a:schemeClr val="accent3"/>
                </a:solidFill>
                <a:latin typeface="Georgia" panose="02040502050405020303" pitchFamily="18" charset="0"/>
              </a:rPr>
              <a:t>Shows you your approved studies</a:t>
            </a:r>
            <a:endParaRPr lang="en-US" dirty="0">
              <a:solidFill>
                <a:schemeClr val="accent3"/>
              </a:solidFill>
              <a:latin typeface="Georgia" panose="02040502050405020303" pitchFamily="18" charset="0"/>
            </a:endParaRPr>
          </a:p>
        </p:txBody>
      </p:sp>
      <p:sp>
        <p:nvSpPr>
          <p:cNvPr id="8" name="Rectangle 7"/>
          <p:cNvSpPr/>
          <p:nvPr/>
        </p:nvSpPr>
        <p:spPr>
          <a:xfrm>
            <a:off x="5436270" y="6086227"/>
            <a:ext cx="2552030" cy="646331"/>
          </a:xfrm>
          <a:prstGeom prst="rect">
            <a:avLst/>
          </a:prstGeom>
        </p:spPr>
        <p:txBody>
          <a:bodyPr wrap="square">
            <a:spAutoFit/>
          </a:bodyPr>
          <a:lstStyle/>
          <a:p>
            <a:r>
              <a:rPr lang="en-US" dirty="0" smtClean="0">
                <a:solidFill>
                  <a:schemeClr val="accent3"/>
                </a:solidFill>
                <a:latin typeface="Georgia" panose="02040502050405020303" pitchFamily="18" charset="0"/>
              </a:rPr>
              <a:t>Shows soon-to-expire studies</a:t>
            </a:r>
            <a:endParaRPr lang="en-US" dirty="0">
              <a:solidFill>
                <a:schemeClr val="accent3"/>
              </a:solidFill>
              <a:latin typeface="Georgia" panose="02040502050405020303" pitchFamily="18" charset="0"/>
            </a:endParaRPr>
          </a:p>
        </p:txBody>
      </p:sp>
      <p:sp>
        <p:nvSpPr>
          <p:cNvPr id="9" name="Rectangle 8"/>
          <p:cNvSpPr/>
          <p:nvPr/>
        </p:nvSpPr>
        <p:spPr>
          <a:xfrm>
            <a:off x="8801100" y="6224726"/>
            <a:ext cx="2448106" cy="369332"/>
          </a:xfrm>
          <a:prstGeom prst="rect">
            <a:avLst/>
          </a:prstGeom>
        </p:spPr>
        <p:txBody>
          <a:bodyPr wrap="none">
            <a:spAutoFit/>
          </a:bodyPr>
          <a:lstStyle/>
          <a:p>
            <a:r>
              <a:rPr lang="en-US" dirty="0" smtClean="0">
                <a:solidFill>
                  <a:schemeClr val="accent3"/>
                </a:solidFill>
                <a:latin typeface="Georgia" panose="02040502050405020303" pitchFamily="18" charset="0"/>
              </a:rPr>
              <a:t>Shows expired studies</a:t>
            </a:r>
            <a:endParaRPr lang="en-US" dirty="0">
              <a:solidFill>
                <a:schemeClr val="accent3"/>
              </a:solidFill>
              <a:latin typeface="Georgia" panose="02040502050405020303" pitchFamily="18" charset="0"/>
            </a:endParaRPr>
          </a:p>
        </p:txBody>
      </p:sp>
      <p:sp>
        <p:nvSpPr>
          <p:cNvPr id="10" name="Right Bracket 9"/>
          <p:cNvSpPr/>
          <p:nvPr/>
        </p:nvSpPr>
        <p:spPr>
          <a:xfrm>
            <a:off x="1006600" y="1107996"/>
            <a:ext cx="254000" cy="3848100"/>
          </a:xfrm>
          <a:prstGeom prst="rightBracket">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
        <p:nvSpPr>
          <p:cNvPr id="11" name="TextBox 10"/>
          <p:cNvSpPr txBox="1"/>
          <p:nvPr/>
        </p:nvSpPr>
        <p:spPr>
          <a:xfrm>
            <a:off x="316220" y="4922580"/>
            <a:ext cx="3769270" cy="646331"/>
          </a:xfrm>
          <a:prstGeom prst="rect">
            <a:avLst/>
          </a:prstGeom>
          <a:noFill/>
        </p:spPr>
        <p:txBody>
          <a:bodyPr wrap="square" rtlCol="0">
            <a:spAutoFit/>
          </a:bodyPr>
          <a:lstStyle/>
          <a:p>
            <a:r>
              <a:rPr lang="en-US" dirty="0" smtClean="0">
                <a:solidFill>
                  <a:schemeClr val="accent5"/>
                </a:solidFill>
                <a:latin typeface="Georgia" panose="02040502050405020303" pitchFamily="18" charset="0"/>
              </a:rPr>
              <a:t>Other ways to access the same things</a:t>
            </a:r>
            <a:endParaRPr lang="en-US" dirty="0">
              <a:solidFill>
                <a:schemeClr val="accent5"/>
              </a:solidFill>
              <a:latin typeface="Georgia" panose="02040502050405020303" pitchFamily="18" charset="0"/>
            </a:endParaRPr>
          </a:p>
        </p:txBody>
      </p:sp>
      <p:sp>
        <p:nvSpPr>
          <p:cNvPr id="13" name="Right Bracket 12"/>
          <p:cNvSpPr/>
          <p:nvPr/>
        </p:nvSpPr>
        <p:spPr>
          <a:xfrm rot="16200000">
            <a:off x="6581884" y="-3057737"/>
            <a:ext cx="260802" cy="9956800"/>
          </a:xfrm>
          <a:prstGeom prst="rightBracket">
            <a:avLst/>
          </a:pr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14" name="TextBox 13"/>
          <p:cNvSpPr txBox="1"/>
          <p:nvPr/>
        </p:nvSpPr>
        <p:spPr>
          <a:xfrm>
            <a:off x="4906901" y="1124192"/>
            <a:ext cx="3521198" cy="646331"/>
          </a:xfrm>
          <a:prstGeom prst="rect">
            <a:avLst/>
          </a:prstGeom>
          <a:noFill/>
        </p:spPr>
        <p:txBody>
          <a:bodyPr wrap="square" rtlCol="0">
            <a:spAutoFit/>
          </a:bodyPr>
          <a:lstStyle/>
          <a:p>
            <a:pPr algn="ctr"/>
            <a:r>
              <a:rPr lang="en-US" dirty="0" smtClean="0">
                <a:solidFill>
                  <a:schemeClr val="accent6"/>
                </a:solidFill>
                <a:latin typeface="Georgia" panose="02040502050405020303" pitchFamily="18" charset="0"/>
              </a:rPr>
              <a:t>Shows the statuses of your submissions</a:t>
            </a:r>
            <a:endParaRPr lang="en-US" dirty="0">
              <a:solidFill>
                <a:schemeClr val="accent6"/>
              </a:solidFill>
              <a:latin typeface="Georgia" panose="02040502050405020303" pitchFamily="18" charset="0"/>
            </a:endParaRPr>
          </a:p>
        </p:txBody>
      </p:sp>
    </p:spTree>
    <p:extLst>
      <p:ext uri="{BB962C8B-B14F-4D97-AF65-F5344CB8AC3E}">
        <p14:creationId xmlns:p14="http://schemas.microsoft.com/office/powerpoint/2010/main" val="110587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500" fill="hold"/>
                                        <p:tgtEl>
                                          <p:spTgt spid="13"/>
                                        </p:tgtEl>
                                        <p:attrNameLst>
                                          <p:attrName>ppt_x</p:attrName>
                                        </p:attrNameLst>
                                      </p:cBhvr>
                                      <p:tavLst>
                                        <p:tav tm="0">
                                          <p:val>
                                            <p:strVal val="#ppt_x"/>
                                          </p:val>
                                        </p:tav>
                                        <p:tav tm="100000">
                                          <p:val>
                                            <p:strVal val="#ppt_x"/>
                                          </p:val>
                                        </p:tav>
                                      </p:tavLst>
                                    </p:anim>
                                    <p:anim calcmode="lin" valueType="num">
                                      <p:cBhvr additive="base">
                                        <p:cTn id="6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animBg="1"/>
      <p:bldP spid="11" grpId="0"/>
      <p:bldP spid="13"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are notifications?</a:t>
            </a:r>
            <a:endParaRPr lang="en-US" dirty="0"/>
          </a:p>
        </p:txBody>
      </p:sp>
      <p:sp>
        <p:nvSpPr>
          <p:cNvPr id="3" name="Content Placeholder 2"/>
          <p:cNvSpPr>
            <a:spLocks noGrp="1"/>
          </p:cNvSpPr>
          <p:nvPr>
            <p:ph idx="1"/>
          </p:nvPr>
        </p:nvSpPr>
        <p:spPr>
          <a:xfrm>
            <a:off x="2019300" y="1985434"/>
            <a:ext cx="9728200" cy="3649133"/>
          </a:xfrm>
        </p:spPr>
        <p:txBody>
          <a:bodyPr/>
          <a:lstStyle/>
          <a:p>
            <a:r>
              <a:rPr lang="en-US" dirty="0" smtClean="0">
                <a:latin typeface="Georgia" panose="02040502050405020303" pitchFamily="18" charset="0"/>
              </a:rPr>
              <a:t>Emails that will alert you that your submission requires attention </a:t>
            </a:r>
          </a:p>
          <a:p>
            <a:pPr marL="0" indent="0">
              <a:buNone/>
            </a:pPr>
            <a:r>
              <a:rPr lang="en-US" dirty="0" smtClean="0">
                <a:latin typeface="Georgia" panose="02040502050405020303" pitchFamily="18" charset="0"/>
              </a:rPr>
              <a:t>	i.e. revise submission to answer IRB questions, certification 	required</a:t>
            </a:r>
          </a:p>
          <a:p>
            <a:r>
              <a:rPr lang="en-US" dirty="0" smtClean="0">
                <a:latin typeface="Georgia" panose="02040502050405020303" pitchFamily="18" charset="0"/>
              </a:rPr>
              <a:t>Notifications will appear in-system </a:t>
            </a:r>
            <a:r>
              <a:rPr lang="en-US" b="1" dirty="0" smtClean="0">
                <a:latin typeface="Georgia" panose="02040502050405020303" pitchFamily="18" charset="0"/>
              </a:rPr>
              <a:t>AND</a:t>
            </a:r>
            <a:r>
              <a:rPr lang="en-US" dirty="0" smtClean="0">
                <a:latin typeface="Georgia" panose="02040502050405020303" pitchFamily="18" charset="0"/>
              </a:rPr>
              <a:t> be sent to your MSU email</a:t>
            </a:r>
          </a:p>
          <a:p>
            <a:r>
              <a:rPr lang="en-US" dirty="0" smtClean="0">
                <a:latin typeface="Georgia" panose="02040502050405020303" pitchFamily="18" charset="0"/>
              </a:rPr>
              <a:t>When you are required by the IRB to make corrections or revisions, it will also show up in your “Tasks” section of the dashboard</a:t>
            </a:r>
          </a:p>
        </p:txBody>
      </p:sp>
    </p:spTree>
    <p:extLst>
      <p:ext uri="{BB962C8B-B14F-4D97-AF65-F5344CB8AC3E}">
        <p14:creationId xmlns:p14="http://schemas.microsoft.com/office/powerpoint/2010/main" val="1257063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779" y="507999"/>
            <a:ext cx="8930747" cy="980081"/>
          </a:xfrm>
        </p:spPr>
        <p:txBody>
          <a:bodyPr/>
          <a:lstStyle/>
          <a:p>
            <a:pPr algn="l"/>
            <a:r>
              <a:rPr lang="en-US" dirty="0" smtClean="0"/>
              <a:t>Study vs. Submission</a:t>
            </a:r>
            <a:endParaRPr lang="en-US" dirty="0"/>
          </a:p>
        </p:txBody>
      </p:sp>
      <p:sp>
        <p:nvSpPr>
          <p:cNvPr id="3" name="Text Placeholder 2"/>
          <p:cNvSpPr>
            <a:spLocks noGrp="1"/>
          </p:cNvSpPr>
          <p:nvPr>
            <p:ph type="body" idx="1"/>
          </p:nvPr>
        </p:nvSpPr>
        <p:spPr>
          <a:xfrm>
            <a:off x="2572278" y="2286000"/>
            <a:ext cx="8930748" cy="3351781"/>
          </a:xfrm>
        </p:spPr>
        <p:txBody>
          <a:bodyPr>
            <a:normAutofit/>
          </a:bodyPr>
          <a:lstStyle/>
          <a:p>
            <a:pPr marL="342900" indent="-342900" algn="l">
              <a:buFont typeface="Arial" panose="020B0604020202020204" pitchFamily="34" charset="0"/>
              <a:buChar char="•"/>
            </a:pPr>
            <a:r>
              <a:rPr lang="en-US" sz="3200" dirty="0" smtClean="0"/>
              <a:t>Study refers to your entire research project</a:t>
            </a:r>
          </a:p>
          <a:p>
            <a:pPr marL="342900" indent="-342900" algn="l">
              <a:buFont typeface="Arial" panose="020B0604020202020204" pitchFamily="34" charset="0"/>
              <a:buChar char="•"/>
            </a:pPr>
            <a:r>
              <a:rPr lang="en-US" sz="3200" dirty="0" smtClean="0"/>
              <a:t>Submission refers to specific applications- e.g. initial application, modification, renewal, closure, etc.</a:t>
            </a:r>
            <a:endParaRPr lang="en-US" sz="3200" dirty="0"/>
          </a:p>
        </p:txBody>
      </p:sp>
    </p:spTree>
    <p:extLst>
      <p:ext uri="{BB962C8B-B14F-4D97-AF65-F5344CB8AC3E}">
        <p14:creationId xmlns:p14="http://schemas.microsoft.com/office/powerpoint/2010/main" val="12737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2279" y="622301"/>
            <a:ext cx="8930747" cy="1079500"/>
          </a:xfrm>
        </p:spPr>
        <p:txBody>
          <a:bodyPr/>
          <a:lstStyle/>
          <a:p>
            <a:pPr algn="l"/>
            <a:r>
              <a:rPr lang="en-US" dirty="0" smtClean="0"/>
              <a:t>Steps to creating an initial submission</a:t>
            </a:r>
            <a:endParaRPr lang="en-US" dirty="0"/>
          </a:p>
        </p:txBody>
      </p:sp>
      <p:sp>
        <p:nvSpPr>
          <p:cNvPr id="3" name="Text Placeholder 2"/>
          <p:cNvSpPr>
            <a:spLocks noGrp="1"/>
          </p:cNvSpPr>
          <p:nvPr>
            <p:ph type="body" idx="1"/>
          </p:nvPr>
        </p:nvSpPr>
        <p:spPr>
          <a:xfrm>
            <a:off x="2572278" y="1879600"/>
            <a:ext cx="8930748" cy="3758181"/>
          </a:xfrm>
        </p:spPr>
        <p:txBody>
          <a:bodyPr>
            <a:normAutofit/>
          </a:bodyPr>
          <a:lstStyle/>
          <a:p>
            <a:pPr marL="457200" indent="-457200" algn="l">
              <a:buFont typeface="+mj-lt"/>
              <a:buAutoNum type="arabicPeriod"/>
            </a:pPr>
            <a:r>
              <a:rPr lang="en-US" dirty="0" smtClean="0"/>
              <a:t>Click on blue “+ New Study” button on top right hand side</a:t>
            </a:r>
          </a:p>
          <a:p>
            <a:pPr marL="457200" indent="-457200" algn="l">
              <a:buFont typeface="+mj-lt"/>
              <a:buAutoNum type="arabicPeriod"/>
            </a:pPr>
            <a:r>
              <a:rPr lang="en-US" dirty="0" smtClean="0"/>
              <a:t>Give your study a title. If it is a student led research project, preface your title with “SS” ex: “</a:t>
            </a:r>
            <a:r>
              <a:rPr lang="en-US" b="1" dirty="0" smtClean="0"/>
              <a:t>SS Sample Study </a:t>
            </a:r>
            <a:r>
              <a:rPr lang="en-US" dirty="0" smtClean="0"/>
              <a:t>Title.” Click on blue checkmark on right-hand side to confirm study title.</a:t>
            </a:r>
          </a:p>
          <a:p>
            <a:pPr marL="457200" indent="-457200" algn="l">
              <a:buFont typeface="+mj-lt"/>
              <a:buAutoNum type="arabicPeriod"/>
            </a:pPr>
            <a:r>
              <a:rPr lang="en-US" dirty="0" smtClean="0"/>
              <a:t>You will see an IRB number such as “IRB-FY15-16-45”  and you will see a pink banner on left side which states status “</a:t>
            </a:r>
            <a:r>
              <a:rPr lang="en-US" dirty="0" err="1" smtClean="0"/>
              <a:t>Unsubmitted</a:t>
            </a:r>
            <a:r>
              <a:rPr lang="en-US" dirty="0" smtClean="0"/>
              <a:t>”.</a:t>
            </a:r>
          </a:p>
          <a:p>
            <a:pPr marL="457200" indent="-457200" algn="l">
              <a:buFont typeface="+mj-lt"/>
              <a:buAutoNum type="arabicPeriod"/>
            </a:pPr>
            <a:r>
              <a:rPr lang="en-US" dirty="0"/>
              <a:t>Click on </a:t>
            </a:r>
            <a:r>
              <a:rPr lang="en-US" dirty="0" smtClean="0"/>
              <a:t>blue “+ </a:t>
            </a:r>
            <a:r>
              <a:rPr lang="en-US" dirty="0"/>
              <a:t>New </a:t>
            </a:r>
            <a:r>
              <a:rPr lang="en-US" dirty="0" smtClean="0"/>
              <a:t>Submission” </a:t>
            </a:r>
            <a:r>
              <a:rPr lang="en-US" dirty="0"/>
              <a:t>button on top right hand </a:t>
            </a:r>
            <a:r>
              <a:rPr lang="en-US" dirty="0" smtClean="0"/>
              <a:t>side.</a:t>
            </a:r>
          </a:p>
          <a:p>
            <a:pPr marL="457200" indent="-457200" algn="l">
              <a:buFont typeface="+mj-lt"/>
              <a:buAutoNum type="arabicPeriod"/>
            </a:pPr>
            <a:r>
              <a:rPr lang="en-US" dirty="0" smtClean="0"/>
              <a:t>A drop down will appear with the word “INITIAL” – click on it.</a:t>
            </a:r>
          </a:p>
          <a:p>
            <a:pPr marL="457200" indent="-457200" algn="l">
              <a:buFont typeface="+mj-lt"/>
              <a:buAutoNum type="arabicPeriod"/>
            </a:pPr>
            <a:r>
              <a:rPr lang="en-US" dirty="0" smtClean="0"/>
              <a:t>You are now able to “Edit” your new submission!</a:t>
            </a:r>
            <a:endParaRPr lang="en-US" dirty="0"/>
          </a:p>
        </p:txBody>
      </p:sp>
    </p:spTree>
    <p:extLst>
      <p:ext uri="{BB962C8B-B14F-4D97-AF65-F5344CB8AC3E}">
        <p14:creationId xmlns:p14="http://schemas.microsoft.com/office/powerpoint/2010/main" val="15008001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293</TotalTime>
  <Words>976</Words>
  <Application>Microsoft Office PowerPoint</Application>
  <PresentationFormat>Widescreen</PresentationFormat>
  <Paragraphs>92</Paragraphs>
  <Slides>26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Corbel</vt:lpstr>
      <vt:lpstr>Georgia</vt:lpstr>
      <vt:lpstr>Parallax</vt:lpstr>
      <vt:lpstr>Cayuse IRB - Initial Training</vt:lpstr>
      <vt:lpstr>Logging in to Cayuse IRB </vt:lpstr>
      <vt:lpstr>Before you begin… </vt:lpstr>
      <vt:lpstr>PowerPoint Presentation</vt:lpstr>
      <vt:lpstr>Your Dashboard</vt:lpstr>
      <vt:lpstr>PowerPoint Presentation</vt:lpstr>
      <vt:lpstr>What are notifications?</vt:lpstr>
      <vt:lpstr>Study vs. Submission</vt:lpstr>
      <vt:lpstr>Steps to creating an initial submission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Making revisions and replying to IRB requests </vt:lpstr>
      <vt:lpstr>PowerPoint Presentation</vt:lpstr>
      <vt:lpstr>PowerPoint Presentation</vt:lpstr>
      <vt:lpstr>PowerPoint Presentation</vt:lpstr>
      <vt:lpstr>How will I know my study has been approved? </vt:lpstr>
      <vt:lpstr>So do I still need to…?</vt:lpstr>
    </vt:vector>
  </TitlesOfParts>
  <Company>Montclair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Cayuse irb for beginners</dc:title>
  <dc:creator>Susan M. Pereny</dc:creator>
  <cp:lastModifiedBy>Amy Patricia Krenzer</cp:lastModifiedBy>
  <cp:revision>77</cp:revision>
  <dcterms:created xsi:type="dcterms:W3CDTF">2015-10-05T15:38:13Z</dcterms:created>
  <dcterms:modified xsi:type="dcterms:W3CDTF">2018-09-17T15:07:44Z</dcterms:modified>
</cp:coreProperties>
</file>