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1" r:id="rId1"/>
  </p:sldMasterIdLst>
  <p:notesMasterIdLst>
    <p:notesMasterId r:id="rId49"/>
  </p:notesMasterIdLst>
  <p:handoutMasterIdLst>
    <p:handoutMasterId r:id="rId50"/>
  </p:handoutMasterIdLst>
  <p:sldIdLst>
    <p:sldId id="256" r:id="rId2"/>
    <p:sldId id="260" r:id="rId3"/>
    <p:sldId id="259" r:id="rId4"/>
    <p:sldId id="263" r:id="rId5"/>
    <p:sldId id="376" r:id="rId6"/>
    <p:sldId id="304" r:id="rId7"/>
    <p:sldId id="321" r:id="rId8"/>
    <p:sldId id="362" r:id="rId9"/>
    <p:sldId id="266" r:id="rId10"/>
    <p:sldId id="305" r:id="rId11"/>
    <p:sldId id="267" r:id="rId12"/>
    <p:sldId id="275" r:id="rId13"/>
    <p:sldId id="402" r:id="rId14"/>
    <p:sldId id="404" r:id="rId15"/>
    <p:sldId id="403" r:id="rId16"/>
    <p:sldId id="405" r:id="rId17"/>
    <p:sldId id="406" r:id="rId18"/>
    <p:sldId id="274" r:id="rId19"/>
    <p:sldId id="277" r:id="rId20"/>
    <p:sldId id="339" r:id="rId21"/>
    <p:sldId id="347" r:id="rId22"/>
    <p:sldId id="341" r:id="rId23"/>
    <p:sldId id="365" r:id="rId24"/>
    <p:sldId id="343" r:id="rId25"/>
    <p:sldId id="379" r:id="rId26"/>
    <p:sldId id="383" r:id="rId27"/>
    <p:sldId id="350" r:id="rId28"/>
    <p:sldId id="386" r:id="rId29"/>
    <p:sldId id="384" r:id="rId30"/>
    <p:sldId id="387" r:id="rId31"/>
    <p:sldId id="388" r:id="rId32"/>
    <p:sldId id="389" r:id="rId33"/>
    <p:sldId id="390" r:id="rId34"/>
    <p:sldId id="391" r:id="rId35"/>
    <p:sldId id="392" r:id="rId36"/>
    <p:sldId id="393" r:id="rId37"/>
    <p:sldId id="394" r:id="rId38"/>
    <p:sldId id="395" r:id="rId39"/>
    <p:sldId id="396" r:id="rId40"/>
    <p:sldId id="397" r:id="rId41"/>
    <p:sldId id="398" r:id="rId42"/>
    <p:sldId id="399" r:id="rId43"/>
    <p:sldId id="358" r:id="rId44"/>
    <p:sldId id="400" r:id="rId45"/>
    <p:sldId id="351" r:id="rId46"/>
    <p:sldId id="378" r:id="rId47"/>
    <p:sldId id="401"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initials="JH" lastIdx="69" clrIdx="0"/>
  <p:cmAuthor id="1" name="Hila Berger" initials="HB" lastIdx="3" clrIdx="1"/>
  <p:cmAuthor id="2" name="Amy Krenzer" initials="AK" lastIdx="1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99" autoAdjust="0"/>
    <p:restoredTop sz="94524" autoAdjust="0"/>
  </p:normalViewPr>
  <p:slideViewPr>
    <p:cSldViewPr>
      <p:cViewPr varScale="1">
        <p:scale>
          <a:sx n="97" d="100"/>
          <a:sy n="97" d="100"/>
        </p:scale>
        <p:origin x="32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9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4820"/>
          </a:xfrm>
          <a:prstGeom prst="rect">
            <a:avLst/>
          </a:prstGeom>
        </p:spPr>
        <p:txBody>
          <a:bodyPr vert="horz" lIns="93146" tIns="46572" rIns="93146" bIns="46572"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3146" tIns="46572" rIns="93146" bIns="46572" rtlCol="0"/>
          <a:lstStyle>
            <a:lvl1pPr algn="r">
              <a:defRPr sz="1200"/>
            </a:lvl1pPr>
          </a:lstStyle>
          <a:p>
            <a:fld id="{BA876CB0-0C4E-45D9-BB79-6B0D2927EE1B}" type="datetimeFigureOut">
              <a:rPr lang="en-US" smtClean="0"/>
              <a:pPr/>
              <a:t>1/31/2018</a:t>
            </a:fld>
            <a:endParaRPr lang="en-US" dirty="0"/>
          </a:p>
        </p:txBody>
      </p:sp>
      <p:sp>
        <p:nvSpPr>
          <p:cNvPr id="4" name="Footer Placeholder 3"/>
          <p:cNvSpPr>
            <a:spLocks noGrp="1"/>
          </p:cNvSpPr>
          <p:nvPr>
            <p:ph type="ftr" sz="quarter" idx="2"/>
          </p:nvPr>
        </p:nvSpPr>
        <p:spPr>
          <a:xfrm>
            <a:off x="2" y="8829967"/>
            <a:ext cx="3037840" cy="464820"/>
          </a:xfrm>
          <a:prstGeom prst="rect">
            <a:avLst/>
          </a:prstGeom>
        </p:spPr>
        <p:txBody>
          <a:bodyPr vert="horz" lIns="93146" tIns="46572" rIns="93146" bIns="465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46" tIns="46572" rIns="93146" bIns="46572" rtlCol="0" anchor="b"/>
          <a:lstStyle>
            <a:lvl1pPr algn="r">
              <a:defRPr sz="1200"/>
            </a:lvl1pPr>
          </a:lstStyle>
          <a:p>
            <a:fld id="{3D1CE251-097D-4658-8FB6-0D791E30519A}" type="slidenum">
              <a:rPr lang="en-US" smtClean="0"/>
              <a:pPr/>
              <a:t>‹#›</a:t>
            </a:fld>
            <a:endParaRPr lang="en-US" dirty="0"/>
          </a:p>
        </p:txBody>
      </p:sp>
    </p:spTree>
    <p:extLst>
      <p:ext uri="{BB962C8B-B14F-4D97-AF65-F5344CB8AC3E}">
        <p14:creationId xmlns:p14="http://schemas.microsoft.com/office/powerpoint/2010/main" val="69985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4820"/>
          </a:xfrm>
          <a:prstGeom prst="rect">
            <a:avLst/>
          </a:prstGeom>
        </p:spPr>
        <p:txBody>
          <a:bodyPr vert="horz" lIns="93146" tIns="46572" rIns="93146" bIns="46572"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146" tIns="46572" rIns="93146" bIns="46572" rtlCol="0"/>
          <a:lstStyle>
            <a:lvl1pPr algn="r">
              <a:defRPr sz="1200"/>
            </a:lvl1pPr>
          </a:lstStyle>
          <a:p>
            <a:fld id="{2983B8F5-F931-4ADC-88E1-F4DF7A9EDFBF}" type="datetimeFigureOut">
              <a:rPr lang="en-US" smtClean="0"/>
              <a:pPr/>
              <a:t>1/31/2018</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46" tIns="46572" rIns="93146" bIns="46572"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46" tIns="46572" rIns="93146" bIns="465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7"/>
            <a:ext cx="3037840" cy="464820"/>
          </a:xfrm>
          <a:prstGeom prst="rect">
            <a:avLst/>
          </a:prstGeom>
        </p:spPr>
        <p:txBody>
          <a:bodyPr vert="horz" lIns="93146" tIns="46572" rIns="93146"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46" tIns="46572" rIns="93146" bIns="46572" rtlCol="0" anchor="b"/>
          <a:lstStyle>
            <a:lvl1pPr algn="r">
              <a:defRPr sz="1200"/>
            </a:lvl1pPr>
          </a:lstStyle>
          <a:p>
            <a:fld id="{B808E598-F4FE-47BC-8343-49B97CDDBBC1}" type="slidenum">
              <a:rPr lang="en-US" smtClean="0"/>
              <a:pPr/>
              <a:t>‹#›</a:t>
            </a:fld>
            <a:endParaRPr lang="en-US" dirty="0"/>
          </a:p>
        </p:txBody>
      </p:sp>
    </p:spTree>
    <p:extLst>
      <p:ext uri="{BB962C8B-B14F-4D97-AF65-F5344CB8AC3E}">
        <p14:creationId xmlns:p14="http://schemas.microsoft.com/office/powerpoint/2010/main" val="362450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hhs.gov/ohrp/humansubjects/guidance/45cfr46.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hhs.gov/ohrp/humansubjects/guidance/45cfr46.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hhs.gov/ohrp/humansubjects/guidance/45cfr46.ht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8E598-F4FE-47BC-8343-49B97CDDBBC1}" type="slidenum">
              <a:rPr lang="en-US" smtClean="0"/>
              <a:pPr/>
              <a:t>1</a:t>
            </a:fld>
            <a:endParaRPr lang="en-US" dirty="0"/>
          </a:p>
        </p:txBody>
      </p:sp>
    </p:spTree>
    <p:extLst>
      <p:ext uri="{BB962C8B-B14F-4D97-AF65-F5344CB8AC3E}">
        <p14:creationId xmlns:p14="http://schemas.microsoft.com/office/powerpoint/2010/main" val="2426918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456">
              <a:defRPr/>
            </a:pPr>
            <a:r>
              <a:rPr lang="en-US" dirty="0" smtClean="0"/>
              <a:t>authorized by </a:t>
            </a:r>
            <a:r>
              <a:rPr lang="en-US" dirty="0" smtClean="0">
                <a:hlinkClick r:id="rId3"/>
              </a:rPr>
              <a:t>45 CFR 46.110</a:t>
            </a:r>
            <a:r>
              <a:rPr lang="en-US" dirty="0" smtClean="0"/>
              <a:t> and 21 CFR 56.110</a:t>
            </a:r>
          </a:p>
          <a:p>
            <a:endParaRPr lang="en-US" dirty="0"/>
          </a:p>
        </p:txBody>
      </p:sp>
      <p:sp>
        <p:nvSpPr>
          <p:cNvPr id="4" name="Slide Number Placeholder 3"/>
          <p:cNvSpPr>
            <a:spLocks noGrp="1"/>
          </p:cNvSpPr>
          <p:nvPr>
            <p:ph type="sldNum" sz="quarter" idx="10"/>
          </p:nvPr>
        </p:nvSpPr>
        <p:spPr/>
        <p:txBody>
          <a:bodyPr/>
          <a:lstStyle/>
          <a:p>
            <a:fld id="{B808E598-F4FE-47BC-8343-49B97CDDBBC1}" type="slidenum">
              <a:rPr lang="en-US" smtClean="0"/>
              <a:pPr/>
              <a:t>12</a:t>
            </a:fld>
            <a:endParaRPr lang="en-US" dirty="0"/>
          </a:p>
        </p:txBody>
      </p:sp>
    </p:spTree>
    <p:extLst>
      <p:ext uri="{BB962C8B-B14F-4D97-AF65-F5344CB8AC3E}">
        <p14:creationId xmlns:p14="http://schemas.microsoft.com/office/powerpoint/2010/main" val="2857564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456">
              <a:defRPr/>
            </a:pPr>
            <a:r>
              <a:rPr lang="en-US" dirty="0" smtClean="0"/>
              <a:t>authorized by </a:t>
            </a:r>
            <a:r>
              <a:rPr lang="en-US" dirty="0" smtClean="0">
                <a:hlinkClick r:id="rId3"/>
              </a:rPr>
              <a:t>45 CFR 46.110</a:t>
            </a:r>
            <a:r>
              <a:rPr lang="en-US" dirty="0" smtClean="0"/>
              <a:t> and 21 CFR 56.110</a:t>
            </a:r>
          </a:p>
          <a:p>
            <a:endParaRPr lang="en-US" dirty="0"/>
          </a:p>
        </p:txBody>
      </p:sp>
      <p:sp>
        <p:nvSpPr>
          <p:cNvPr id="4" name="Slide Number Placeholder 3"/>
          <p:cNvSpPr>
            <a:spLocks noGrp="1"/>
          </p:cNvSpPr>
          <p:nvPr>
            <p:ph type="sldNum" sz="quarter" idx="10"/>
          </p:nvPr>
        </p:nvSpPr>
        <p:spPr/>
        <p:txBody>
          <a:bodyPr/>
          <a:lstStyle/>
          <a:p>
            <a:fld id="{B808E598-F4FE-47BC-8343-49B97CDDBBC1}" type="slidenum">
              <a:rPr lang="en-US" smtClean="0"/>
              <a:pPr/>
              <a:t>18</a:t>
            </a:fld>
            <a:endParaRPr lang="en-US" dirty="0"/>
          </a:p>
        </p:txBody>
      </p:sp>
    </p:spTree>
    <p:extLst>
      <p:ext uri="{BB962C8B-B14F-4D97-AF65-F5344CB8AC3E}">
        <p14:creationId xmlns:p14="http://schemas.microsoft.com/office/powerpoint/2010/main" val="2857564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456">
              <a:defRPr/>
            </a:pPr>
            <a:r>
              <a:rPr lang="en-US" dirty="0" smtClean="0"/>
              <a:t>authorized by </a:t>
            </a:r>
            <a:r>
              <a:rPr lang="en-US" dirty="0" smtClean="0">
                <a:hlinkClick r:id="rId3"/>
              </a:rPr>
              <a:t>45 CFR 46.110</a:t>
            </a:r>
            <a:r>
              <a:rPr lang="en-US" dirty="0" smtClean="0"/>
              <a:t> and 21 CFR 56.110</a:t>
            </a:r>
          </a:p>
          <a:p>
            <a:endParaRPr lang="en-US" dirty="0"/>
          </a:p>
        </p:txBody>
      </p:sp>
      <p:sp>
        <p:nvSpPr>
          <p:cNvPr id="4" name="Slide Number Placeholder 3"/>
          <p:cNvSpPr>
            <a:spLocks noGrp="1"/>
          </p:cNvSpPr>
          <p:nvPr>
            <p:ph type="sldNum" sz="quarter" idx="10"/>
          </p:nvPr>
        </p:nvSpPr>
        <p:spPr/>
        <p:txBody>
          <a:bodyPr/>
          <a:lstStyle/>
          <a:p>
            <a:fld id="{B808E598-F4FE-47BC-8343-49B97CDDBBC1}" type="slidenum">
              <a:rPr lang="en-US" smtClean="0"/>
              <a:pPr/>
              <a:t>19</a:t>
            </a:fld>
            <a:endParaRPr lang="en-US" dirty="0"/>
          </a:p>
        </p:txBody>
      </p:sp>
    </p:spTree>
    <p:extLst>
      <p:ext uri="{BB962C8B-B14F-4D97-AF65-F5344CB8AC3E}">
        <p14:creationId xmlns:p14="http://schemas.microsoft.com/office/powerpoint/2010/main" val="2857564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directions on help</a:t>
            </a:r>
            <a:endParaRPr lang="en-US" dirty="0"/>
          </a:p>
        </p:txBody>
      </p:sp>
      <p:sp>
        <p:nvSpPr>
          <p:cNvPr id="4" name="Slide Number Placeholder 3"/>
          <p:cNvSpPr>
            <a:spLocks noGrp="1"/>
          </p:cNvSpPr>
          <p:nvPr>
            <p:ph type="sldNum" sz="quarter" idx="10"/>
          </p:nvPr>
        </p:nvSpPr>
        <p:spPr/>
        <p:txBody>
          <a:bodyPr/>
          <a:lstStyle/>
          <a:p>
            <a:fld id="{BE909884-C324-4DA8-A03F-B8F6D5E5A75F}" type="slidenum">
              <a:rPr lang="en-US" smtClean="0"/>
              <a:t>31</a:t>
            </a:fld>
            <a:endParaRPr lang="en-US"/>
          </a:p>
        </p:txBody>
      </p:sp>
    </p:spTree>
    <p:extLst>
      <p:ext uri="{BB962C8B-B14F-4D97-AF65-F5344CB8AC3E}">
        <p14:creationId xmlns:p14="http://schemas.microsoft.com/office/powerpoint/2010/main" val="1284724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8E598-F4FE-47BC-8343-49B97CDDBBC1}" type="slidenum">
              <a:rPr lang="en-US" smtClean="0"/>
              <a:pPr/>
              <a:t>46</a:t>
            </a:fld>
            <a:endParaRPr lang="en-US" dirty="0"/>
          </a:p>
        </p:txBody>
      </p:sp>
    </p:spTree>
    <p:extLst>
      <p:ext uri="{BB962C8B-B14F-4D97-AF65-F5344CB8AC3E}">
        <p14:creationId xmlns:p14="http://schemas.microsoft.com/office/powerpoint/2010/main" val="357045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8E598-F4FE-47BC-8343-49B97CDDBBC1}" type="slidenum">
              <a:rPr lang="en-US" smtClean="0"/>
              <a:pPr/>
              <a:t>2</a:t>
            </a:fld>
            <a:endParaRPr lang="en-US" dirty="0"/>
          </a:p>
        </p:txBody>
      </p:sp>
    </p:spTree>
    <p:extLst>
      <p:ext uri="{BB962C8B-B14F-4D97-AF65-F5344CB8AC3E}">
        <p14:creationId xmlns:p14="http://schemas.microsoft.com/office/powerpoint/2010/main" val="1694533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8E598-F4FE-47BC-8343-49B97CDDBBC1}" type="slidenum">
              <a:rPr lang="en-US" smtClean="0"/>
              <a:pPr/>
              <a:t>3</a:t>
            </a:fld>
            <a:endParaRPr lang="en-US" dirty="0"/>
          </a:p>
        </p:txBody>
      </p:sp>
    </p:spTree>
    <p:extLst>
      <p:ext uri="{BB962C8B-B14F-4D97-AF65-F5344CB8AC3E}">
        <p14:creationId xmlns:p14="http://schemas.microsoft.com/office/powerpoint/2010/main" val="2807240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COVERED ENTITIES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808E598-F4FE-47BC-8343-49B97CDDBBC1}" type="slidenum">
              <a:rPr lang="en-US" smtClean="0"/>
              <a:pPr/>
              <a:t>4</a:t>
            </a:fld>
            <a:endParaRPr lang="en-US" dirty="0"/>
          </a:p>
        </p:txBody>
      </p:sp>
    </p:spTree>
    <p:extLst>
      <p:ext uri="{BB962C8B-B14F-4D97-AF65-F5344CB8AC3E}">
        <p14:creationId xmlns:p14="http://schemas.microsoft.com/office/powerpoint/2010/main" val="3020635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8E598-F4FE-47BC-8343-49B97CDDBBC1}" type="slidenum">
              <a:rPr lang="en-US" smtClean="0"/>
              <a:pPr/>
              <a:t>5</a:t>
            </a:fld>
            <a:endParaRPr lang="en-US" dirty="0"/>
          </a:p>
        </p:txBody>
      </p:sp>
    </p:spTree>
    <p:extLst>
      <p:ext uri="{BB962C8B-B14F-4D97-AF65-F5344CB8AC3E}">
        <p14:creationId xmlns:p14="http://schemas.microsoft.com/office/powerpoint/2010/main" val="2888529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are examples of criteria to consider that would </a:t>
            </a:r>
            <a:r>
              <a:rPr lang="en-US" b="1" dirty="0"/>
              <a:t>generally distinguish whether an activity is research: </a:t>
            </a:r>
          </a:p>
          <a:p>
            <a:endParaRPr lang="en-US" b="1" dirty="0"/>
          </a:p>
          <a:p>
            <a:r>
              <a:rPr lang="en-US" dirty="0"/>
              <a:t>The activity is </a:t>
            </a:r>
            <a:r>
              <a:rPr lang="en-US" i="1" dirty="0"/>
              <a:t>designed</a:t>
            </a:r>
            <a:r>
              <a:rPr lang="en-US" dirty="0"/>
              <a:t>, that is involves a predetermined method to study some phenomenon to answer a question and generate new knowledge. Research typically involves a fixed protocol, goal, methodology, population and time period. </a:t>
            </a:r>
          </a:p>
          <a:p>
            <a:r>
              <a:rPr lang="en-US" dirty="0"/>
              <a:t/>
            </a:r>
            <a:br>
              <a:rPr lang="en-US" dirty="0"/>
            </a:br>
            <a:r>
              <a:rPr lang="en-US" dirty="0"/>
              <a:t>The </a:t>
            </a:r>
            <a:r>
              <a:rPr lang="en-US" i="1" dirty="0"/>
              <a:t>intent </a:t>
            </a:r>
            <a:r>
              <a:rPr lang="en-US" dirty="0"/>
              <a:t>is that the activity is undertaken to contribute to generalizable knowledge, not to provide immediate and continuous improvement and feedback in the local setting. Generalizable knowledge applies beyond a specific time and location.</a:t>
            </a:r>
          </a:p>
          <a:p>
            <a:endParaRPr lang="en-US" dirty="0" smtClean="0"/>
          </a:p>
          <a:p>
            <a:r>
              <a:rPr lang="en-US" b="1" i="1" dirty="0"/>
              <a:t>intervention</a:t>
            </a:r>
            <a:r>
              <a:rPr lang="en-US" dirty="0"/>
              <a:t>, </a:t>
            </a:r>
            <a:r>
              <a:rPr lang="en-US" b="1" i="1" dirty="0"/>
              <a:t>interaction</a:t>
            </a:r>
            <a:r>
              <a:rPr lang="en-US" dirty="0"/>
              <a:t> and</a:t>
            </a:r>
            <a:r>
              <a:rPr lang="en-US" b="1" i="1" dirty="0"/>
              <a:t> identifiable private information</a:t>
            </a:r>
            <a:r>
              <a:rPr lang="en-US" dirty="0"/>
              <a:t> ("about whom"): </a:t>
            </a:r>
          </a:p>
          <a:p>
            <a:r>
              <a:rPr lang="en-US" b="1" i="1" dirty="0"/>
              <a:t>Intervention:</a:t>
            </a:r>
            <a:r>
              <a:rPr lang="en-US" dirty="0"/>
              <a:t> Includes both physical procedures by which data are gathered (for example, venipuncture, administration of a drug, administration of a survey or interview) and manipulations of the subject or the subject's environment that are performed for research purposes.</a:t>
            </a:r>
          </a:p>
          <a:p>
            <a:r>
              <a:rPr lang="en-US" b="1" i="1" dirty="0"/>
              <a:t>Interaction:</a:t>
            </a:r>
            <a:r>
              <a:rPr lang="en-US" dirty="0"/>
              <a:t> Includes communication or interpersonal contact between an investigator and subject.</a:t>
            </a:r>
          </a:p>
          <a:p>
            <a:r>
              <a:rPr lang="en-US" b="1" i="1" dirty="0"/>
              <a:t>Private Information:</a:t>
            </a:r>
            <a:r>
              <a:rPr lang="en-US" dirty="0"/>
              <a:t> Includes information about behavior that occurs in a context in which an individual can reasonable expect that no observation or recording is taking place, and information which has been provided for specific purposes by an individual and which the individual can reasonably expect will not be made public (for example, medical records, school grades, height and weight measurements). Private information must be </a:t>
            </a:r>
            <a:r>
              <a:rPr lang="en-US" b="1" i="1" dirty="0"/>
              <a:t>individually identifiable</a:t>
            </a:r>
            <a:r>
              <a:rPr lang="en-US" dirty="0"/>
              <a:t> (i.e., the identity of the subject is or may be ascertained by the investigator or associated information) in order for obtaining the information to constitute research involving human subjects.</a:t>
            </a:r>
          </a:p>
          <a:p>
            <a:endParaRPr lang="en-US" dirty="0"/>
          </a:p>
        </p:txBody>
      </p:sp>
      <p:sp>
        <p:nvSpPr>
          <p:cNvPr id="4" name="Slide Number Placeholder 3"/>
          <p:cNvSpPr>
            <a:spLocks noGrp="1"/>
          </p:cNvSpPr>
          <p:nvPr>
            <p:ph type="sldNum" sz="quarter" idx="10"/>
          </p:nvPr>
        </p:nvSpPr>
        <p:spPr/>
        <p:txBody>
          <a:bodyPr/>
          <a:lstStyle/>
          <a:p>
            <a:fld id="{B808E598-F4FE-47BC-8343-49B97CDDBBC1}" type="slidenum">
              <a:rPr lang="en-US" smtClean="0"/>
              <a:pPr/>
              <a:t>6</a:t>
            </a:fld>
            <a:endParaRPr lang="en-US" dirty="0"/>
          </a:p>
        </p:txBody>
      </p:sp>
    </p:spTree>
    <p:extLst>
      <p:ext uri="{BB962C8B-B14F-4D97-AF65-F5344CB8AC3E}">
        <p14:creationId xmlns:p14="http://schemas.microsoft.com/office/powerpoint/2010/main" val="148301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8E598-F4FE-47BC-8343-49B97CDDBBC1}" type="slidenum">
              <a:rPr lang="en-US" smtClean="0"/>
              <a:pPr/>
              <a:t>9</a:t>
            </a:fld>
            <a:endParaRPr lang="en-US" dirty="0"/>
          </a:p>
        </p:txBody>
      </p:sp>
    </p:spTree>
    <p:extLst>
      <p:ext uri="{BB962C8B-B14F-4D97-AF65-F5344CB8AC3E}">
        <p14:creationId xmlns:p14="http://schemas.microsoft.com/office/powerpoint/2010/main" val="3227789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F&amp;D</a:t>
            </a:r>
            <a:endParaRPr lang="en-US" dirty="0"/>
          </a:p>
        </p:txBody>
      </p:sp>
      <p:sp>
        <p:nvSpPr>
          <p:cNvPr id="4" name="Slide Number Placeholder 3"/>
          <p:cNvSpPr>
            <a:spLocks noGrp="1"/>
          </p:cNvSpPr>
          <p:nvPr>
            <p:ph type="sldNum" sz="quarter" idx="10"/>
          </p:nvPr>
        </p:nvSpPr>
        <p:spPr/>
        <p:txBody>
          <a:bodyPr/>
          <a:lstStyle/>
          <a:p>
            <a:fld id="{B808E598-F4FE-47BC-8343-49B97CDDBBC1}" type="slidenum">
              <a:rPr lang="en-US" smtClean="0"/>
              <a:pPr/>
              <a:t>10</a:t>
            </a:fld>
            <a:endParaRPr lang="en-US" dirty="0"/>
          </a:p>
        </p:txBody>
      </p:sp>
    </p:spTree>
    <p:extLst>
      <p:ext uri="{BB962C8B-B14F-4D97-AF65-F5344CB8AC3E}">
        <p14:creationId xmlns:p14="http://schemas.microsoft.com/office/powerpoint/2010/main" val="3020845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8E598-F4FE-47BC-8343-49B97CDDBBC1}" type="slidenum">
              <a:rPr lang="en-US" smtClean="0"/>
              <a:pPr/>
              <a:t>11</a:t>
            </a:fld>
            <a:endParaRPr lang="en-US" dirty="0"/>
          </a:p>
        </p:txBody>
      </p:sp>
    </p:spTree>
    <p:extLst>
      <p:ext uri="{BB962C8B-B14F-4D97-AF65-F5344CB8AC3E}">
        <p14:creationId xmlns:p14="http://schemas.microsoft.com/office/powerpoint/2010/main" val="2151790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0DFB787B-5548-4C5A-B5B4-B504432CBAFF}" type="datetime1">
              <a:rPr lang="en-US" smtClean="0"/>
              <a:t>1/31/2018</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6737B38-286E-4153-B181-C714F9EDF3D5}"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3340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A1FAEA1-75E4-4711-996E-88F08087B647}" type="datetime1">
              <a:rPr lang="en-US" smtClean="0">
                <a:solidFill>
                  <a:srgbClr val="575F6D"/>
                </a:solidFill>
              </a:rPr>
              <a:pPr>
                <a:defRPr/>
              </a:pPr>
              <a:t>1/31/2018</a:t>
            </a:fld>
            <a:endParaRPr lang="en-US">
              <a:solidFill>
                <a:srgbClr val="575F6D"/>
              </a:solidFill>
            </a:endParaRPr>
          </a:p>
        </p:txBody>
      </p:sp>
      <p:sp>
        <p:nvSpPr>
          <p:cNvPr id="6" name="Footer Placeholder 5"/>
          <p:cNvSpPr>
            <a:spLocks noGrp="1"/>
          </p:cNvSpPr>
          <p:nvPr>
            <p:ph type="ftr" sz="quarter" idx="11"/>
          </p:nvPr>
        </p:nvSpPr>
        <p:spPr/>
        <p:txBody>
          <a:bodyPr/>
          <a:lstStyle/>
          <a:p>
            <a:pPr>
              <a:defRPr/>
            </a:pPr>
            <a:endParaRPr lang="en-US">
              <a:solidFill>
                <a:srgbClr val="575F6D"/>
              </a:solidFill>
            </a:endParaRPr>
          </a:p>
        </p:txBody>
      </p:sp>
      <p:sp>
        <p:nvSpPr>
          <p:cNvPr id="7" name="Slide Number Placeholder 6"/>
          <p:cNvSpPr>
            <a:spLocks noGrp="1"/>
          </p:cNvSpPr>
          <p:nvPr>
            <p:ph type="sldNum" sz="quarter" idx="12"/>
          </p:nvPr>
        </p:nvSpPr>
        <p:spPr/>
        <p:txBody>
          <a:bodyPr/>
          <a:lstStyle/>
          <a:p>
            <a:pPr>
              <a:defRPr/>
            </a:pPr>
            <a:fld id="{1BD95240-CC97-4F0D-8E67-555B70B377DD}" type="slidenum">
              <a:rPr lang="en-US" smtClean="0"/>
              <a:pPr>
                <a:defRPr/>
              </a:pPr>
              <a:t>‹#›</a:t>
            </a:fld>
            <a:endParaRPr lang="en-US"/>
          </a:p>
        </p:txBody>
      </p:sp>
    </p:spTree>
    <p:extLst>
      <p:ext uri="{BB962C8B-B14F-4D97-AF65-F5344CB8AC3E}">
        <p14:creationId xmlns:p14="http://schemas.microsoft.com/office/powerpoint/2010/main" val="35307324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A1FAEA1-75E4-4711-996E-88F08087B647}" type="datetime1">
              <a:rPr lang="en-US" smtClean="0">
                <a:solidFill>
                  <a:srgbClr val="575F6D"/>
                </a:solidFill>
              </a:rPr>
              <a:pPr>
                <a:defRPr/>
              </a:pPr>
              <a:t>1/31/2018</a:t>
            </a:fld>
            <a:endParaRPr lang="en-US">
              <a:solidFill>
                <a:srgbClr val="575F6D"/>
              </a:solidFill>
            </a:endParaRPr>
          </a:p>
        </p:txBody>
      </p:sp>
      <p:sp>
        <p:nvSpPr>
          <p:cNvPr id="5" name="Footer Placeholder 4"/>
          <p:cNvSpPr>
            <a:spLocks noGrp="1"/>
          </p:cNvSpPr>
          <p:nvPr>
            <p:ph type="ftr" sz="quarter" idx="11"/>
          </p:nvPr>
        </p:nvSpPr>
        <p:spPr/>
        <p:txBody>
          <a:bodyPr/>
          <a:lstStyle/>
          <a:p>
            <a:pPr>
              <a:defRPr/>
            </a:pPr>
            <a:endParaRPr lang="en-US">
              <a:solidFill>
                <a:srgbClr val="575F6D"/>
              </a:solidFill>
            </a:endParaRPr>
          </a:p>
        </p:txBody>
      </p:sp>
      <p:sp>
        <p:nvSpPr>
          <p:cNvPr id="6" name="Slide Number Placeholder 5"/>
          <p:cNvSpPr>
            <a:spLocks noGrp="1"/>
          </p:cNvSpPr>
          <p:nvPr>
            <p:ph type="sldNum" sz="quarter" idx="12"/>
          </p:nvPr>
        </p:nvSpPr>
        <p:spPr/>
        <p:txBody>
          <a:bodyPr/>
          <a:lstStyle/>
          <a:p>
            <a:pPr>
              <a:defRPr/>
            </a:pPr>
            <a:fld id="{1BD95240-CC97-4F0D-8E67-555B70B377DD}" type="slidenum">
              <a:rPr lang="en-US" smtClean="0"/>
              <a:pPr>
                <a:defRPr/>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984324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A1FAEA1-75E4-4711-996E-88F08087B647}" type="datetime1">
              <a:rPr lang="en-US" smtClean="0">
                <a:solidFill>
                  <a:srgbClr val="575F6D"/>
                </a:solidFill>
              </a:rPr>
              <a:pPr>
                <a:defRPr/>
              </a:pPr>
              <a:t>1/31/2018</a:t>
            </a:fld>
            <a:endParaRPr lang="en-US">
              <a:solidFill>
                <a:srgbClr val="575F6D"/>
              </a:solidFill>
            </a:endParaRPr>
          </a:p>
        </p:txBody>
      </p:sp>
      <p:sp>
        <p:nvSpPr>
          <p:cNvPr id="5" name="Footer Placeholder 4"/>
          <p:cNvSpPr>
            <a:spLocks noGrp="1"/>
          </p:cNvSpPr>
          <p:nvPr>
            <p:ph type="ftr" sz="quarter" idx="11"/>
          </p:nvPr>
        </p:nvSpPr>
        <p:spPr/>
        <p:txBody>
          <a:bodyPr/>
          <a:lstStyle/>
          <a:p>
            <a:pPr>
              <a:defRPr/>
            </a:pPr>
            <a:endParaRPr lang="en-US">
              <a:solidFill>
                <a:srgbClr val="575F6D"/>
              </a:solidFill>
            </a:endParaRPr>
          </a:p>
        </p:txBody>
      </p:sp>
      <p:sp>
        <p:nvSpPr>
          <p:cNvPr id="6" name="Slide Number Placeholder 5"/>
          <p:cNvSpPr>
            <a:spLocks noGrp="1"/>
          </p:cNvSpPr>
          <p:nvPr>
            <p:ph type="sldNum" sz="quarter" idx="12"/>
          </p:nvPr>
        </p:nvSpPr>
        <p:spPr/>
        <p:txBody>
          <a:bodyPr/>
          <a:lstStyle/>
          <a:p>
            <a:pPr>
              <a:defRPr/>
            </a:pPr>
            <a:fld id="{1BD95240-CC97-4F0D-8E67-555B70B377DD}" type="slidenum">
              <a:rPr lang="en-US" smtClean="0"/>
              <a:pPr>
                <a:defRPr/>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222803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A1FAEA1-75E4-4711-996E-88F08087B647}" type="datetime1">
              <a:rPr lang="en-US" smtClean="0">
                <a:solidFill>
                  <a:srgbClr val="575F6D"/>
                </a:solidFill>
              </a:rPr>
              <a:pPr>
                <a:defRPr/>
              </a:pPr>
              <a:t>1/31/2018</a:t>
            </a:fld>
            <a:endParaRPr lang="en-US">
              <a:solidFill>
                <a:srgbClr val="575F6D"/>
              </a:solidFill>
            </a:endParaRPr>
          </a:p>
        </p:txBody>
      </p:sp>
      <p:sp>
        <p:nvSpPr>
          <p:cNvPr id="5" name="Footer Placeholder 4"/>
          <p:cNvSpPr>
            <a:spLocks noGrp="1"/>
          </p:cNvSpPr>
          <p:nvPr>
            <p:ph type="ftr" sz="quarter" idx="11"/>
          </p:nvPr>
        </p:nvSpPr>
        <p:spPr/>
        <p:txBody>
          <a:bodyPr/>
          <a:lstStyle/>
          <a:p>
            <a:pPr>
              <a:defRPr/>
            </a:pPr>
            <a:endParaRPr lang="en-US">
              <a:solidFill>
                <a:srgbClr val="575F6D"/>
              </a:solidFill>
            </a:endParaRPr>
          </a:p>
        </p:txBody>
      </p:sp>
      <p:sp>
        <p:nvSpPr>
          <p:cNvPr id="6" name="Slide Number Placeholder 5"/>
          <p:cNvSpPr>
            <a:spLocks noGrp="1"/>
          </p:cNvSpPr>
          <p:nvPr>
            <p:ph type="sldNum" sz="quarter" idx="12"/>
          </p:nvPr>
        </p:nvSpPr>
        <p:spPr/>
        <p:txBody>
          <a:bodyPr/>
          <a:lstStyle/>
          <a:p>
            <a:pPr>
              <a:defRPr/>
            </a:pPr>
            <a:fld id="{1BD95240-CC97-4F0D-8E67-555B70B377DD}" type="slidenum">
              <a:rPr lang="en-US" smtClean="0"/>
              <a:pPr>
                <a:defRPr/>
              </a:pPr>
              <a:t>‹#›</a:t>
            </a:fld>
            <a:endParaRPr lang="en-US"/>
          </a:p>
        </p:txBody>
      </p:sp>
    </p:spTree>
    <p:extLst>
      <p:ext uri="{BB962C8B-B14F-4D97-AF65-F5344CB8AC3E}">
        <p14:creationId xmlns:p14="http://schemas.microsoft.com/office/powerpoint/2010/main" val="422319199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A1FAEA1-75E4-4711-996E-88F08087B647}" type="datetime1">
              <a:rPr lang="en-US" smtClean="0">
                <a:solidFill>
                  <a:srgbClr val="575F6D"/>
                </a:solidFill>
              </a:rPr>
              <a:pPr>
                <a:defRPr/>
              </a:pPr>
              <a:t>1/31/2018</a:t>
            </a:fld>
            <a:endParaRPr lang="en-US">
              <a:solidFill>
                <a:srgbClr val="575F6D"/>
              </a:solidFill>
            </a:endParaRPr>
          </a:p>
        </p:txBody>
      </p:sp>
      <p:sp>
        <p:nvSpPr>
          <p:cNvPr id="5" name="Footer Placeholder 4"/>
          <p:cNvSpPr>
            <a:spLocks noGrp="1"/>
          </p:cNvSpPr>
          <p:nvPr>
            <p:ph type="ftr" sz="quarter" idx="11"/>
          </p:nvPr>
        </p:nvSpPr>
        <p:spPr/>
        <p:txBody>
          <a:bodyPr/>
          <a:lstStyle/>
          <a:p>
            <a:pPr>
              <a:defRPr/>
            </a:pPr>
            <a:endParaRPr lang="en-US">
              <a:solidFill>
                <a:srgbClr val="575F6D"/>
              </a:solidFill>
            </a:endParaRPr>
          </a:p>
        </p:txBody>
      </p:sp>
      <p:sp>
        <p:nvSpPr>
          <p:cNvPr id="6" name="Slide Number Placeholder 5"/>
          <p:cNvSpPr>
            <a:spLocks noGrp="1"/>
          </p:cNvSpPr>
          <p:nvPr>
            <p:ph type="sldNum" sz="quarter" idx="12"/>
          </p:nvPr>
        </p:nvSpPr>
        <p:spPr/>
        <p:txBody>
          <a:bodyPr/>
          <a:lstStyle/>
          <a:p>
            <a:pPr>
              <a:defRPr/>
            </a:pPr>
            <a:fld id="{1BD95240-CC97-4F0D-8E67-555B70B377DD}" type="slidenum">
              <a:rPr lang="en-US" smtClean="0"/>
              <a:pPr>
                <a:defRPr/>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97344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A1FAEA1-75E4-4711-996E-88F08087B647}" type="datetime1">
              <a:rPr lang="en-US" smtClean="0">
                <a:solidFill>
                  <a:srgbClr val="575F6D"/>
                </a:solidFill>
              </a:rPr>
              <a:pPr>
                <a:defRPr/>
              </a:pPr>
              <a:t>1/31/2018</a:t>
            </a:fld>
            <a:endParaRPr lang="en-US">
              <a:solidFill>
                <a:srgbClr val="575F6D"/>
              </a:solidFill>
            </a:endParaRPr>
          </a:p>
        </p:txBody>
      </p:sp>
      <p:sp>
        <p:nvSpPr>
          <p:cNvPr id="5" name="Footer Placeholder 4"/>
          <p:cNvSpPr>
            <a:spLocks noGrp="1"/>
          </p:cNvSpPr>
          <p:nvPr>
            <p:ph type="ftr" sz="quarter" idx="11"/>
          </p:nvPr>
        </p:nvSpPr>
        <p:spPr/>
        <p:txBody>
          <a:bodyPr/>
          <a:lstStyle/>
          <a:p>
            <a:pPr>
              <a:defRPr/>
            </a:pPr>
            <a:endParaRPr lang="en-US">
              <a:solidFill>
                <a:srgbClr val="575F6D"/>
              </a:solidFill>
            </a:endParaRPr>
          </a:p>
        </p:txBody>
      </p:sp>
      <p:sp>
        <p:nvSpPr>
          <p:cNvPr id="6" name="Slide Number Placeholder 5"/>
          <p:cNvSpPr>
            <a:spLocks noGrp="1"/>
          </p:cNvSpPr>
          <p:nvPr>
            <p:ph type="sldNum" sz="quarter" idx="12"/>
          </p:nvPr>
        </p:nvSpPr>
        <p:spPr/>
        <p:txBody>
          <a:bodyPr/>
          <a:lstStyle/>
          <a:p>
            <a:pPr>
              <a:defRPr/>
            </a:pPr>
            <a:fld id="{1BD95240-CC97-4F0D-8E67-555B70B377DD}" type="slidenum">
              <a:rPr lang="en-US" smtClean="0"/>
              <a:pPr>
                <a:defRPr/>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37174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8B7120-8C5E-43EB-9622-AB1B0F6599D9}" type="datetime1">
              <a:rPr lang="en-US" smtClean="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737B38-286E-4153-B181-C714F9EDF3D5}"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7271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927ED6-EFD2-43A1-8E98-CC6BC7DE3BF4}" type="datetime1">
              <a:rPr lang="en-US" smtClean="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737B38-286E-4153-B181-C714F9EDF3D5}"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925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BF39F4-BFCD-4203-906F-CF79747D0AC7}" type="datetime1">
              <a:rPr lang="en-US" smtClean="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737B38-286E-4153-B181-C714F9EDF3D5}" type="slidenum">
              <a:rPr lang="en-US" smtClean="0"/>
              <a:pPr/>
              <a:t>‹#›</a:t>
            </a:fld>
            <a:endParaRPr lang="en-US" dirty="0"/>
          </a:p>
        </p:txBody>
      </p:sp>
    </p:spTree>
    <p:extLst>
      <p:ext uri="{BB962C8B-B14F-4D97-AF65-F5344CB8AC3E}">
        <p14:creationId xmlns:p14="http://schemas.microsoft.com/office/powerpoint/2010/main" val="417306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C79CD9-ED5A-46DC-B64D-12AB29D1818E}" type="datetime1">
              <a:rPr lang="en-US" smtClean="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737B38-286E-4153-B181-C714F9EDF3D5}"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045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8C782D-895B-434F-8397-FA4DD27E964C}" type="datetime1">
              <a:rPr lang="en-US" smtClean="0"/>
              <a:t>1/31/2018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737B38-286E-4153-B181-C714F9EDF3D5}" type="slidenum">
              <a:rPr lang="en-US" smtClean="0"/>
              <a:pPr/>
              <a:t>‹#›</a:t>
            </a:fld>
            <a:endParaRPr lang="en-US" dirty="0"/>
          </a:p>
        </p:txBody>
      </p:sp>
    </p:spTree>
    <p:extLst>
      <p:ext uri="{BB962C8B-B14F-4D97-AF65-F5344CB8AC3E}">
        <p14:creationId xmlns:p14="http://schemas.microsoft.com/office/powerpoint/2010/main" val="22355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4DE0B9-FD5A-42EF-BD8E-BAE6CAC33B05}" type="datetime1">
              <a:rPr lang="en-US" smtClean="0"/>
              <a:t>1/31/2018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737B38-286E-4153-B181-C714F9EDF3D5}"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3262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897B91-6639-490D-BF38-FA9DDE01F65A}" type="datetime1">
              <a:rPr lang="en-US" smtClean="0"/>
              <a:t>1/31/2018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737B38-286E-4153-B181-C714F9EDF3D5}"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2699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3BE4E-FFCB-4D4F-B603-915F1E62A3D1}" type="datetime1">
              <a:rPr lang="en-US" smtClean="0"/>
              <a:t>1/31/2018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737B38-286E-4153-B181-C714F9EDF3D5}" type="slidenum">
              <a:rPr lang="en-US" smtClean="0"/>
              <a:pPr/>
              <a:t>‹#›</a:t>
            </a:fld>
            <a:endParaRPr lang="en-US" dirty="0"/>
          </a:p>
        </p:txBody>
      </p:sp>
    </p:spTree>
    <p:extLst>
      <p:ext uri="{BB962C8B-B14F-4D97-AF65-F5344CB8AC3E}">
        <p14:creationId xmlns:p14="http://schemas.microsoft.com/office/powerpoint/2010/main" val="3890410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74F63-806E-4029-823E-C56932E166B3}" type="datetime1">
              <a:rPr lang="en-US" smtClean="0"/>
              <a:t>1/31/2018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737B38-286E-4153-B181-C714F9EDF3D5}"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3706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BD7D4-6AAB-4B9C-BFF9-71A6A98ED371}" type="datetime1">
              <a:rPr lang="en-US" smtClean="0"/>
              <a:t>1/31/2018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737B38-286E-4153-B181-C714F9EDF3D5}" type="slidenum">
              <a:rPr lang="en-US" smtClean="0"/>
              <a:pPr/>
              <a:t>‹#›</a:t>
            </a:fld>
            <a:endParaRPr lang="en-US" dirty="0"/>
          </a:p>
        </p:txBody>
      </p:sp>
    </p:spTree>
    <p:extLst>
      <p:ext uri="{BB962C8B-B14F-4D97-AF65-F5344CB8AC3E}">
        <p14:creationId xmlns:p14="http://schemas.microsoft.com/office/powerpoint/2010/main" val="381403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8A1FAEA1-75E4-4711-996E-88F08087B647}" type="datetime1">
              <a:rPr lang="en-US" smtClean="0">
                <a:solidFill>
                  <a:srgbClr val="575F6D"/>
                </a:solidFill>
              </a:rPr>
              <a:pPr>
                <a:defRPr/>
              </a:pPr>
              <a:t>1/31/2018</a:t>
            </a:fld>
            <a:endParaRPr lang="en-US">
              <a:solidFill>
                <a:srgbClr val="575F6D"/>
              </a:solidFill>
            </a:endParaRP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solidFill>
                <a:srgbClr val="575F6D"/>
              </a:solidFill>
            </a:endParaRP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1BD95240-CC97-4F0D-8E67-555B70B377DD}" type="slidenum">
              <a:rPr lang="en-US" smtClean="0"/>
              <a:pPr>
                <a:defRPr/>
              </a:pPr>
              <a:t>‹#›</a:t>
            </a:fld>
            <a:endParaRPr lang="en-US"/>
          </a:p>
        </p:txBody>
      </p:sp>
    </p:spTree>
    <p:extLst>
      <p:ext uri="{BB962C8B-B14F-4D97-AF65-F5344CB8AC3E}">
        <p14:creationId xmlns:p14="http://schemas.microsoft.com/office/powerpoint/2010/main" val="2036555319"/>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5" r:id="rId14"/>
    <p:sldLayoutId id="2147484136" r:id="rId15"/>
    <p:sldLayoutId id="2147484137" r:id="rId16"/>
    <p:sldLayoutId id="2147484138" r:id="rId17"/>
  </p:sldLayoutIdLst>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montclair.edu/provost/institutional-review-board/faqs/previously-approved/" TargetMode="External"/><Relationship Id="rId2" Type="http://schemas.openxmlformats.org/officeDocument/2006/relationships/hyperlink" Target="http://www.montclair.edu/provost/institutional-review-board/faqs/problem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reviewboard@mail.montclair.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bergerh@mail.montclair.edu" TargetMode="External"/><Relationship Id="rId4" Type="http://schemas.openxmlformats.org/officeDocument/2006/relationships/hyperlink" Target="mailto:biascocheam@mail.montclair.edu"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em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jp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g"/><Relationship Id="rId14" Type="http://schemas.openxmlformats.org/officeDocument/2006/relationships/image" Target="../media/image1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1934" y="1371599"/>
            <a:ext cx="5308866" cy="2362201"/>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IRB @MSU</a:t>
            </a:r>
            <a:br>
              <a:rPr lang="en-US" dirty="0" smtClean="0"/>
            </a:br>
            <a:r>
              <a:rPr lang="en-US" sz="3200" dirty="0"/>
              <a:t>H</a:t>
            </a:r>
            <a:r>
              <a:rPr lang="en-US" sz="3200" dirty="0" smtClean="0"/>
              <a:t>uman Subjects Protection Program and Cayuse IRB </a:t>
            </a:r>
            <a:r>
              <a:rPr lang="en-US" dirty="0" smtClean="0"/>
              <a:t/>
            </a:r>
            <a:br>
              <a:rPr lang="en-US" dirty="0" smtClean="0"/>
            </a:br>
            <a:endParaRPr lang="en-US" dirty="0"/>
          </a:p>
        </p:txBody>
      </p:sp>
      <p:sp>
        <p:nvSpPr>
          <p:cNvPr id="3" name="Subtitle 2"/>
          <p:cNvSpPr>
            <a:spLocks noGrp="1"/>
          </p:cNvSpPr>
          <p:nvPr>
            <p:ph type="subTitle" idx="1"/>
          </p:nvPr>
        </p:nvSpPr>
        <p:spPr>
          <a:xfrm>
            <a:off x="304800" y="3161073"/>
            <a:ext cx="8382000" cy="2209800"/>
          </a:xfrm>
        </p:spPr>
        <p:txBody>
          <a:bodyPr>
            <a:normAutofit/>
          </a:bodyPr>
          <a:lstStyle/>
          <a:p>
            <a:endParaRPr lang="en-US" dirty="0" smtClean="0"/>
          </a:p>
          <a:p>
            <a:endParaRPr lang="en-US" dirty="0" smtClean="0"/>
          </a:p>
          <a:p>
            <a:r>
              <a:rPr lang="en-US" dirty="0" smtClean="0"/>
              <a:t>Hila Berger, Director Research Integrity and Compliance</a:t>
            </a:r>
          </a:p>
          <a:p>
            <a:r>
              <a:rPr lang="en-US" dirty="0" smtClean="0"/>
              <a:t>Mylka Biascochea, Compliance Coordinator IRB/IACUC</a:t>
            </a:r>
            <a:endParaRPr lang="en-US" dirty="0"/>
          </a:p>
        </p:txBody>
      </p:sp>
      <p:sp>
        <p:nvSpPr>
          <p:cNvPr id="4" name="Slide Number Placeholder 3"/>
          <p:cNvSpPr>
            <a:spLocks noGrp="1"/>
          </p:cNvSpPr>
          <p:nvPr>
            <p:ph type="sldNum" sz="quarter" idx="12"/>
          </p:nvPr>
        </p:nvSpPr>
        <p:spPr/>
        <p:txBody>
          <a:bodyPr/>
          <a:lstStyle/>
          <a:p>
            <a:fld id="{D6737B38-286E-4153-B181-C714F9EDF3D5}" type="slidenum">
              <a:rPr lang="en-US" smtClean="0"/>
              <a:pPr/>
              <a:t>1</a:t>
            </a:fld>
            <a:endParaRPr lang="en-US" dirty="0"/>
          </a:p>
        </p:txBody>
      </p:sp>
    </p:spTree>
    <p:extLst>
      <p:ext uri="{BB962C8B-B14F-4D97-AF65-F5344CB8AC3E}">
        <p14:creationId xmlns:p14="http://schemas.microsoft.com/office/powerpoint/2010/main" val="103778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5736"/>
            <a:ext cx="8542867" cy="1685464"/>
          </a:xfrm>
        </p:spPr>
        <p:txBody>
          <a:bodyPr>
            <a:normAutofit/>
          </a:bodyPr>
          <a:lstStyle/>
          <a:p>
            <a:r>
              <a:rPr lang="en-US" dirty="0" smtClean="0"/>
              <a:t>General themes involved </a:t>
            </a:r>
            <a:br>
              <a:rPr lang="en-US" dirty="0" smtClean="0"/>
            </a:br>
            <a:r>
              <a:rPr lang="en-US" dirty="0" smtClean="0"/>
              <a:t>in the IRB review (45 CFR 46.111)</a:t>
            </a:r>
            <a:endParaRPr lang="en-US" dirty="0"/>
          </a:p>
        </p:txBody>
      </p:sp>
      <p:sp>
        <p:nvSpPr>
          <p:cNvPr id="3" name="Content Placeholder 2"/>
          <p:cNvSpPr>
            <a:spLocks noGrp="1"/>
          </p:cNvSpPr>
          <p:nvPr>
            <p:ph idx="1"/>
          </p:nvPr>
        </p:nvSpPr>
        <p:spPr>
          <a:xfrm>
            <a:off x="685800" y="2358528"/>
            <a:ext cx="8839200" cy="4492098"/>
          </a:xfrm>
        </p:spPr>
        <p:txBody>
          <a:bodyPr>
            <a:normAutofit/>
          </a:bodyPr>
          <a:lstStyle/>
          <a:p>
            <a:r>
              <a:rPr lang="en-US" sz="1800" dirty="0" smtClean="0"/>
              <a:t>how </a:t>
            </a:r>
            <a:r>
              <a:rPr lang="en-US" sz="1800" dirty="0"/>
              <a:t>participants are recruited to be in the study</a:t>
            </a:r>
          </a:p>
          <a:p>
            <a:r>
              <a:rPr lang="en-US" sz="1800" dirty="0" smtClean="0"/>
              <a:t>how </a:t>
            </a:r>
            <a:r>
              <a:rPr lang="en-US" sz="1800" dirty="0"/>
              <a:t>the privacy of participants will be protected</a:t>
            </a:r>
          </a:p>
          <a:p>
            <a:r>
              <a:rPr lang="en-US" sz="1800" dirty="0" smtClean="0"/>
              <a:t>the </a:t>
            </a:r>
            <a:r>
              <a:rPr lang="en-US" sz="1800" dirty="0"/>
              <a:t>physical, psychological, and sociological </a:t>
            </a:r>
            <a:r>
              <a:rPr lang="en-US" sz="1800" dirty="0" smtClean="0"/>
              <a:t>risks to participants</a:t>
            </a:r>
          </a:p>
          <a:p>
            <a:r>
              <a:rPr lang="en-US" sz="1800" dirty="0" smtClean="0"/>
              <a:t>any </a:t>
            </a:r>
            <a:r>
              <a:rPr lang="en-US" sz="1800" dirty="0"/>
              <a:t>discomfort and stress </a:t>
            </a:r>
            <a:r>
              <a:rPr lang="en-US" sz="1800" dirty="0" smtClean="0"/>
              <a:t>to participants</a:t>
            </a:r>
          </a:p>
          <a:p>
            <a:r>
              <a:rPr lang="en-US" sz="1800" dirty="0"/>
              <a:t>benefits outweigh the </a:t>
            </a:r>
            <a:r>
              <a:rPr lang="en-US" sz="1800" dirty="0" smtClean="0"/>
              <a:t>risks</a:t>
            </a:r>
          </a:p>
          <a:p>
            <a:r>
              <a:rPr lang="en-US" sz="1800" dirty="0" smtClean="0"/>
              <a:t>consent process (</a:t>
            </a:r>
            <a:r>
              <a:rPr lang="en-US" sz="1800" dirty="0"/>
              <a:t>45 CFR </a:t>
            </a:r>
            <a:r>
              <a:rPr lang="en-US" sz="1800" dirty="0" smtClean="0"/>
              <a:t>46.116)</a:t>
            </a:r>
          </a:p>
          <a:p>
            <a:pPr lvl="1"/>
            <a:r>
              <a:rPr lang="en-US" sz="1800" dirty="0" smtClean="0"/>
              <a:t>accurately </a:t>
            </a:r>
            <a:r>
              <a:rPr lang="en-US" sz="1800" dirty="0"/>
              <a:t>reflect the </a:t>
            </a:r>
            <a:r>
              <a:rPr lang="en-US" sz="1800" dirty="0" smtClean="0"/>
              <a:t>study</a:t>
            </a:r>
          </a:p>
          <a:p>
            <a:pPr lvl="1"/>
            <a:r>
              <a:rPr lang="en-US" sz="1800" dirty="0" smtClean="0"/>
              <a:t>Consent form written </a:t>
            </a:r>
            <a:r>
              <a:rPr lang="en-US" sz="1800" dirty="0"/>
              <a:t>in </a:t>
            </a:r>
            <a:r>
              <a:rPr lang="en-US" sz="1800" dirty="0" smtClean="0"/>
              <a:t>simple lay </a:t>
            </a:r>
            <a:r>
              <a:rPr lang="en-US" sz="1800" dirty="0"/>
              <a:t>language </a:t>
            </a:r>
            <a:endParaRPr lang="en-US" sz="1800" dirty="0" smtClean="0"/>
          </a:p>
          <a:p>
            <a:pPr lvl="1"/>
            <a:r>
              <a:rPr lang="en-US" sz="1800" dirty="0" smtClean="0"/>
              <a:t>appropriate </a:t>
            </a:r>
            <a:r>
              <a:rPr lang="en-US" sz="1800" dirty="0"/>
              <a:t>to the participant </a:t>
            </a:r>
            <a:r>
              <a:rPr lang="en-US" sz="1800" dirty="0" smtClean="0"/>
              <a:t>pool(language)</a:t>
            </a:r>
          </a:p>
        </p:txBody>
      </p:sp>
      <p:sp>
        <p:nvSpPr>
          <p:cNvPr id="4" name="Slide Number Placeholder 3"/>
          <p:cNvSpPr>
            <a:spLocks noGrp="1"/>
          </p:cNvSpPr>
          <p:nvPr>
            <p:ph type="sldNum" sz="quarter" idx="12"/>
          </p:nvPr>
        </p:nvSpPr>
        <p:spPr/>
        <p:txBody>
          <a:bodyPr/>
          <a:lstStyle/>
          <a:p>
            <a:fld id="{D6737B38-286E-4153-B181-C714F9EDF3D5}" type="slidenum">
              <a:rPr lang="en-US" smtClean="0"/>
              <a:pPr/>
              <a:t>10</a:t>
            </a:fld>
            <a:endParaRPr lang="en-US" dirty="0"/>
          </a:p>
        </p:txBody>
      </p:sp>
      <p:pic>
        <p:nvPicPr>
          <p:cNvPr id="10247" name="Picture 7" descr="C:\Users\BergerH\AppData\Local\Microsoft\Windows\Temporary Internet Files\Content.IE5\TAFIZY6O\MP90034177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876800"/>
            <a:ext cx="2029626"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56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Three categories (45 CFR 46.109)</a:t>
            </a:r>
            <a:endParaRPr lang="en-US" b="1" dirty="0"/>
          </a:p>
        </p:txBody>
      </p:sp>
      <p:sp>
        <p:nvSpPr>
          <p:cNvPr id="3" name="Content Placeholder 2"/>
          <p:cNvSpPr>
            <a:spLocks noGrp="1"/>
          </p:cNvSpPr>
          <p:nvPr>
            <p:ph idx="1"/>
          </p:nvPr>
        </p:nvSpPr>
        <p:spPr>
          <a:xfrm>
            <a:off x="1447800" y="2526117"/>
            <a:ext cx="7239000" cy="3713816"/>
          </a:xfrm>
        </p:spPr>
        <p:txBody>
          <a:bodyPr/>
          <a:lstStyle/>
          <a:p>
            <a:r>
              <a:rPr lang="en-US" dirty="0" smtClean="0"/>
              <a:t>Exempt </a:t>
            </a:r>
          </a:p>
          <a:p>
            <a:r>
              <a:rPr lang="en-US" dirty="0" smtClean="0"/>
              <a:t>Expedited</a:t>
            </a:r>
          </a:p>
          <a:p>
            <a:r>
              <a:rPr lang="en-US" dirty="0" smtClean="0"/>
              <a:t>Full Board – MORE than minimal risk</a:t>
            </a:r>
          </a:p>
          <a:p>
            <a:pPr marL="457200" lvl="1" indent="0">
              <a:buNone/>
            </a:pPr>
            <a:endParaRPr lang="en-US" dirty="0"/>
          </a:p>
        </p:txBody>
      </p:sp>
      <p:sp>
        <p:nvSpPr>
          <p:cNvPr id="4" name="Slide Number Placeholder 3"/>
          <p:cNvSpPr>
            <a:spLocks noGrp="1"/>
          </p:cNvSpPr>
          <p:nvPr>
            <p:ph type="sldNum" sz="quarter" idx="12"/>
          </p:nvPr>
        </p:nvSpPr>
        <p:spPr/>
        <p:txBody>
          <a:bodyPr/>
          <a:lstStyle/>
          <a:p>
            <a:fld id="{D6737B38-286E-4153-B181-C714F9EDF3D5}" type="slidenum">
              <a:rPr lang="en-US" smtClean="0"/>
              <a:pPr/>
              <a:t>11</a:t>
            </a:fld>
            <a:endParaRPr lang="en-US" dirty="0"/>
          </a:p>
        </p:txBody>
      </p:sp>
    </p:spTree>
    <p:extLst>
      <p:ext uri="{BB962C8B-B14F-4D97-AF65-F5344CB8AC3E}">
        <p14:creationId xmlns:p14="http://schemas.microsoft.com/office/powerpoint/2010/main" val="3541523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1" y="990600"/>
            <a:ext cx="7239000" cy="518160"/>
          </a:xfrm>
        </p:spPr>
        <p:txBody>
          <a:bodyPr>
            <a:normAutofit fontScale="90000"/>
          </a:bodyPr>
          <a:lstStyle/>
          <a:p>
            <a:r>
              <a:rPr lang="en-US" dirty="0" smtClean="0"/>
              <a:t>Criteria for Exempt</a:t>
            </a:r>
            <a:endParaRPr lang="en-US" dirty="0"/>
          </a:p>
        </p:txBody>
      </p:sp>
      <p:sp>
        <p:nvSpPr>
          <p:cNvPr id="3" name="Content Placeholder 2"/>
          <p:cNvSpPr>
            <a:spLocks noGrp="1"/>
          </p:cNvSpPr>
          <p:nvPr>
            <p:ph idx="1"/>
          </p:nvPr>
        </p:nvSpPr>
        <p:spPr>
          <a:xfrm>
            <a:off x="609600" y="2286000"/>
            <a:ext cx="7944853" cy="5093368"/>
          </a:xfrm>
        </p:spPr>
        <p:txBody>
          <a:bodyPr>
            <a:normAutofit/>
          </a:bodyPr>
          <a:lstStyle/>
          <a:p>
            <a:r>
              <a:rPr lang="en-US" dirty="0"/>
              <a:t>Research activities that </a:t>
            </a:r>
          </a:p>
          <a:p>
            <a:pPr marL="0" indent="0">
              <a:buNone/>
            </a:pPr>
            <a:r>
              <a:rPr lang="en-US" dirty="0"/>
              <a:t>	present </a:t>
            </a:r>
            <a:r>
              <a:rPr lang="en-US" b="1" u="sng" dirty="0">
                <a:effectLst>
                  <a:outerShdw blurRad="38100" dist="38100" dir="2700000" algn="tl">
                    <a:srgbClr val="000000">
                      <a:alpha val="43137"/>
                    </a:srgbClr>
                  </a:outerShdw>
                </a:effectLst>
              </a:rPr>
              <a:t>no more than minimal risk </a:t>
            </a:r>
            <a:r>
              <a:rPr lang="en-US" dirty="0"/>
              <a:t>to human subjects and </a:t>
            </a:r>
          </a:p>
          <a:p>
            <a:r>
              <a:rPr lang="en-US" dirty="0"/>
              <a:t>Example: data analysis with existing data set</a:t>
            </a:r>
          </a:p>
          <a:p>
            <a:r>
              <a:rPr lang="en-US" dirty="0"/>
              <a:t>Example: regular classroom activity where results are now intended for research</a:t>
            </a:r>
          </a:p>
          <a:p>
            <a:r>
              <a:rPr lang="en-US" dirty="0"/>
              <a:t>Example: </a:t>
            </a:r>
            <a:r>
              <a:rPr lang="en-US" b="1" dirty="0"/>
              <a:t>benign behavioral interventions (NEW)</a:t>
            </a:r>
          </a:p>
          <a:p>
            <a:endParaRPr lang="en-US" dirty="0"/>
          </a:p>
          <a:p>
            <a:r>
              <a:rPr lang="en-US" b="1" i="1" dirty="0">
                <a:solidFill>
                  <a:srgbClr val="FF0000"/>
                </a:solidFill>
              </a:rPr>
              <a:t>Exempt</a:t>
            </a:r>
            <a:r>
              <a:rPr lang="en-US" dirty="0">
                <a:solidFill>
                  <a:srgbClr val="FF0000"/>
                </a:solidFill>
              </a:rPr>
              <a:t> Review- Goal: 2-3 weeks</a:t>
            </a:r>
          </a:p>
        </p:txBody>
      </p:sp>
      <p:sp>
        <p:nvSpPr>
          <p:cNvPr id="4" name="Slide Number Placeholder 3"/>
          <p:cNvSpPr>
            <a:spLocks noGrp="1"/>
          </p:cNvSpPr>
          <p:nvPr>
            <p:ph type="sldNum" sz="quarter" idx="12"/>
          </p:nvPr>
        </p:nvSpPr>
        <p:spPr/>
        <p:txBody>
          <a:bodyPr/>
          <a:lstStyle/>
          <a:p>
            <a:fld id="{D6737B38-286E-4153-B181-C714F9EDF3D5}" type="slidenum">
              <a:rPr lang="en-US" smtClean="0"/>
              <a:pPr/>
              <a:t>12</a:t>
            </a:fld>
            <a:endParaRPr lang="en-US" dirty="0"/>
          </a:p>
        </p:txBody>
      </p:sp>
      <p:pic>
        <p:nvPicPr>
          <p:cNvPr id="11266" name="Picture 2" descr="C:\Program Files\Microsoft Office\MEDIA\CAGCAT10\j03005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96846" y="5029200"/>
            <a:ext cx="762000" cy="65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70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622" y="1371600"/>
            <a:ext cx="6948753" cy="495647"/>
          </a:xfrm>
        </p:spPr>
        <p:txBody>
          <a:bodyPr>
            <a:normAutofit fontScale="90000"/>
          </a:bodyPr>
          <a:lstStyle/>
          <a:p>
            <a:pPr>
              <a:lnSpc>
                <a:spcPct val="120000"/>
              </a:lnSpc>
              <a:spcBef>
                <a:spcPts val="750"/>
              </a:spcBef>
              <a:buClr>
                <a:srgbClr val="B80E0F"/>
              </a:buClr>
              <a:buSzPct val="160000"/>
            </a:pPr>
            <a:r>
              <a:rPr lang="en-US" sz="3100" dirty="0" smtClean="0"/>
              <a:t>NEW exempt category 3 </a:t>
            </a:r>
            <a:br>
              <a:rPr lang="en-US" sz="3100" dirty="0" smtClean="0"/>
            </a:br>
            <a:r>
              <a:rPr lang="en-US" b="1" dirty="0">
                <a:solidFill>
                  <a:schemeClr val="tx1"/>
                </a:solidFill>
                <a:ea typeface="+mn-ea"/>
                <a:cs typeface="+mn-cs"/>
              </a:rPr>
              <a:t>Benign behavioral interventions (BBI)</a:t>
            </a:r>
            <a:endParaRPr lang="en-US" b="1" dirty="0">
              <a:solidFill>
                <a:schemeClr val="tx1"/>
              </a:solidFill>
            </a:endParaRPr>
          </a:p>
        </p:txBody>
      </p:sp>
      <p:sp>
        <p:nvSpPr>
          <p:cNvPr id="4" name="Text Placeholder 3"/>
          <p:cNvSpPr>
            <a:spLocks noGrp="1"/>
          </p:cNvSpPr>
          <p:nvPr>
            <p:ph type="body" sz="half" idx="2"/>
          </p:nvPr>
        </p:nvSpPr>
        <p:spPr>
          <a:xfrm>
            <a:off x="685800" y="2133600"/>
            <a:ext cx="4051767" cy="3851198"/>
          </a:xfrm>
        </p:spPr>
        <p:txBody>
          <a:bodyPr>
            <a:normAutofit/>
          </a:bodyPr>
          <a:lstStyle/>
          <a:p>
            <a:pPr marL="214313" indent="-214313" algn="l">
              <a:buFont typeface="Arial" panose="020B0604020202020204" pitchFamily="34" charset="0"/>
              <a:buChar char="•"/>
            </a:pPr>
            <a:r>
              <a:rPr lang="en-US" sz="1900" dirty="0">
                <a:solidFill>
                  <a:schemeClr val="tx1"/>
                </a:solidFill>
                <a:latin typeface="Arial" panose="020B0604020202020204" pitchFamily="34" charset="0"/>
                <a:ea typeface="Adobe Heiti Std R" panose="020B0400000000000000" pitchFamily="34" charset="-128"/>
                <a:cs typeface="Arial" panose="020B0604020202020204" pitchFamily="34" charset="0"/>
              </a:rPr>
              <a:t>Brief in duration</a:t>
            </a:r>
            <a:endParaRPr lang="en-US" sz="1900" dirty="0">
              <a:solidFill>
                <a:schemeClr val="tx1"/>
              </a:solidFill>
              <a:latin typeface="Arial" panose="020B0604020202020204" pitchFamily="34" charset="0"/>
              <a:cs typeface="Arial" panose="020B0604020202020204" pitchFamily="34" charset="0"/>
            </a:endParaRPr>
          </a:p>
          <a:p>
            <a:pPr marL="214313" indent="-214313" algn="l">
              <a:buFont typeface="Arial" panose="020B0604020202020204" pitchFamily="34" charset="0"/>
              <a:buChar char="•"/>
            </a:pPr>
            <a:r>
              <a:rPr lang="en-US" sz="1900" dirty="0">
                <a:solidFill>
                  <a:schemeClr val="tx1"/>
                </a:solidFill>
                <a:latin typeface="Arial" panose="020B0604020202020204" pitchFamily="34" charset="0"/>
                <a:ea typeface="Adobe Heiti Std R" panose="020B0400000000000000" pitchFamily="34" charset="-128"/>
                <a:cs typeface="Arial" panose="020B0604020202020204" pitchFamily="34" charset="0"/>
              </a:rPr>
              <a:t>Adults only</a:t>
            </a:r>
          </a:p>
          <a:p>
            <a:pPr marL="214313" indent="-214313" algn="l">
              <a:buFont typeface="Arial" panose="020B0604020202020204" pitchFamily="34" charset="0"/>
              <a:buChar char="•"/>
            </a:pPr>
            <a:r>
              <a:rPr lang="en-US" sz="1900" dirty="0">
                <a:solidFill>
                  <a:schemeClr val="tx1"/>
                </a:solidFill>
                <a:latin typeface="Arial" panose="020B0604020202020204" pitchFamily="34" charset="0"/>
                <a:ea typeface="Adobe Heiti Std R" panose="020B0400000000000000" pitchFamily="34" charset="-128"/>
                <a:cs typeface="Arial" panose="020B0604020202020204" pitchFamily="34" charset="0"/>
              </a:rPr>
              <a:t>Harmless &amp; painless (not embarrassing)</a:t>
            </a:r>
          </a:p>
          <a:p>
            <a:pPr marL="214313" indent="-214313" algn="l">
              <a:buFont typeface="Arial" panose="020B0604020202020204" pitchFamily="34" charset="0"/>
              <a:buChar char="•"/>
            </a:pPr>
            <a:r>
              <a:rPr lang="en-US" sz="1900" dirty="0">
                <a:solidFill>
                  <a:schemeClr val="tx1"/>
                </a:solidFill>
                <a:latin typeface="Arial" panose="020B0604020202020204" pitchFamily="34" charset="0"/>
                <a:ea typeface="Adobe Heiti Std R" panose="020B0400000000000000" pitchFamily="34" charset="-128"/>
                <a:cs typeface="Arial" panose="020B0604020202020204" pitchFamily="34" charset="0"/>
              </a:rPr>
              <a:t>No physically invasive procedures (i.e. no EEGs, blood pressure)</a:t>
            </a:r>
          </a:p>
          <a:p>
            <a:pPr marL="214313" indent="-214313" algn="l">
              <a:buFont typeface="Arial" panose="020B0604020202020204" pitchFamily="34" charset="0"/>
              <a:buChar char="•"/>
            </a:pPr>
            <a:r>
              <a:rPr lang="en-US" sz="1900" dirty="0">
                <a:solidFill>
                  <a:schemeClr val="tx1"/>
                </a:solidFill>
                <a:latin typeface="Arial" panose="020B0604020202020204" pitchFamily="34" charset="0"/>
                <a:ea typeface="Adobe Heiti Std R" panose="020B0400000000000000" pitchFamily="34" charset="-128"/>
                <a:cs typeface="Arial" panose="020B0604020202020204" pitchFamily="34" charset="0"/>
              </a:rPr>
              <a:t>Complies with certain data &amp; privacy regulations</a:t>
            </a:r>
          </a:p>
          <a:p>
            <a:pPr marL="214313" indent="-214313" algn="l">
              <a:buFont typeface="Arial" panose="020B0604020202020204" pitchFamily="34" charset="0"/>
              <a:buChar char="•"/>
            </a:pPr>
            <a:endParaRPr lang="en-US" cap="none" dirty="0">
              <a:latin typeface="Adobe Heiti Std R" panose="020B0400000000000000" pitchFamily="34" charset="-128"/>
              <a:ea typeface="Adobe Heiti Std R" panose="020B0400000000000000" pitchFamily="34" charset="-128"/>
            </a:endParaRPr>
          </a:p>
        </p:txBody>
      </p:sp>
      <p:sp>
        <p:nvSpPr>
          <p:cNvPr id="6" name="AutoShape 2" descr="Image result for renewals"/>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AutoShape 4" descr="Image result for renewals"/>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Text Placeholder 3"/>
          <p:cNvSpPr txBox="1">
            <a:spLocks/>
          </p:cNvSpPr>
          <p:nvPr/>
        </p:nvSpPr>
        <p:spPr>
          <a:xfrm>
            <a:off x="4419600" y="1867247"/>
            <a:ext cx="4060118" cy="3851197"/>
          </a:xfrm>
          <a:prstGeom prst="rect">
            <a:avLst/>
          </a:prstGeom>
        </p:spPr>
        <p:txBody>
          <a:bodyPr vert="horz" lIns="68580" tIns="34290" rIns="68580" bIns="34290" rtlCol="0" anchor="t">
            <a:normAutofit/>
          </a:bodyPr>
          <a:lstStyle>
            <a:lvl1pPr marL="0" indent="0" algn="ctr" defTabSz="914400" rtl="0" eaLnBrk="1" latinLnBrk="0" hangingPunct="1">
              <a:lnSpc>
                <a:spcPct val="120000"/>
              </a:lnSpc>
              <a:spcBef>
                <a:spcPts val="10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400"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200"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9pPr>
          </a:lstStyle>
          <a:p>
            <a:pPr marL="257175" indent="-257175" algn="l">
              <a:buFont typeface="Arial" panose="020B0604020202020204" pitchFamily="34" charset="0"/>
              <a:buChar char="•"/>
            </a:pPr>
            <a:r>
              <a:rPr lang="en-US" sz="1900" cap="none" dirty="0">
                <a:latin typeface="Arial" panose="020B0604020202020204" pitchFamily="34" charset="0"/>
                <a:ea typeface="Adobe Heiti Std R" panose="020B0400000000000000" pitchFamily="34" charset="-128"/>
                <a:cs typeface="Arial" panose="020B0604020202020204" pitchFamily="34" charset="0"/>
              </a:rPr>
              <a:t>“Limited IRB Review” aka </a:t>
            </a:r>
            <a:r>
              <a:rPr lang="en-US" sz="1900" u="sng" cap="none" dirty="0">
                <a:latin typeface="Arial" panose="020B0604020202020204" pitchFamily="34" charset="0"/>
                <a:ea typeface="Adobe Heiti Std R" panose="020B0400000000000000" pitchFamily="34" charset="-128"/>
                <a:cs typeface="Arial" panose="020B0604020202020204" pitchFamily="34" charset="0"/>
              </a:rPr>
              <a:t>Privacy Review </a:t>
            </a:r>
            <a:r>
              <a:rPr lang="en-US" sz="1900" cap="none" dirty="0">
                <a:latin typeface="Arial" panose="020B0604020202020204" pitchFamily="34" charset="0"/>
                <a:ea typeface="Adobe Heiti Std R" panose="020B0400000000000000" pitchFamily="34" charset="-128"/>
                <a:cs typeface="Arial" panose="020B0604020202020204" pitchFamily="34" charset="0"/>
              </a:rPr>
              <a:t>required for projects collecting sensitive and identifiable data</a:t>
            </a:r>
          </a:p>
          <a:p>
            <a:pPr marL="214313" indent="-214313" algn="l">
              <a:buFont typeface="Arial" panose="020B0604020202020204" pitchFamily="34" charset="0"/>
              <a:buChar char="•"/>
            </a:pPr>
            <a:r>
              <a:rPr lang="en-US" sz="1900" cap="none" dirty="0">
                <a:latin typeface="Arial" panose="020B0604020202020204" pitchFamily="34" charset="0"/>
                <a:ea typeface="Adobe Heiti Std R" panose="020B0400000000000000" pitchFamily="34" charset="-128"/>
                <a:cs typeface="Arial" panose="020B0604020202020204" pitchFamily="34" charset="0"/>
              </a:rPr>
              <a:t>Information collected via</a:t>
            </a:r>
          </a:p>
          <a:p>
            <a:pPr marL="557213" lvl="1" indent="-214313">
              <a:buFont typeface="Arial" panose="020B0604020202020204" pitchFamily="34" charset="0"/>
              <a:buChar char="•"/>
            </a:pPr>
            <a:r>
              <a:rPr lang="en-US" sz="1900" cap="none" dirty="0">
                <a:latin typeface="Arial" panose="020B0604020202020204" pitchFamily="34" charset="0"/>
                <a:ea typeface="Adobe Heiti Std R" panose="020B0400000000000000" pitchFamily="34" charset="-128"/>
                <a:cs typeface="Arial" panose="020B0604020202020204" pitchFamily="34" charset="0"/>
              </a:rPr>
              <a:t>Verbal or written responses, including data entry  </a:t>
            </a:r>
            <a:r>
              <a:rPr lang="en-US" sz="1900" b="1" cap="none" dirty="0">
                <a:latin typeface="Arial" panose="020B0604020202020204" pitchFamily="34" charset="0"/>
                <a:ea typeface="Adobe Heiti Std R" panose="020B0400000000000000" pitchFamily="34" charset="-128"/>
                <a:cs typeface="Arial" panose="020B0604020202020204" pitchFamily="34" charset="0"/>
              </a:rPr>
              <a:t>and/or</a:t>
            </a:r>
            <a:endParaRPr lang="en-US" sz="1900" cap="none" dirty="0">
              <a:latin typeface="Arial" panose="020B0604020202020204" pitchFamily="34" charset="0"/>
              <a:ea typeface="Adobe Heiti Std R" panose="020B0400000000000000" pitchFamily="34" charset="-128"/>
              <a:cs typeface="Arial" panose="020B0604020202020204" pitchFamily="34" charset="0"/>
            </a:endParaRPr>
          </a:p>
          <a:p>
            <a:pPr marL="557213" lvl="1" indent="-214313">
              <a:buFont typeface="Arial" panose="020B0604020202020204" pitchFamily="34" charset="0"/>
              <a:buChar char="•"/>
            </a:pPr>
            <a:r>
              <a:rPr lang="en-US" sz="1900" cap="none" dirty="0">
                <a:latin typeface="Arial" panose="020B0604020202020204" pitchFamily="34" charset="0"/>
                <a:ea typeface="Adobe Heiti Std R" panose="020B0400000000000000" pitchFamily="34" charset="-128"/>
                <a:cs typeface="Arial" panose="020B0604020202020204" pitchFamily="34" charset="0"/>
              </a:rPr>
              <a:t>Observation – including audio and/or visual recording</a:t>
            </a:r>
          </a:p>
          <a:p>
            <a:pPr marL="557213" lvl="1" indent="-214313">
              <a:buFont typeface="Arial" panose="020B0604020202020204" pitchFamily="34" charset="0"/>
              <a:buChar char="•"/>
            </a:pPr>
            <a:endParaRPr lang="en-US" sz="1050" cap="none" dirty="0">
              <a:latin typeface="Arial" panose="020B0604020202020204" pitchFamily="34" charset="0"/>
              <a:ea typeface="Adobe Heiti Std R" panose="020B0400000000000000" pitchFamily="34" charset="-128"/>
              <a:cs typeface="Arial" panose="020B0604020202020204" pitchFamily="34" charset="0"/>
            </a:endParaRPr>
          </a:p>
          <a:p>
            <a:pPr marL="214313" indent="-214313" algn="l">
              <a:buFont typeface="Arial" panose="020B0604020202020204" pitchFamily="34" charset="0"/>
              <a:buChar char="•"/>
            </a:pPr>
            <a:endParaRPr lang="en-US" sz="1500" dirty="0"/>
          </a:p>
        </p:txBody>
      </p:sp>
    </p:spTree>
    <p:extLst>
      <p:ext uri="{BB962C8B-B14F-4D97-AF65-F5344CB8AC3E}">
        <p14:creationId xmlns:p14="http://schemas.microsoft.com/office/powerpoint/2010/main" val="3300242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10" y="1828800"/>
            <a:ext cx="6948753" cy="495647"/>
          </a:xfrm>
        </p:spPr>
        <p:txBody>
          <a:bodyPr>
            <a:normAutofit fontScale="90000"/>
          </a:bodyPr>
          <a:lstStyle/>
          <a:p>
            <a:r>
              <a:rPr lang="en-US" sz="3100" dirty="0"/>
              <a:t>NEW exempt category 3 </a:t>
            </a:r>
            <a:r>
              <a:rPr lang="en-US" dirty="0"/>
              <a:t/>
            </a:r>
            <a:br>
              <a:rPr lang="en-US" dirty="0"/>
            </a:br>
            <a:r>
              <a:rPr lang="en-US" sz="3100" b="1" dirty="0">
                <a:solidFill>
                  <a:prstClr val="black"/>
                </a:solidFill>
              </a:rPr>
              <a:t>Benign behavioral interventions (BBI)</a:t>
            </a:r>
            <a:endParaRPr lang="en-US" sz="3100" b="1" dirty="0"/>
          </a:p>
        </p:txBody>
      </p:sp>
      <p:sp>
        <p:nvSpPr>
          <p:cNvPr id="6" name="AutoShape 2" descr="Image result for renewals"/>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AutoShape 4" descr="Image result for renewals"/>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Text Placeholder 3"/>
          <p:cNvSpPr txBox="1">
            <a:spLocks/>
          </p:cNvSpPr>
          <p:nvPr/>
        </p:nvSpPr>
        <p:spPr>
          <a:xfrm>
            <a:off x="1045029" y="3200400"/>
            <a:ext cx="7246317" cy="2996669"/>
          </a:xfrm>
          <a:prstGeom prst="rect">
            <a:avLst/>
          </a:prstGeom>
        </p:spPr>
        <p:txBody>
          <a:bodyPr vert="horz" lIns="68580" tIns="34290" rIns="68580" bIns="34290" rtlCol="0" anchor="t">
            <a:normAutofit/>
          </a:bodyPr>
          <a:lstStyle>
            <a:lvl1pPr marL="0" indent="0" algn="ctr" defTabSz="914400" rtl="0" eaLnBrk="1" latinLnBrk="0" hangingPunct="1">
              <a:lnSpc>
                <a:spcPct val="120000"/>
              </a:lnSpc>
              <a:spcBef>
                <a:spcPts val="10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400"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200"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9pPr>
          </a:lstStyle>
          <a:p>
            <a:pPr marL="214313" indent="-214313" algn="l">
              <a:buFont typeface="Arial" panose="020B0604020202020204" pitchFamily="34" charset="0"/>
              <a:buChar char="•"/>
            </a:pPr>
            <a:r>
              <a:rPr lang="en-US" sz="2100" cap="none" dirty="0" smtClean="0">
                <a:latin typeface="Arial" panose="020B0604020202020204" pitchFamily="34" charset="0"/>
                <a:ea typeface="Adobe Heiti Std R" panose="020B0400000000000000" pitchFamily="34" charset="-128"/>
                <a:cs typeface="Arial" panose="020B0604020202020204" pitchFamily="34" charset="0"/>
              </a:rPr>
              <a:t>New </a:t>
            </a:r>
            <a:r>
              <a:rPr lang="en-US" sz="2100" cap="none" dirty="0">
                <a:latin typeface="Arial" panose="020B0604020202020204" pitchFamily="34" charset="0"/>
                <a:ea typeface="Adobe Heiti Std R" panose="020B0400000000000000" pitchFamily="34" charset="-128"/>
                <a:cs typeface="Arial" panose="020B0604020202020204" pitchFamily="34" charset="0"/>
              </a:rPr>
              <a:t>questions in Cayuse submission form</a:t>
            </a:r>
          </a:p>
          <a:p>
            <a:pPr marL="214313" indent="-214313" algn="l">
              <a:buFont typeface="Arial" panose="020B0604020202020204" pitchFamily="34" charset="0"/>
              <a:buChar char="•"/>
            </a:pPr>
            <a:r>
              <a:rPr lang="en-US" sz="2100" cap="none" dirty="0">
                <a:latin typeface="Arial" panose="020B0604020202020204" pitchFamily="34" charset="0"/>
                <a:ea typeface="Adobe Heiti Std R" panose="020B0400000000000000" pitchFamily="34" charset="-128"/>
                <a:cs typeface="Arial" panose="020B0604020202020204" pitchFamily="34" charset="0"/>
              </a:rPr>
              <a:t>Checklist to help determine if study may be BBI</a:t>
            </a:r>
          </a:p>
          <a:p>
            <a:pPr marL="214313" indent="-214313" algn="l">
              <a:buFont typeface="Arial" panose="020B0604020202020204" pitchFamily="34" charset="0"/>
              <a:buChar char="•"/>
            </a:pPr>
            <a:r>
              <a:rPr lang="en-US" sz="2100" cap="none" dirty="0">
                <a:latin typeface="Arial" panose="020B0604020202020204" pitchFamily="34" charset="0"/>
                <a:ea typeface="Adobe Heiti Std R" panose="020B0400000000000000" pitchFamily="34" charset="-128"/>
                <a:cs typeface="Arial" panose="020B0604020202020204" pitchFamily="34" charset="0"/>
              </a:rPr>
              <a:t>Sample BBI application available online </a:t>
            </a:r>
          </a:p>
          <a:p>
            <a:pPr marL="214313" indent="-214313" algn="l">
              <a:buFont typeface="Arial" panose="020B0604020202020204" pitchFamily="34" charset="0"/>
              <a:buChar char="•"/>
            </a:pPr>
            <a:r>
              <a:rPr lang="en-US" sz="2100" cap="none" dirty="0">
                <a:latin typeface="Arial" panose="020B0604020202020204" pitchFamily="34" charset="0"/>
                <a:ea typeface="Adobe Heiti Std R" panose="020B0400000000000000" pitchFamily="34" charset="-128"/>
                <a:cs typeface="Arial" panose="020B0604020202020204" pitchFamily="34" charset="0"/>
              </a:rPr>
              <a:t>Option to use Prospective Agreement form in place of traditional consent form</a:t>
            </a:r>
          </a:p>
          <a:p>
            <a:pPr marL="214313" indent="-214313" algn="l">
              <a:buFont typeface="Arial" panose="020B0604020202020204" pitchFamily="34" charset="0"/>
              <a:buChar char="•"/>
            </a:pPr>
            <a:endParaRPr lang="en-US" sz="2100" dirty="0"/>
          </a:p>
        </p:txBody>
      </p:sp>
    </p:spTree>
    <p:extLst>
      <p:ext uri="{BB962C8B-B14F-4D97-AF65-F5344CB8AC3E}">
        <p14:creationId xmlns:p14="http://schemas.microsoft.com/office/powerpoint/2010/main" val="1755785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609600"/>
            <a:ext cx="7797800" cy="652462"/>
          </a:xfrm>
        </p:spPr>
        <p:txBody>
          <a:bodyPr>
            <a:normAutofit fontScale="90000"/>
          </a:bodyPr>
          <a:lstStyle/>
          <a:p>
            <a:pPr algn="ctr"/>
            <a:r>
              <a:rPr lang="en-US" sz="6700" dirty="0" smtClean="0">
                <a:latin typeface="Gill Sans MT Condensed" panose="020B0506020104020203" pitchFamily="34" charset="0"/>
              </a:rPr>
              <a:t>Examples</a:t>
            </a:r>
            <a:r>
              <a:rPr lang="en-US" dirty="0" smtClean="0">
                <a:latin typeface="Gill Sans MT Condensed" panose="020B0506020104020203" pitchFamily="34" charset="0"/>
              </a:rPr>
              <a:t>*</a:t>
            </a:r>
            <a:endParaRPr lang="en-US" sz="2400" dirty="0">
              <a:latin typeface="Gill Sans MT Condensed" panose="020B0506020104020203" pitchFamily="34" charset="0"/>
            </a:endParaRPr>
          </a:p>
        </p:txBody>
      </p:sp>
      <p:sp>
        <p:nvSpPr>
          <p:cNvPr id="3" name="Content Placeholder 2"/>
          <p:cNvSpPr>
            <a:spLocks noGrp="1"/>
          </p:cNvSpPr>
          <p:nvPr>
            <p:ph sz="half" idx="4294967295"/>
          </p:nvPr>
        </p:nvSpPr>
        <p:spPr>
          <a:xfrm>
            <a:off x="762000" y="1600200"/>
            <a:ext cx="7620000" cy="4571999"/>
          </a:xfrm>
          <a:prstGeom prst="rect">
            <a:avLst/>
          </a:prstGeom>
        </p:spPr>
        <p:txBody>
          <a:bodyPr>
            <a:normAutofit fontScale="77500" lnSpcReduction="20000"/>
          </a:bodyPr>
          <a:lstStyle/>
          <a:p>
            <a:r>
              <a:rPr lang="en-US" cap="none" dirty="0" smtClean="0">
                <a:latin typeface="Franklin Gothic Demi Cond" panose="020B0706030402020204" pitchFamily="34" charset="0"/>
                <a:cs typeface="Arial" panose="020B0604020202020204" pitchFamily="34" charset="0"/>
              </a:rPr>
              <a:t>Business students are asked to participate in non-funded research examining the influence of surfing a social media site, they were assigned random social media sites or new sites, they were timed in their efforts to solve a complex word puzzle (for which there was no solution).  No identifiers were recorded.   </a:t>
            </a:r>
          </a:p>
          <a:p>
            <a:pPr marL="342900" lvl="1" indent="0">
              <a:buNone/>
            </a:pPr>
            <a:r>
              <a:rPr lang="en-US" cap="none" dirty="0">
                <a:solidFill>
                  <a:srgbClr val="00B050"/>
                </a:solidFill>
                <a:latin typeface="Franklin Gothic Demi Cond" panose="020B0706030402020204" pitchFamily="34" charset="0"/>
                <a:cs typeface="Arial" panose="020B0604020202020204" pitchFamily="34" charset="0"/>
              </a:rPr>
              <a:t>YES ( adults, brief, harmless, non-invasive)</a:t>
            </a:r>
            <a:endParaRPr lang="en-US" cap="none" dirty="0" smtClean="0">
              <a:solidFill>
                <a:srgbClr val="00B050"/>
              </a:solidFill>
              <a:latin typeface="Franklin Gothic Demi Cond" panose="020B0706030402020204" pitchFamily="34" charset="0"/>
              <a:cs typeface="Arial" panose="020B0604020202020204" pitchFamily="34" charset="0"/>
            </a:endParaRPr>
          </a:p>
          <a:p>
            <a:r>
              <a:rPr lang="en-US" cap="none" dirty="0" smtClean="0">
                <a:latin typeface="Franklin Gothic Demi Cond" panose="020B0706030402020204" pitchFamily="34" charset="0"/>
                <a:cs typeface="Arial" panose="020B0604020202020204" pitchFamily="34" charset="0"/>
              </a:rPr>
              <a:t>Nursing home staff interview patients to complete a brief self-report scale measuring mood and anxiety at baseline and two weeks after  music is played nightly in patient rooms on half of the wards. All subjects are informed that a study of the effect of music is planned, and music is played only the rooms of those patients who agree to the intervention and ratings. </a:t>
            </a:r>
          </a:p>
          <a:p>
            <a:pPr marL="342900" lvl="1" indent="0">
              <a:buNone/>
            </a:pPr>
            <a:r>
              <a:rPr lang="en-US" cap="none" dirty="0" smtClean="0">
                <a:solidFill>
                  <a:srgbClr val="00B050"/>
                </a:solidFill>
                <a:latin typeface="Franklin Gothic Demi Cond" panose="020B0706030402020204" pitchFamily="34" charset="0"/>
                <a:cs typeface="Arial" panose="020B0604020202020204" pitchFamily="34" charset="0"/>
              </a:rPr>
              <a:t>NO – not brief in duration, does not occur all on one day. </a:t>
            </a:r>
          </a:p>
          <a:p>
            <a:r>
              <a:rPr lang="en-US" cap="none" dirty="0" smtClean="0">
                <a:latin typeface="Franklin Gothic Demi Cond" panose="020B0706030402020204" pitchFamily="34" charset="0"/>
                <a:cs typeface="Arial" panose="020B0604020202020204" pitchFamily="34" charset="0"/>
              </a:rPr>
              <a:t>Adult </a:t>
            </a:r>
            <a:r>
              <a:rPr lang="en-US" cap="none" dirty="0">
                <a:latin typeface="Franklin Gothic Demi Cond" panose="020B0706030402020204" pitchFamily="34" charset="0"/>
                <a:cs typeface="Arial" panose="020B0604020202020204" pitchFamily="34" charset="0"/>
              </a:rPr>
              <a:t>learners agree to be videotaped while reading a passage from a standard text while alone in a quiet room.  Ratings of vocal inflection and tone are assessed as </a:t>
            </a:r>
            <a:r>
              <a:rPr lang="en-US" cap="none" dirty="0" smtClean="0">
                <a:latin typeface="Franklin Gothic Demi Cond" panose="020B0706030402020204" pitchFamily="34" charset="0"/>
                <a:cs typeface="Arial" panose="020B0604020202020204" pitchFamily="34" charset="0"/>
              </a:rPr>
              <a:t>for comprehension </a:t>
            </a:r>
            <a:r>
              <a:rPr lang="en-US" cap="none" dirty="0">
                <a:latin typeface="Franklin Gothic Demi Cond" panose="020B0706030402020204" pitchFamily="34" charset="0"/>
                <a:cs typeface="Arial" panose="020B0604020202020204" pitchFamily="34" charset="0"/>
              </a:rPr>
              <a:t>and compared with the results of a written test of the subject’s </a:t>
            </a:r>
            <a:r>
              <a:rPr lang="en-US" cap="none" dirty="0" smtClean="0">
                <a:latin typeface="Franklin Gothic Demi Cond" panose="020B0706030402020204" pitchFamily="34" charset="0"/>
                <a:cs typeface="Arial" panose="020B0604020202020204" pitchFamily="34" charset="0"/>
              </a:rPr>
              <a:t>ability. </a:t>
            </a:r>
            <a:r>
              <a:rPr lang="en-US" cap="none" dirty="0">
                <a:latin typeface="Franklin Gothic Demi Cond" panose="020B0706030402020204" pitchFamily="34" charset="0"/>
                <a:cs typeface="Arial" panose="020B0604020202020204" pitchFamily="34" charset="0"/>
              </a:rPr>
              <a:t>The procedures take 90-120 minutes. </a:t>
            </a:r>
            <a:r>
              <a:rPr lang="en-US" cap="none" dirty="0" smtClean="0">
                <a:latin typeface="Franklin Gothic Demi Cond" panose="020B0706030402020204" pitchFamily="34" charset="0"/>
                <a:cs typeface="Arial" panose="020B0604020202020204" pitchFamily="34" charset="0"/>
              </a:rPr>
              <a:t> </a:t>
            </a:r>
            <a:r>
              <a:rPr lang="en-US" cap="none" dirty="0">
                <a:latin typeface="Franklin Gothic Demi Cond" panose="020B0706030402020204" pitchFamily="34" charset="0"/>
                <a:cs typeface="Arial" panose="020B0604020202020204" pitchFamily="34" charset="0"/>
              </a:rPr>
              <a:t> </a:t>
            </a:r>
            <a:endParaRPr lang="en-US" cap="none" dirty="0" smtClean="0">
              <a:latin typeface="Franklin Gothic Demi Cond" panose="020B0706030402020204" pitchFamily="34" charset="0"/>
              <a:cs typeface="Arial" panose="020B0604020202020204" pitchFamily="34" charset="0"/>
            </a:endParaRPr>
          </a:p>
          <a:p>
            <a:pPr marL="342900" lvl="1" indent="0">
              <a:buNone/>
            </a:pPr>
            <a:r>
              <a:rPr lang="en-US" cap="none" dirty="0" smtClean="0">
                <a:solidFill>
                  <a:srgbClr val="00B050"/>
                </a:solidFill>
                <a:latin typeface="Franklin Gothic Demi Cond" panose="020B0706030402020204" pitchFamily="34" charset="0"/>
                <a:cs typeface="Arial" panose="020B0604020202020204" pitchFamily="34" charset="0"/>
              </a:rPr>
              <a:t>YES</a:t>
            </a:r>
            <a:endParaRPr lang="en-US" cap="none" dirty="0">
              <a:solidFill>
                <a:srgbClr val="00B050"/>
              </a:solidFill>
              <a:latin typeface="Franklin Gothic Demi Cond" panose="020B0706030402020204" pitchFamily="34" charset="0"/>
              <a:cs typeface="Arial" panose="020B0604020202020204" pitchFamily="34" charset="0"/>
            </a:endParaRPr>
          </a:p>
          <a:p>
            <a:endParaRPr lang="en-US" sz="1200" dirty="0">
              <a:latin typeface="Franklin Gothic Demi Cond" panose="020B0706030402020204" pitchFamily="34" charset="0"/>
              <a:cs typeface="Arial" panose="020B0604020202020204" pitchFamily="34" charset="0"/>
            </a:endParaRPr>
          </a:p>
        </p:txBody>
      </p:sp>
      <p:sp>
        <p:nvSpPr>
          <p:cNvPr id="5" name="TextBox 4"/>
          <p:cNvSpPr txBox="1"/>
          <p:nvPr/>
        </p:nvSpPr>
        <p:spPr>
          <a:xfrm>
            <a:off x="514351" y="6400800"/>
            <a:ext cx="7037615" cy="300082"/>
          </a:xfrm>
          <a:prstGeom prst="rect">
            <a:avLst/>
          </a:prstGeom>
          <a:noFill/>
        </p:spPr>
        <p:txBody>
          <a:bodyPr wrap="square" rtlCol="0">
            <a:spAutoFit/>
          </a:bodyPr>
          <a:lstStyle/>
          <a:p>
            <a:r>
              <a:rPr lang="en-US" sz="1350" dirty="0">
                <a:latin typeface="Gill Sans MT Condensed" panose="020B0506020104020203" pitchFamily="34" charset="0"/>
              </a:rPr>
              <a:t>*from Secretary's Advisory Committee on Human Research Protections (SACHRP)</a:t>
            </a:r>
            <a:endParaRPr lang="en-US" sz="1350" dirty="0"/>
          </a:p>
        </p:txBody>
      </p:sp>
    </p:spTree>
    <p:extLst>
      <p:ext uri="{BB962C8B-B14F-4D97-AF65-F5344CB8AC3E}">
        <p14:creationId xmlns:p14="http://schemas.microsoft.com/office/powerpoint/2010/main" val="337718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560" y="977503"/>
            <a:ext cx="3095145" cy="1517439"/>
          </a:xfrm>
        </p:spPr>
        <p:txBody>
          <a:bodyPr/>
          <a:lstStyle/>
          <a:p>
            <a:r>
              <a:rPr lang="en-US" dirty="0" smtClean="0"/>
              <a:t>CONSENT for BBI </a:t>
            </a:r>
            <a:endParaRPr lang="en-US" dirty="0"/>
          </a:p>
        </p:txBody>
      </p:sp>
      <p:pic>
        <p:nvPicPr>
          <p:cNvPr id="8" name="Content Placeholder 7"/>
          <p:cNvPicPr>
            <a:picLocks noGrp="1" noChangeAspect="1"/>
          </p:cNvPicPr>
          <p:nvPr>
            <p:ph idx="1"/>
          </p:nvPr>
        </p:nvPicPr>
        <p:blipFill>
          <a:blip r:embed="rId2"/>
          <a:stretch>
            <a:fillRect/>
          </a:stretch>
        </p:blipFill>
        <p:spPr>
          <a:xfrm>
            <a:off x="3411284" y="977503"/>
            <a:ext cx="3613148" cy="1888161"/>
          </a:xfrm>
          <a:prstGeom prst="rect">
            <a:avLst/>
          </a:prstGeom>
        </p:spPr>
      </p:pic>
      <p:sp>
        <p:nvSpPr>
          <p:cNvPr id="4" name="Text Placeholder 3"/>
          <p:cNvSpPr>
            <a:spLocks noGrp="1"/>
          </p:cNvSpPr>
          <p:nvPr>
            <p:ph type="body" sz="half" idx="2"/>
          </p:nvPr>
        </p:nvSpPr>
        <p:spPr>
          <a:xfrm>
            <a:off x="1066800" y="3045306"/>
            <a:ext cx="5421254" cy="2898293"/>
          </a:xfrm>
        </p:spPr>
        <p:txBody>
          <a:bodyPr>
            <a:normAutofit fontScale="85000" lnSpcReduction="20000"/>
          </a:bodyPr>
          <a:lstStyle/>
          <a:p>
            <a:r>
              <a:rPr lang="en-US" sz="2600" dirty="0" smtClean="0">
                <a:solidFill>
                  <a:schemeClr val="tx1"/>
                </a:solidFill>
                <a:latin typeface="Arial" panose="020B0604020202020204" pitchFamily="34" charset="0"/>
                <a:cs typeface="Arial" panose="020B0604020202020204" pitchFamily="34" charset="0"/>
              </a:rPr>
              <a:t>Prospective agreement form/information sheet</a:t>
            </a:r>
          </a:p>
          <a:p>
            <a:pPr marL="214313" indent="-214313" algn="l">
              <a:buFont typeface="Arial" panose="020B0604020202020204" pitchFamily="34" charset="0"/>
              <a:buChar char="•"/>
            </a:pPr>
            <a:r>
              <a:rPr lang="en-US" sz="2200" cap="none" dirty="0" smtClean="0">
                <a:solidFill>
                  <a:schemeClr val="tx1"/>
                </a:solidFill>
                <a:latin typeface="Arial" panose="020B0604020202020204" pitchFamily="34" charset="0"/>
                <a:ea typeface="Adobe Heiti Std R" panose="020B0400000000000000" pitchFamily="34" charset="-128"/>
                <a:cs typeface="Arial" panose="020B0604020202020204" pitchFamily="34" charset="0"/>
              </a:rPr>
              <a:t>No signature</a:t>
            </a:r>
          </a:p>
          <a:p>
            <a:pPr marL="214313" indent="-214313" algn="l">
              <a:buFont typeface="Arial" panose="020B0604020202020204" pitchFamily="34" charset="0"/>
              <a:buChar char="•"/>
            </a:pPr>
            <a:r>
              <a:rPr lang="en-US" sz="2200" cap="none" dirty="0" smtClean="0">
                <a:solidFill>
                  <a:schemeClr val="tx1"/>
                </a:solidFill>
                <a:latin typeface="Arial" panose="020B0604020202020204" pitchFamily="34" charset="0"/>
                <a:ea typeface="Adobe Heiti Std R" panose="020B0400000000000000" pitchFamily="34" charset="-128"/>
                <a:cs typeface="Arial" panose="020B0604020202020204" pitchFamily="34" charset="0"/>
              </a:rPr>
              <a:t>New templates on MSU website</a:t>
            </a:r>
          </a:p>
          <a:p>
            <a:pPr marL="557213" lvl="1" indent="-214313">
              <a:buFont typeface="Arial" panose="020B0604020202020204" pitchFamily="34" charset="0"/>
              <a:buChar char="•"/>
            </a:pPr>
            <a:r>
              <a:rPr lang="en-US" sz="2200" cap="none" dirty="0" smtClean="0">
                <a:solidFill>
                  <a:schemeClr val="tx1"/>
                </a:solidFill>
                <a:latin typeface="Arial" panose="020B0604020202020204" pitchFamily="34" charset="0"/>
                <a:ea typeface="Adobe Heiti Std R" panose="020B0400000000000000" pitchFamily="34" charset="-128"/>
                <a:cs typeface="Arial" panose="020B0604020202020204" pitchFamily="34" charset="0"/>
              </a:rPr>
              <a:t>In-person survey</a:t>
            </a:r>
          </a:p>
          <a:p>
            <a:pPr marL="557213" lvl="1" indent="-214313">
              <a:buFont typeface="Arial" panose="020B0604020202020204" pitchFamily="34" charset="0"/>
              <a:buChar char="•"/>
            </a:pPr>
            <a:r>
              <a:rPr lang="en-US" sz="2200" cap="none" dirty="0" smtClean="0">
                <a:solidFill>
                  <a:schemeClr val="tx1"/>
                </a:solidFill>
                <a:latin typeface="Arial" panose="020B0604020202020204" pitchFamily="34" charset="0"/>
                <a:ea typeface="Adobe Heiti Std R" panose="020B0400000000000000" pitchFamily="34" charset="-128"/>
                <a:cs typeface="Arial" panose="020B0604020202020204" pitchFamily="34" charset="0"/>
              </a:rPr>
              <a:t>Focus group</a:t>
            </a:r>
          </a:p>
          <a:p>
            <a:pPr marL="557213" lvl="1" indent="-214313">
              <a:buFont typeface="Arial" panose="020B0604020202020204" pitchFamily="34" charset="0"/>
              <a:buChar char="•"/>
            </a:pPr>
            <a:r>
              <a:rPr lang="en-US" sz="2200" cap="none" dirty="0" smtClean="0">
                <a:solidFill>
                  <a:schemeClr val="tx1"/>
                </a:solidFill>
                <a:latin typeface="Arial" panose="020B0604020202020204" pitchFamily="34" charset="0"/>
                <a:ea typeface="Adobe Heiti Std R" panose="020B0400000000000000" pitchFamily="34" charset="-128"/>
                <a:cs typeface="Arial" panose="020B0604020202020204" pitchFamily="34" charset="0"/>
              </a:rPr>
              <a:t>Online survey</a:t>
            </a:r>
          </a:p>
          <a:p>
            <a:pPr marL="557213" lvl="1" indent="-214313">
              <a:buFont typeface="Arial" panose="020B0604020202020204" pitchFamily="34" charset="0"/>
              <a:buChar char="•"/>
            </a:pPr>
            <a:r>
              <a:rPr lang="en-US" sz="2200" cap="none" dirty="0" smtClean="0">
                <a:solidFill>
                  <a:schemeClr val="tx1"/>
                </a:solidFill>
                <a:latin typeface="Arial" panose="020B0604020202020204" pitchFamily="34" charset="0"/>
                <a:ea typeface="Adobe Heiti Std R" panose="020B0400000000000000" pitchFamily="34" charset="-128"/>
                <a:cs typeface="Arial" panose="020B0604020202020204" pitchFamily="34" charset="0"/>
              </a:rPr>
              <a:t>Interview</a:t>
            </a:r>
            <a:endParaRPr lang="en-US" sz="2200" cap="none" dirty="0">
              <a:solidFill>
                <a:schemeClr val="tx1"/>
              </a:solidFill>
              <a:latin typeface="Arial" panose="020B0604020202020204" pitchFamily="34" charset="0"/>
              <a:ea typeface="Adobe Heiti Std R" panose="020B0400000000000000" pitchFamily="34" charset="-128"/>
              <a:cs typeface="Arial" panose="020B0604020202020204" pitchFamily="34" charset="0"/>
            </a:endParaRPr>
          </a:p>
        </p:txBody>
      </p:sp>
      <p:sp>
        <p:nvSpPr>
          <p:cNvPr id="6" name="AutoShape 2" descr="Image result for renewals"/>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AutoShape 4" descr="Image result for renewals"/>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3" name="Picture 12"/>
          <p:cNvPicPr>
            <a:picLocks noChangeAspect="1"/>
          </p:cNvPicPr>
          <p:nvPr/>
        </p:nvPicPr>
        <p:blipFill>
          <a:blip r:embed="rId3"/>
          <a:stretch>
            <a:fillRect/>
          </a:stretch>
        </p:blipFill>
        <p:spPr>
          <a:xfrm>
            <a:off x="6488056" y="3372871"/>
            <a:ext cx="1850231" cy="1385888"/>
          </a:xfrm>
          <a:prstGeom prst="rect">
            <a:avLst/>
          </a:prstGeom>
        </p:spPr>
      </p:pic>
      <p:cxnSp>
        <p:nvCxnSpPr>
          <p:cNvPr id="10" name="Straight Arrow Connector 9"/>
          <p:cNvCxnSpPr/>
          <p:nvPr/>
        </p:nvCxnSpPr>
        <p:spPr>
          <a:xfrm>
            <a:off x="6090490" y="2637574"/>
            <a:ext cx="831878" cy="96338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stretch>
            <a:fillRect/>
          </a:stretch>
        </p:blipFill>
        <p:spPr>
          <a:xfrm>
            <a:off x="6897800" y="4044882"/>
            <a:ext cx="1030741" cy="577215"/>
          </a:xfrm>
          <a:prstGeom prst="rect">
            <a:avLst/>
          </a:prstGeom>
          <a:ln>
            <a:noFill/>
          </a:ln>
          <a:effectLst>
            <a:softEdge rad="112500"/>
          </a:effectLst>
        </p:spPr>
      </p:pic>
    </p:spTree>
    <p:extLst>
      <p:ext uri="{BB962C8B-B14F-4D97-AF65-F5344CB8AC3E}">
        <p14:creationId xmlns:p14="http://schemas.microsoft.com/office/powerpoint/2010/main" val="1000342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462" y="1092132"/>
            <a:ext cx="7433986" cy="4240634"/>
          </a:xfrm>
          <a:prstGeom prst="rect">
            <a:avLst/>
          </a:prstGeom>
        </p:spPr>
      </p:pic>
    </p:spTree>
    <p:extLst>
      <p:ext uri="{BB962C8B-B14F-4D97-AF65-F5344CB8AC3E}">
        <p14:creationId xmlns:p14="http://schemas.microsoft.com/office/powerpoint/2010/main" val="3218519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7462"/>
            <a:ext cx="7239000" cy="518160"/>
          </a:xfrm>
        </p:spPr>
        <p:txBody>
          <a:bodyPr>
            <a:normAutofit fontScale="90000"/>
          </a:bodyPr>
          <a:lstStyle/>
          <a:p>
            <a:r>
              <a:rPr lang="en-US" dirty="0" smtClean="0"/>
              <a:t>Criteria for Expedited</a:t>
            </a:r>
            <a:endParaRPr lang="en-US" dirty="0"/>
          </a:p>
        </p:txBody>
      </p:sp>
      <p:sp>
        <p:nvSpPr>
          <p:cNvPr id="3" name="Content Placeholder 2"/>
          <p:cNvSpPr>
            <a:spLocks noGrp="1"/>
          </p:cNvSpPr>
          <p:nvPr>
            <p:ph idx="1"/>
          </p:nvPr>
        </p:nvSpPr>
        <p:spPr>
          <a:xfrm>
            <a:off x="660401" y="1676400"/>
            <a:ext cx="7315200" cy="5025498"/>
          </a:xfrm>
        </p:spPr>
        <p:txBody>
          <a:bodyPr>
            <a:normAutofit/>
          </a:bodyPr>
          <a:lstStyle/>
          <a:p>
            <a:r>
              <a:rPr lang="en-US" dirty="0"/>
              <a:t>Research activities that </a:t>
            </a:r>
            <a:r>
              <a:rPr lang="en-US" dirty="0" smtClean="0"/>
              <a:t>present </a:t>
            </a:r>
            <a:r>
              <a:rPr lang="en-US" b="1" u="sng" dirty="0">
                <a:effectLst>
                  <a:outerShdw blurRad="38100" dist="38100" dir="2700000" algn="tl">
                    <a:srgbClr val="000000">
                      <a:alpha val="43137"/>
                    </a:srgbClr>
                  </a:outerShdw>
                </a:effectLst>
              </a:rPr>
              <a:t>no more than minimal risk </a:t>
            </a:r>
            <a:r>
              <a:rPr lang="en-US" dirty="0"/>
              <a:t>to human </a:t>
            </a:r>
            <a:r>
              <a:rPr lang="en-US" dirty="0" smtClean="0"/>
              <a:t>subjects </a:t>
            </a:r>
            <a:r>
              <a:rPr lang="en-US" dirty="0"/>
              <a:t>and </a:t>
            </a:r>
            <a:endParaRPr lang="en-US" dirty="0" smtClean="0"/>
          </a:p>
          <a:p>
            <a:r>
              <a:rPr lang="en-US" dirty="0" smtClean="0"/>
              <a:t>At MSU</a:t>
            </a:r>
          </a:p>
          <a:p>
            <a:pPr lvl="1"/>
            <a:r>
              <a:rPr lang="en-US" dirty="0"/>
              <a:t>Expedited: Extended duration longitudinal study with adults</a:t>
            </a:r>
          </a:p>
          <a:p>
            <a:pPr lvl="1"/>
            <a:r>
              <a:rPr lang="en-US" dirty="0"/>
              <a:t>Expedited: Collection of data from children on learning outside of classroom </a:t>
            </a:r>
          </a:p>
          <a:p>
            <a:pPr lvl="1"/>
            <a:r>
              <a:rPr lang="en-US" dirty="0"/>
              <a:t>Expedited: Focus group with high school students on alcohol use</a:t>
            </a:r>
          </a:p>
          <a:p>
            <a:pPr lvl="1"/>
            <a:r>
              <a:rPr lang="en-US" dirty="0"/>
              <a:t>Expedited: studies with any intervention that introduces energy into the body</a:t>
            </a:r>
          </a:p>
          <a:p>
            <a:r>
              <a:rPr lang="en-US" b="1" i="1" dirty="0" smtClean="0">
                <a:solidFill>
                  <a:srgbClr val="FF0000"/>
                </a:solidFill>
              </a:rPr>
              <a:t>Expedited Review</a:t>
            </a:r>
            <a:r>
              <a:rPr lang="en-US" dirty="0" smtClean="0">
                <a:solidFill>
                  <a:srgbClr val="FF0000"/>
                </a:solidFill>
              </a:rPr>
              <a:t> </a:t>
            </a:r>
            <a:r>
              <a:rPr lang="en-US" dirty="0">
                <a:solidFill>
                  <a:srgbClr val="FF0000"/>
                </a:solidFill>
              </a:rPr>
              <a:t>- Goal: </a:t>
            </a:r>
            <a:r>
              <a:rPr lang="en-US" dirty="0" smtClean="0">
                <a:solidFill>
                  <a:srgbClr val="FF0000"/>
                </a:solidFill>
              </a:rPr>
              <a:t>Three to five weeks</a:t>
            </a:r>
          </a:p>
        </p:txBody>
      </p:sp>
      <p:sp>
        <p:nvSpPr>
          <p:cNvPr id="4" name="Slide Number Placeholder 3"/>
          <p:cNvSpPr>
            <a:spLocks noGrp="1"/>
          </p:cNvSpPr>
          <p:nvPr>
            <p:ph type="sldNum" sz="quarter" idx="12"/>
          </p:nvPr>
        </p:nvSpPr>
        <p:spPr/>
        <p:txBody>
          <a:bodyPr/>
          <a:lstStyle/>
          <a:p>
            <a:fld id="{D6737B38-286E-4153-B181-C714F9EDF3D5}" type="slidenum">
              <a:rPr lang="en-US" smtClean="0"/>
              <a:pPr/>
              <a:t>18</a:t>
            </a:fld>
            <a:endParaRPr lang="en-US" dirty="0"/>
          </a:p>
        </p:txBody>
      </p:sp>
      <p:pic>
        <p:nvPicPr>
          <p:cNvPr id="12290" name="Picture 2" descr="C:\Users\BergerH\AppData\Local\Microsoft\Windows\Temporary Internet Files\Content.IE5\YP5B96AG\MP90043939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657" y="2923753"/>
            <a:ext cx="1716620" cy="1146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1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BergerH\AppData\Local\Microsoft\Windows\Temporary Internet Files\Content.IE5\YP5B96AG\MC91021638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8420" y="3448993"/>
            <a:ext cx="2007383" cy="17487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11369" y="561919"/>
            <a:ext cx="7239000" cy="518160"/>
          </a:xfrm>
        </p:spPr>
        <p:txBody>
          <a:bodyPr>
            <a:normAutofit fontScale="90000"/>
          </a:bodyPr>
          <a:lstStyle/>
          <a:p>
            <a:r>
              <a:rPr lang="en-US" dirty="0" smtClean="0"/>
              <a:t>Criteria for Full board</a:t>
            </a:r>
            <a:endParaRPr lang="en-US" dirty="0"/>
          </a:p>
        </p:txBody>
      </p:sp>
      <p:sp>
        <p:nvSpPr>
          <p:cNvPr id="3" name="Content Placeholder 2"/>
          <p:cNvSpPr>
            <a:spLocks noGrp="1"/>
          </p:cNvSpPr>
          <p:nvPr>
            <p:ph idx="1"/>
          </p:nvPr>
        </p:nvSpPr>
        <p:spPr>
          <a:xfrm>
            <a:off x="590344" y="1143000"/>
            <a:ext cx="7801767" cy="5134355"/>
          </a:xfrm>
        </p:spPr>
        <p:txBody>
          <a:bodyPr>
            <a:normAutofit lnSpcReduction="10000"/>
          </a:bodyPr>
          <a:lstStyle/>
          <a:p>
            <a:r>
              <a:rPr lang="en-US" dirty="0"/>
              <a:t>Research activities that </a:t>
            </a:r>
            <a:r>
              <a:rPr lang="en-US" dirty="0" smtClean="0"/>
              <a:t>present </a:t>
            </a:r>
            <a:r>
              <a:rPr lang="en-US" b="1" u="sng" dirty="0" smtClean="0"/>
              <a:t>greater </a:t>
            </a:r>
            <a:r>
              <a:rPr lang="en-US" b="1" u="sng" dirty="0" smtClean="0">
                <a:effectLst>
                  <a:outerShdw blurRad="38100" dist="38100" dir="2700000" algn="tl">
                    <a:srgbClr val="000000">
                      <a:alpha val="43137"/>
                    </a:srgbClr>
                  </a:outerShdw>
                </a:effectLst>
              </a:rPr>
              <a:t>than </a:t>
            </a:r>
            <a:r>
              <a:rPr lang="en-US" b="1" u="sng" dirty="0">
                <a:effectLst>
                  <a:outerShdw blurRad="38100" dist="38100" dir="2700000" algn="tl">
                    <a:srgbClr val="000000">
                      <a:alpha val="43137"/>
                    </a:srgbClr>
                  </a:outerShdw>
                </a:effectLst>
              </a:rPr>
              <a:t>minimal risk </a:t>
            </a:r>
            <a:r>
              <a:rPr lang="en-US" dirty="0"/>
              <a:t>to human </a:t>
            </a:r>
            <a:r>
              <a:rPr lang="en-US" dirty="0" smtClean="0"/>
              <a:t>subjects</a:t>
            </a:r>
          </a:p>
          <a:p>
            <a:r>
              <a:rPr lang="en-US" dirty="0" smtClean="0"/>
              <a:t>Potential Triggers</a:t>
            </a:r>
          </a:p>
          <a:p>
            <a:pPr lvl="1"/>
            <a:r>
              <a:rPr lang="en-US" dirty="0"/>
              <a:t>Population involves persons with </a:t>
            </a:r>
            <a:r>
              <a:rPr lang="en-US" dirty="0" smtClean="0"/>
              <a:t>impaired decision making</a:t>
            </a:r>
          </a:p>
          <a:p>
            <a:pPr lvl="1"/>
            <a:r>
              <a:rPr lang="en-US" dirty="0" smtClean="0"/>
              <a:t>Any </a:t>
            </a:r>
            <a:r>
              <a:rPr lang="en-US" dirty="0"/>
              <a:t>disclosure of illegal activities, sexual attitudes, genetics, religious beliefs, mental health that could place participants at risk of criminal or civil liability, be damaging to the participants financial standing, employability, insurability, reputation, or be stigmatizing</a:t>
            </a:r>
          </a:p>
          <a:p>
            <a:pPr lvl="2"/>
            <a:r>
              <a:rPr lang="en-US" dirty="0" smtClean="0"/>
              <a:t>Depression and mental health disorders</a:t>
            </a:r>
            <a:endParaRPr lang="en-US" dirty="0"/>
          </a:p>
          <a:p>
            <a:pPr lvl="2"/>
            <a:r>
              <a:rPr lang="en-US" dirty="0"/>
              <a:t>Violent </a:t>
            </a:r>
            <a:r>
              <a:rPr lang="en-US" dirty="0" smtClean="0"/>
              <a:t>crimes</a:t>
            </a:r>
            <a:endParaRPr lang="en-US" dirty="0"/>
          </a:p>
          <a:p>
            <a:pPr lvl="2"/>
            <a:r>
              <a:rPr lang="en-US" dirty="0" smtClean="0"/>
              <a:t>Opinion about employer</a:t>
            </a:r>
          </a:p>
          <a:p>
            <a:pPr lvl="1"/>
            <a:r>
              <a:rPr lang="en-US" dirty="0" smtClean="0"/>
              <a:t>Medically </a:t>
            </a:r>
            <a:r>
              <a:rPr lang="en-US" dirty="0"/>
              <a:t>invasive, e.g., clinical trial </a:t>
            </a:r>
            <a:endParaRPr lang="en-US" dirty="0" smtClean="0"/>
          </a:p>
          <a:p>
            <a:r>
              <a:rPr lang="en-US" b="1" i="1" dirty="0" smtClean="0">
                <a:solidFill>
                  <a:srgbClr val="FF0000"/>
                </a:solidFill>
              </a:rPr>
              <a:t>Full Review</a:t>
            </a:r>
            <a:r>
              <a:rPr lang="en-US" dirty="0" smtClean="0">
                <a:solidFill>
                  <a:srgbClr val="FF0000"/>
                </a:solidFill>
              </a:rPr>
              <a:t>- </a:t>
            </a:r>
            <a:r>
              <a:rPr lang="en-US" dirty="0">
                <a:solidFill>
                  <a:srgbClr val="FF0000"/>
                </a:solidFill>
              </a:rPr>
              <a:t>Goal: </a:t>
            </a:r>
            <a:r>
              <a:rPr lang="en-US" dirty="0" smtClean="0">
                <a:solidFill>
                  <a:srgbClr val="FF0000"/>
                </a:solidFill>
              </a:rPr>
              <a:t>Four </a:t>
            </a:r>
            <a:r>
              <a:rPr lang="en-US" dirty="0">
                <a:solidFill>
                  <a:srgbClr val="FF0000"/>
                </a:solidFill>
              </a:rPr>
              <a:t>to </a:t>
            </a:r>
            <a:r>
              <a:rPr lang="en-US" dirty="0" smtClean="0">
                <a:solidFill>
                  <a:srgbClr val="FF0000"/>
                </a:solidFill>
              </a:rPr>
              <a:t>six weeks </a:t>
            </a:r>
            <a:r>
              <a:rPr lang="en-US" sz="1700" dirty="0" smtClean="0">
                <a:solidFill>
                  <a:srgbClr val="FF0000"/>
                </a:solidFill>
              </a:rPr>
              <a:t>(can be longer depending on IRB meeting schedule and PI response time)</a:t>
            </a:r>
          </a:p>
        </p:txBody>
      </p:sp>
      <p:sp>
        <p:nvSpPr>
          <p:cNvPr id="4" name="Slide Number Placeholder 3"/>
          <p:cNvSpPr>
            <a:spLocks noGrp="1"/>
          </p:cNvSpPr>
          <p:nvPr>
            <p:ph type="sldNum" sz="quarter" idx="12"/>
          </p:nvPr>
        </p:nvSpPr>
        <p:spPr/>
        <p:txBody>
          <a:bodyPr/>
          <a:lstStyle/>
          <a:p>
            <a:fld id="{D6737B38-286E-4153-B181-C714F9EDF3D5}" type="slidenum">
              <a:rPr lang="en-US" smtClean="0"/>
              <a:pPr/>
              <a:t>19</a:t>
            </a:fld>
            <a:endParaRPr lang="en-US" dirty="0"/>
          </a:p>
        </p:txBody>
      </p:sp>
      <p:pic>
        <p:nvPicPr>
          <p:cNvPr id="13314" name="Picture 2" descr="C:\Users\BergerH\AppData\Local\Microsoft\Windows\Temporary Internet Files\Content.IE5\KR8HT79X\MC90033922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7741" y="4766927"/>
            <a:ext cx="905256" cy="90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24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7" y="609600"/>
            <a:ext cx="6798734" cy="1303867"/>
          </a:xfrm>
        </p:spPr>
        <p:txBody>
          <a:bodyPr/>
          <a:lstStyle/>
          <a:p>
            <a:r>
              <a:rPr lang="en-US" dirty="0" smtClean="0"/>
              <a:t>Objectives	</a:t>
            </a:r>
            <a:endParaRPr lang="en-US" dirty="0"/>
          </a:p>
        </p:txBody>
      </p:sp>
      <p:sp>
        <p:nvSpPr>
          <p:cNvPr id="3" name="Content Placeholder 2"/>
          <p:cNvSpPr>
            <a:spLocks noGrp="1"/>
          </p:cNvSpPr>
          <p:nvPr>
            <p:ph idx="1"/>
          </p:nvPr>
        </p:nvSpPr>
        <p:spPr>
          <a:xfrm>
            <a:off x="990600" y="2286000"/>
            <a:ext cx="7704667" cy="3310034"/>
          </a:xfrm>
        </p:spPr>
        <p:txBody>
          <a:bodyPr/>
          <a:lstStyle/>
          <a:p>
            <a:r>
              <a:rPr lang="en-US" dirty="0" smtClean="0"/>
              <a:t>What is the Institutional Review Board (IRB) responsible for? And why?</a:t>
            </a:r>
          </a:p>
          <a:p>
            <a:r>
              <a:rPr lang="en-US" dirty="0" smtClean="0"/>
              <a:t>What is Human subjects research?</a:t>
            </a:r>
          </a:p>
          <a:p>
            <a:r>
              <a:rPr lang="en-US" dirty="0" smtClean="0"/>
              <a:t>What do we look for when reviewing a protocol?</a:t>
            </a:r>
          </a:p>
          <a:p>
            <a:pPr lvl="1"/>
            <a:r>
              <a:rPr lang="en-US" dirty="0" smtClean="0"/>
              <a:t>Document requirements for submission</a:t>
            </a:r>
          </a:p>
          <a:p>
            <a:pPr lvl="1"/>
            <a:r>
              <a:rPr lang="en-US" dirty="0" smtClean="0"/>
              <a:t>Approval designations: Full, Expedited, Exempt</a:t>
            </a:r>
          </a:p>
          <a:p>
            <a:r>
              <a:rPr lang="en-US" dirty="0" smtClean="0"/>
              <a:t>Using Cayuse electronic system</a:t>
            </a:r>
          </a:p>
        </p:txBody>
      </p:sp>
      <p:sp>
        <p:nvSpPr>
          <p:cNvPr id="4" name="Slide Number Placeholder 3"/>
          <p:cNvSpPr>
            <a:spLocks noGrp="1"/>
          </p:cNvSpPr>
          <p:nvPr>
            <p:ph type="sldNum" sz="quarter" idx="12"/>
          </p:nvPr>
        </p:nvSpPr>
        <p:spPr/>
        <p:txBody>
          <a:bodyPr/>
          <a:lstStyle/>
          <a:p>
            <a:fld id="{D6737B38-286E-4153-B181-C714F9EDF3D5}" type="slidenum">
              <a:rPr lang="en-US" smtClean="0"/>
              <a:pPr/>
              <a:t>2</a:t>
            </a:fld>
            <a:endParaRPr lang="en-US" dirty="0"/>
          </a:p>
        </p:txBody>
      </p:sp>
    </p:spTree>
    <p:extLst>
      <p:ext uri="{BB962C8B-B14F-4D97-AF65-F5344CB8AC3E}">
        <p14:creationId xmlns:p14="http://schemas.microsoft.com/office/powerpoint/2010/main" val="382847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04667" cy="1447800"/>
          </a:xfrm>
        </p:spPr>
        <p:txBody>
          <a:bodyPr>
            <a:normAutofit/>
          </a:bodyPr>
          <a:lstStyle/>
          <a:p>
            <a:r>
              <a:rPr lang="en-US" sz="3200" dirty="0" smtClean="0">
                <a:solidFill>
                  <a:schemeClr val="tx1"/>
                </a:solidFill>
              </a:rPr>
              <a:t>Proper Informed consent (for expedited and full board) </a:t>
            </a:r>
            <a:endParaRPr lang="en-US" sz="3200" dirty="0">
              <a:solidFill>
                <a:schemeClr val="tx1"/>
              </a:solidFill>
            </a:endParaRPr>
          </a:p>
        </p:txBody>
      </p:sp>
      <p:sp>
        <p:nvSpPr>
          <p:cNvPr id="3" name="Content Placeholder 2"/>
          <p:cNvSpPr>
            <a:spLocks noGrp="1"/>
          </p:cNvSpPr>
          <p:nvPr>
            <p:ph idx="1"/>
          </p:nvPr>
        </p:nvSpPr>
        <p:spPr>
          <a:xfrm>
            <a:off x="609600" y="1463641"/>
            <a:ext cx="7772399" cy="4876800"/>
          </a:xfrm>
        </p:spPr>
        <p:txBody>
          <a:bodyPr>
            <a:normAutofit fontScale="92500" lnSpcReduction="20000"/>
          </a:bodyPr>
          <a:lstStyle/>
          <a:p>
            <a:r>
              <a:rPr lang="en-US" dirty="0" smtClean="0"/>
              <a:t>Template available online only to be used as outline</a:t>
            </a:r>
          </a:p>
          <a:p>
            <a:pPr lvl="1"/>
            <a:r>
              <a:rPr lang="en-US" dirty="0" smtClean="0"/>
              <a:t>Remove any instructions including the audio and video request on consent form if you are not audio or video recording </a:t>
            </a:r>
          </a:p>
          <a:p>
            <a:pPr lvl="1"/>
            <a:r>
              <a:rPr lang="en-US" dirty="0" smtClean="0"/>
              <a:t>Keep the tense the same throughout</a:t>
            </a:r>
          </a:p>
          <a:p>
            <a:pPr lvl="2"/>
            <a:r>
              <a:rPr lang="en-US" dirty="0" smtClean="0"/>
              <a:t>Either “you” or “participant”</a:t>
            </a:r>
          </a:p>
          <a:p>
            <a:pPr lvl="1"/>
            <a:r>
              <a:rPr lang="en-US" dirty="0" smtClean="0"/>
              <a:t>Do not use previous or outdated consent forms for your study</a:t>
            </a:r>
          </a:p>
          <a:p>
            <a:r>
              <a:rPr lang="en-US" dirty="0" smtClean="0"/>
              <a:t>The consent should clearly and succinctly tell people what your study is about; including any screening procedures</a:t>
            </a:r>
          </a:p>
          <a:p>
            <a:r>
              <a:rPr lang="en-US" dirty="0" smtClean="0"/>
              <a:t>Readability level</a:t>
            </a:r>
          </a:p>
          <a:p>
            <a:pPr lvl="1"/>
            <a:r>
              <a:rPr lang="en-US" dirty="0" smtClean="0"/>
              <a:t>Adults – 6</a:t>
            </a:r>
            <a:r>
              <a:rPr lang="en-US" baseline="30000" dirty="0" smtClean="0"/>
              <a:t>th</a:t>
            </a:r>
            <a:r>
              <a:rPr lang="en-US" dirty="0" smtClean="0"/>
              <a:t>-8</a:t>
            </a:r>
            <a:r>
              <a:rPr lang="en-US" baseline="30000" dirty="0" smtClean="0"/>
              <a:t>th</a:t>
            </a:r>
            <a:r>
              <a:rPr lang="en-US" dirty="0" smtClean="0"/>
              <a:t> grade reading level for general public</a:t>
            </a:r>
          </a:p>
          <a:p>
            <a:r>
              <a:rPr lang="en-US" dirty="0" smtClean="0"/>
              <a:t>Informed consent translations if population is predominantly non-English speakers</a:t>
            </a:r>
          </a:p>
          <a:p>
            <a:r>
              <a:rPr lang="en-US" dirty="0" smtClean="0"/>
              <a:t>Ask for help!</a:t>
            </a:r>
            <a:endParaRPr lang="en-US" dirty="0"/>
          </a:p>
        </p:txBody>
      </p:sp>
      <p:sp>
        <p:nvSpPr>
          <p:cNvPr id="4" name="Slide Number Placeholder 3"/>
          <p:cNvSpPr>
            <a:spLocks noGrp="1"/>
          </p:cNvSpPr>
          <p:nvPr>
            <p:ph type="sldNum" sz="quarter" idx="12"/>
          </p:nvPr>
        </p:nvSpPr>
        <p:spPr/>
        <p:txBody>
          <a:bodyPr/>
          <a:lstStyle/>
          <a:p>
            <a:fld id="{D6737B38-286E-4153-B181-C714F9EDF3D5}" type="slidenum">
              <a:rPr lang="en-US" smtClean="0"/>
              <a:pPr/>
              <a:t>20</a:t>
            </a:fld>
            <a:endParaRPr lang="en-US" dirty="0"/>
          </a:p>
        </p:txBody>
      </p:sp>
    </p:spTree>
    <p:extLst>
      <p:ext uri="{BB962C8B-B14F-4D97-AF65-F5344CB8AC3E}">
        <p14:creationId xmlns:p14="http://schemas.microsoft.com/office/powerpoint/2010/main" val="642787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883" y="533400"/>
            <a:ext cx="7239000" cy="1356360"/>
          </a:xfrm>
        </p:spPr>
        <p:txBody>
          <a:bodyPr>
            <a:normAutofit/>
          </a:bodyPr>
          <a:lstStyle/>
          <a:p>
            <a:r>
              <a:rPr lang="en-US" dirty="0" smtClean="0"/>
              <a:t>Dealing with risk and disclosure</a:t>
            </a:r>
            <a:endParaRPr lang="en-US" dirty="0"/>
          </a:p>
        </p:txBody>
      </p:sp>
      <p:sp>
        <p:nvSpPr>
          <p:cNvPr id="3" name="Content Placeholder 2"/>
          <p:cNvSpPr>
            <a:spLocks noGrp="1"/>
          </p:cNvSpPr>
          <p:nvPr>
            <p:ph idx="1"/>
          </p:nvPr>
        </p:nvSpPr>
        <p:spPr>
          <a:xfrm>
            <a:off x="1371600" y="2362200"/>
            <a:ext cx="6081317" cy="4198864"/>
          </a:xfrm>
        </p:spPr>
        <p:txBody>
          <a:bodyPr/>
          <a:lstStyle/>
          <a:p>
            <a:r>
              <a:rPr lang="en-US" dirty="0" smtClean="0"/>
              <a:t>TOPICS mental health, violent attacks </a:t>
            </a:r>
          </a:p>
          <a:p>
            <a:pPr lvl="1"/>
            <a:r>
              <a:rPr lang="en-US" dirty="0" smtClean="0"/>
              <a:t>Counseling and Psychological Services (CAPS) </a:t>
            </a:r>
          </a:p>
          <a:p>
            <a:pPr lvl="1"/>
            <a:r>
              <a:rPr lang="en-US" dirty="0" smtClean="0"/>
              <a:t>Other counseling services</a:t>
            </a:r>
          </a:p>
          <a:p>
            <a:pPr marL="457207" lvl="1" indent="0">
              <a:buNone/>
            </a:pPr>
            <a:endParaRPr lang="en-US" dirty="0" smtClean="0"/>
          </a:p>
          <a:p>
            <a:r>
              <a:rPr lang="en-US" dirty="0" smtClean="0"/>
              <a:t>Referrals</a:t>
            </a:r>
          </a:p>
          <a:p>
            <a:pPr lvl="1"/>
            <a:r>
              <a:rPr lang="en-US" dirty="0" smtClean="0"/>
              <a:t>Health Care Provider</a:t>
            </a:r>
          </a:p>
          <a:p>
            <a:pPr lvl="1"/>
            <a:r>
              <a:rPr lang="en-US" dirty="0" smtClean="0"/>
              <a:t>Therapist</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6737B38-286E-4153-B181-C714F9EDF3D5}" type="slidenum">
              <a:rPr lang="en-US" smtClean="0"/>
              <a:pPr/>
              <a:t>21</a:t>
            </a:fld>
            <a:endParaRPr lang="en-US" dirty="0"/>
          </a:p>
        </p:txBody>
      </p:sp>
    </p:spTree>
    <p:extLst>
      <p:ext uri="{BB962C8B-B14F-4D97-AF65-F5344CB8AC3E}">
        <p14:creationId xmlns:p14="http://schemas.microsoft.com/office/powerpoint/2010/main" val="942657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7704667" cy="990599"/>
          </a:xfrm>
        </p:spPr>
        <p:txBody>
          <a:bodyPr>
            <a:normAutofit/>
          </a:bodyPr>
          <a:lstStyle/>
          <a:p>
            <a:r>
              <a:rPr lang="en-US" dirty="0" smtClean="0"/>
              <a:t>Clarify Recruitment </a:t>
            </a:r>
            <a:endParaRPr lang="en-US" dirty="0"/>
          </a:p>
        </p:txBody>
      </p:sp>
      <p:sp>
        <p:nvSpPr>
          <p:cNvPr id="3" name="Content Placeholder 2"/>
          <p:cNvSpPr>
            <a:spLocks noGrp="1"/>
          </p:cNvSpPr>
          <p:nvPr>
            <p:ph idx="1"/>
          </p:nvPr>
        </p:nvSpPr>
        <p:spPr>
          <a:xfrm>
            <a:off x="719666" y="2438400"/>
            <a:ext cx="8229600" cy="4191000"/>
          </a:xfrm>
        </p:spPr>
        <p:txBody>
          <a:bodyPr>
            <a:normAutofit fontScale="92500" lnSpcReduction="20000"/>
          </a:bodyPr>
          <a:lstStyle/>
          <a:p>
            <a:r>
              <a:rPr lang="en-US" dirty="0" smtClean="0"/>
              <a:t>Templates available on MSU website</a:t>
            </a:r>
          </a:p>
          <a:p>
            <a:pPr lvl="1"/>
            <a:r>
              <a:rPr lang="en-US" dirty="0"/>
              <a:t>MSU logo should be on all your recruitment material</a:t>
            </a:r>
          </a:p>
          <a:p>
            <a:pPr lvl="1"/>
            <a:r>
              <a:rPr lang="en-US" dirty="0"/>
              <a:t>Identify yourself on the flyer/recruitment “I am an MSU student in the Center for Audiology</a:t>
            </a:r>
            <a:r>
              <a:rPr lang="en-US" dirty="0" smtClean="0"/>
              <a:t>”</a:t>
            </a:r>
          </a:p>
          <a:p>
            <a:r>
              <a:rPr lang="en-US" dirty="0" smtClean="0"/>
              <a:t>Screening in recruitment</a:t>
            </a:r>
          </a:p>
          <a:p>
            <a:pPr lvl="1"/>
            <a:r>
              <a:rPr lang="en-US" dirty="0"/>
              <a:t>Justify inclusion or exclusion criteria in screening</a:t>
            </a:r>
          </a:p>
          <a:p>
            <a:pPr lvl="1"/>
            <a:r>
              <a:rPr lang="en-US" dirty="0"/>
              <a:t>Describe all screening procedures in application</a:t>
            </a:r>
          </a:p>
          <a:p>
            <a:pPr lvl="1"/>
            <a:r>
              <a:rPr lang="en-US" dirty="0"/>
              <a:t>Only minimal screening can be done at initial interaction</a:t>
            </a:r>
          </a:p>
          <a:p>
            <a:pPr lvl="2"/>
            <a:r>
              <a:rPr lang="en-US" dirty="0"/>
              <a:t>E.g. male under age 40</a:t>
            </a:r>
          </a:p>
          <a:p>
            <a:pPr lvl="1"/>
            <a:r>
              <a:rPr lang="en-US" dirty="0"/>
              <a:t>All other screening must be part of your consent process</a:t>
            </a:r>
          </a:p>
          <a:p>
            <a:pPr lvl="2"/>
            <a:r>
              <a:rPr lang="en-US" dirty="0"/>
              <a:t>E.g</a:t>
            </a:r>
            <a:r>
              <a:rPr lang="en-US" dirty="0" smtClean="0"/>
              <a:t>. mental health screening</a:t>
            </a:r>
            <a:endParaRPr lang="en-US" dirty="0"/>
          </a:p>
          <a:p>
            <a:pPr lvl="1"/>
            <a:endParaRPr lang="en-US" dirty="0"/>
          </a:p>
        </p:txBody>
      </p:sp>
      <p:sp>
        <p:nvSpPr>
          <p:cNvPr id="4" name="Slide Number Placeholder 3"/>
          <p:cNvSpPr>
            <a:spLocks noGrp="1"/>
          </p:cNvSpPr>
          <p:nvPr>
            <p:ph type="sldNum" sz="quarter" idx="12"/>
          </p:nvPr>
        </p:nvSpPr>
        <p:spPr/>
        <p:txBody>
          <a:bodyPr/>
          <a:lstStyle/>
          <a:p>
            <a:fld id="{D6737B38-286E-4153-B181-C714F9EDF3D5}" type="slidenum">
              <a:rPr lang="en-US" smtClean="0"/>
              <a:pPr/>
              <a:t>22</a:t>
            </a:fld>
            <a:endParaRPr lang="en-US" dirty="0"/>
          </a:p>
        </p:txBody>
      </p:sp>
    </p:spTree>
    <p:extLst>
      <p:ext uri="{BB962C8B-B14F-4D97-AF65-F5344CB8AC3E}">
        <p14:creationId xmlns:p14="http://schemas.microsoft.com/office/powerpoint/2010/main" val="4018943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28250"/>
            <a:ext cx="7467600" cy="1295400"/>
          </a:xfrm>
        </p:spPr>
        <p:txBody>
          <a:bodyPr/>
          <a:lstStyle/>
          <a:p>
            <a:r>
              <a:rPr lang="en-US" sz="4000" dirty="0" smtClean="0"/>
              <a:t>Instrument Design for Surveys</a:t>
            </a:r>
            <a:endParaRPr lang="en-US" sz="4000" dirty="0"/>
          </a:p>
        </p:txBody>
      </p:sp>
      <p:sp>
        <p:nvSpPr>
          <p:cNvPr id="3" name="Content Placeholder 2"/>
          <p:cNvSpPr>
            <a:spLocks noGrp="1"/>
          </p:cNvSpPr>
          <p:nvPr>
            <p:ph idx="1"/>
          </p:nvPr>
        </p:nvSpPr>
        <p:spPr>
          <a:xfrm>
            <a:off x="762000" y="2245421"/>
            <a:ext cx="8229600" cy="4646992"/>
          </a:xfrm>
        </p:spPr>
        <p:txBody>
          <a:bodyPr>
            <a:normAutofit/>
          </a:bodyPr>
          <a:lstStyle/>
          <a:p>
            <a:r>
              <a:rPr lang="en-US" dirty="0" smtClean="0"/>
              <a:t>Online </a:t>
            </a:r>
          </a:p>
          <a:p>
            <a:pPr lvl="1"/>
            <a:r>
              <a:rPr lang="en-US" dirty="0" smtClean="0"/>
              <a:t>MSU IRB does not require use of one survey tool</a:t>
            </a:r>
          </a:p>
          <a:p>
            <a:pPr lvl="1"/>
            <a:r>
              <a:rPr lang="en-US" dirty="0" smtClean="0"/>
              <a:t>Survey tools open to Faculty and Students</a:t>
            </a:r>
          </a:p>
          <a:p>
            <a:pPr lvl="3"/>
            <a:r>
              <a:rPr lang="en-US" dirty="0" err="1" smtClean="0"/>
              <a:t>Qualtrics</a:t>
            </a:r>
            <a:endParaRPr lang="en-US" dirty="0" smtClean="0"/>
          </a:p>
          <a:p>
            <a:pPr lvl="1"/>
            <a:r>
              <a:rPr lang="en-US" dirty="0" smtClean="0"/>
              <a:t>Other survey tools:</a:t>
            </a:r>
          </a:p>
          <a:p>
            <a:pPr lvl="2"/>
            <a:r>
              <a:rPr lang="en-US" dirty="0" smtClean="0"/>
              <a:t>The </a:t>
            </a:r>
            <a:r>
              <a:rPr lang="en-US" dirty="0"/>
              <a:t>Survey </a:t>
            </a:r>
            <a:r>
              <a:rPr lang="en-US" dirty="0" smtClean="0"/>
              <a:t>Monkey, </a:t>
            </a:r>
            <a:r>
              <a:rPr lang="en-US" dirty="0" err="1" smtClean="0"/>
              <a:t>SoGoSurvey</a:t>
            </a:r>
            <a:r>
              <a:rPr lang="en-US" dirty="0" smtClean="0"/>
              <a:t>, </a:t>
            </a:r>
            <a:r>
              <a:rPr lang="en-US" dirty="0" err="1" smtClean="0"/>
              <a:t>SurveyGizmo</a:t>
            </a:r>
            <a:r>
              <a:rPr lang="en-US" dirty="0" smtClean="0"/>
              <a:t>, Google Forms</a:t>
            </a:r>
            <a:endParaRPr lang="en-US" dirty="0"/>
          </a:p>
          <a:p>
            <a:r>
              <a:rPr lang="en-US" dirty="0" smtClean="0"/>
              <a:t>Paper survey layout and design is up to the researcher</a:t>
            </a:r>
            <a:endParaRPr lang="en-US" dirty="0"/>
          </a:p>
        </p:txBody>
      </p:sp>
      <p:sp>
        <p:nvSpPr>
          <p:cNvPr id="4" name="Slide Number Placeholder 3"/>
          <p:cNvSpPr>
            <a:spLocks noGrp="1"/>
          </p:cNvSpPr>
          <p:nvPr>
            <p:ph type="sldNum" sz="quarter" idx="12"/>
          </p:nvPr>
        </p:nvSpPr>
        <p:spPr/>
        <p:txBody>
          <a:bodyPr/>
          <a:lstStyle/>
          <a:p>
            <a:fld id="{D6737B38-286E-4153-B181-C714F9EDF3D5}" type="slidenum">
              <a:rPr lang="en-US" smtClean="0"/>
              <a:pPr/>
              <a:t>23</a:t>
            </a:fld>
            <a:endParaRPr lang="en-US" dirty="0"/>
          </a:p>
        </p:txBody>
      </p:sp>
    </p:spTree>
    <p:extLst>
      <p:ext uri="{BB962C8B-B14F-4D97-AF65-F5344CB8AC3E}">
        <p14:creationId xmlns:p14="http://schemas.microsoft.com/office/powerpoint/2010/main" val="2088724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67623"/>
            <a:ext cx="7543800" cy="1070501"/>
          </a:xfrm>
        </p:spPr>
        <p:txBody>
          <a:bodyPr>
            <a:normAutofit/>
          </a:bodyPr>
          <a:lstStyle/>
          <a:p>
            <a:r>
              <a:rPr lang="en-US" dirty="0" smtClean="0"/>
              <a:t>Be consistent</a:t>
            </a:r>
            <a:endParaRPr lang="en-US" dirty="0"/>
          </a:p>
        </p:txBody>
      </p:sp>
      <p:sp>
        <p:nvSpPr>
          <p:cNvPr id="3" name="Content Placeholder 2"/>
          <p:cNvSpPr>
            <a:spLocks noGrp="1"/>
          </p:cNvSpPr>
          <p:nvPr>
            <p:ph idx="1"/>
          </p:nvPr>
        </p:nvSpPr>
        <p:spPr>
          <a:xfrm>
            <a:off x="457200" y="1828800"/>
            <a:ext cx="8229600" cy="4495800"/>
          </a:xfrm>
        </p:spPr>
        <p:txBody>
          <a:bodyPr>
            <a:normAutofit lnSpcReduction="10000"/>
          </a:bodyPr>
          <a:lstStyle/>
          <a:p>
            <a:r>
              <a:rPr lang="en-US" dirty="0" smtClean="0"/>
              <a:t>Confidential vs. anonymous</a:t>
            </a:r>
          </a:p>
          <a:p>
            <a:pPr lvl="1"/>
            <a:r>
              <a:rPr lang="en-US" dirty="0" smtClean="0"/>
              <a:t>Only anonymous if researcher and others cannot identify the participant (i.e. online survey)</a:t>
            </a:r>
          </a:p>
          <a:p>
            <a:r>
              <a:rPr lang="en-US" dirty="0" smtClean="0"/>
              <a:t>Participation time should be the same in application and in your consent form</a:t>
            </a:r>
          </a:p>
          <a:p>
            <a:r>
              <a:rPr lang="en-US" dirty="0" smtClean="0"/>
              <a:t>Use of data in the future</a:t>
            </a:r>
          </a:p>
          <a:p>
            <a:pPr lvl="1"/>
            <a:r>
              <a:rPr lang="en-US" dirty="0" smtClean="0"/>
              <a:t>If you ask for permission to use data in future studies then include this on the consent</a:t>
            </a:r>
          </a:p>
          <a:p>
            <a:r>
              <a:rPr lang="en-US" dirty="0" smtClean="0"/>
              <a:t>Compensation</a:t>
            </a:r>
          </a:p>
          <a:p>
            <a:pPr lvl="1"/>
            <a:r>
              <a:rPr lang="en-US" dirty="0" smtClean="0"/>
              <a:t>Compensation noted in the application should be noted in the consent form</a:t>
            </a:r>
            <a:endParaRPr lang="en-US" dirty="0"/>
          </a:p>
        </p:txBody>
      </p:sp>
      <p:sp>
        <p:nvSpPr>
          <p:cNvPr id="4" name="Slide Number Placeholder 3"/>
          <p:cNvSpPr>
            <a:spLocks noGrp="1"/>
          </p:cNvSpPr>
          <p:nvPr>
            <p:ph type="sldNum" sz="quarter" idx="12"/>
          </p:nvPr>
        </p:nvSpPr>
        <p:spPr/>
        <p:txBody>
          <a:bodyPr/>
          <a:lstStyle/>
          <a:p>
            <a:fld id="{D6737B38-286E-4153-B181-C714F9EDF3D5}" type="slidenum">
              <a:rPr lang="en-US" smtClean="0"/>
              <a:pPr/>
              <a:t>24</a:t>
            </a:fld>
            <a:endParaRPr lang="en-US" dirty="0"/>
          </a:p>
        </p:txBody>
      </p:sp>
    </p:spTree>
    <p:extLst>
      <p:ext uri="{BB962C8B-B14F-4D97-AF65-F5344CB8AC3E}">
        <p14:creationId xmlns:p14="http://schemas.microsoft.com/office/powerpoint/2010/main" val="1557399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52666" y="852820"/>
            <a:ext cx="6553200" cy="304799"/>
          </a:xfrm>
        </p:spPr>
        <p:txBody>
          <a:bodyPr>
            <a:normAutofit fontScale="90000"/>
          </a:bodyPr>
          <a:lstStyle/>
          <a:p>
            <a:r>
              <a:rPr lang="en-US" b="1" dirty="0" smtClean="0"/>
              <a:t>OVERALL STEPS     </a:t>
            </a:r>
            <a:r>
              <a:rPr lang="en-US" dirty="0" smtClean="0"/>
              <a:t/>
            </a:r>
            <a:br>
              <a:rPr lang="en-US" dirty="0" smtClean="0"/>
            </a:br>
            <a:endParaRPr lang="en-US" dirty="0"/>
          </a:p>
        </p:txBody>
      </p:sp>
      <p:sp>
        <p:nvSpPr>
          <p:cNvPr id="3" name="Content Placeholder 2"/>
          <p:cNvSpPr>
            <a:spLocks noGrp="1"/>
          </p:cNvSpPr>
          <p:nvPr>
            <p:ph idx="1"/>
          </p:nvPr>
        </p:nvSpPr>
        <p:spPr>
          <a:xfrm>
            <a:off x="470626" y="1676400"/>
            <a:ext cx="8458200" cy="4883284"/>
          </a:xfrm>
        </p:spPr>
        <p:txBody>
          <a:bodyPr numCol="2">
            <a:normAutofit fontScale="47500" lnSpcReduction="20000"/>
          </a:bodyPr>
          <a:lstStyle/>
          <a:p>
            <a:pPr marL="0" indent="0" algn="ctr">
              <a:buNone/>
            </a:pPr>
            <a:r>
              <a:rPr lang="en-US" sz="3800" b="1" dirty="0" smtClean="0"/>
              <a:t>Researcher</a:t>
            </a:r>
            <a:endParaRPr lang="en-US" sz="3800" b="1" dirty="0"/>
          </a:p>
          <a:p>
            <a:pPr marL="168275" lvl="0" indent="-168275">
              <a:buFont typeface="+mj-lt"/>
              <a:buAutoNum type="arabicPeriod"/>
            </a:pPr>
            <a:r>
              <a:rPr lang="en-US" sz="3600" dirty="0"/>
              <a:t>Researcher develops protocol and research </a:t>
            </a:r>
            <a:r>
              <a:rPr lang="en-US" sz="3600" dirty="0" smtClean="0"/>
              <a:t>plan</a:t>
            </a:r>
          </a:p>
          <a:p>
            <a:pPr marL="168275" lvl="1" indent="-168275">
              <a:buFont typeface="+mj-lt"/>
              <a:buAutoNum type="arabicPeriod"/>
            </a:pPr>
            <a:endParaRPr lang="en-US" sz="3300" dirty="0"/>
          </a:p>
          <a:p>
            <a:pPr marL="168275" lvl="0" indent="-168275">
              <a:buFont typeface="+mj-lt"/>
              <a:buAutoNum type="arabicPeriod"/>
            </a:pPr>
            <a:r>
              <a:rPr lang="en-US" sz="3600" dirty="0"/>
              <a:t>Researcher completes online Human Subjects  training </a:t>
            </a:r>
            <a:r>
              <a:rPr lang="en-US" sz="3600" dirty="0" smtClean="0"/>
              <a:t>course (CITI)</a:t>
            </a:r>
          </a:p>
          <a:p>
            <a:pPr marL="168275" lvl="0" indent="-168275">
              <a:buFont typeface="+mj-lt"/>
              <a:buAutoNum type="arabicPeriod"/>
            </a:pPr>
            <a:endParaRPr lang="en-US" sz="3600" dirty="0"/>
          </a:p>
          <a:p>
            <a:pPr marL="168275" lvl="0" indent="-168275">
              <a:buFont typeface="+mj-lt"/>
              <a:buAutoNum type="arabicPeriod"/>
            </a:pPr>
            <a:r>
              <a:rPr lang="en-US" sz="3600" dirty="0"/>
              <a:t>Researcher </a:t>
            </a:r>
            <a:r>
              <a:rPr lang="en-US" sz="3600" dirty="0" smtClean="0"/>
              <a:t>starts and completes </a:t>
            </a:r>
            <a:r>
              <a:rPr lang="en-US" sz="3600" dirty="0"/>
              <a:t>IRB </a:t>
            </a:r>
            <a:r>
              <a:rPr lang="en-US" sz="3600" dirty="0" smtClean="0"/>
              <a:t>submission on Cayuse</a:t>
            </a:r>
          </a:p>
          <a:p>
            <a:pPr marL="168275" lvl="0" indent="-168275">
              <a:buFont typeface="+mj-lt"/>
              <a:buAutoNum type="arabicPeriod"/>
            </a:pPr>
            <a:r>
              <a:rPr lang="en-US" sz="3600" dirty="0" smtClean="0"/>
              <a:t>Analyst Pre-review</a:t>
            </a:r>
          </a:p>
          <a:p>
            <a:pPr marL="168275" lvl="0" indent="-168275">
              <a:buFont typeface="+mj-lt"/>
              <a:buAutoNum type="arabicPeriod"/>
            </a:pPr>
            <a:r>
              <a:rPr lang="en-US" sz="3600" dirty="0" smtClean="0"/>
              <a:t>Committee </a:t>
            </a:r>
            <a:r>
              <a:rPr lang="en-US" sz="3600" dirty="0"/>
              <a:t>/ Committee member review and category assignment (timeline anywhere from </a:t>
            </a:r>
            <a:r>
              <a:rPr lang="en-US" sz="3600" dirty="0" smtClean="0"/>
              <a:t>3-7 </a:t>
            </a:r>
            <a:r>
              <a:rPr lang="en-US" sz="3600" dirty="0"/>
              <a:t>weeks</a:t>
            </a:r>
            <a:r>
              <a:rPr lang="en-US" sz="3600" dirty="0" smtClean="0"/>
              <a:t>)</a:t>
            </a:r>
          </a:p>
          <a:p>
            <a:pPr marL="168275" lvl="0" indent="-168275">
              <a:buFont typeface="+mj-lt"/>
              <a:buAutoNum type="arabicPeriod"/>
            </a:pPr>
            <a:endParaRPr lang="en-US" sz="3600" dirty="0"/>
          </a:p>
          <a:p>
            <a:pPr marL="168275" lvl="0" indent="-168275">
              <a:buFont typeface="+mj-lt"/>
              <a:buAutoNum type="arabicPeriod"/>
            </a:pPr>
            <a:r>
              <a:rPr lang="en-US" sz="3600" dirty="0"/>
              <a:t>Decision </a:t>
            </a:r>
            <a:r>
              <a:rPr lang="en-US" sz="3600" dirty="0" smtClean="0"/>
              <a:t>received electronically through Montclair.edu email</a:t>
            </a:r>
          </a:p>
          <a:p>
            <a:pPr marL="168275" lvl="0" indent="-168275">
              <a:buFont typeface="+mj-lt"/>
              <a:buAutoNum type="arabicPeriod"/>
            </a:pPr>
            <a:endParaRPr lang="en-US" sz="3600" b="1" dirty="0"/>
          </a:p>
          <a:p>
            <a:pPr marL="168275" lvl="0" indent="-168275">
              <a:buFont typeface="+mj-lt"/>
              <a:buAutoNum type="arabicPeriod"/>
            </a:pPr>
            <a:endParaRPr lang="en-US" sz="3600" b="1" dirty="0" smtClean="0"/>
          </a:p>
          <a:p>
            <a:pPr marL="0" indent="0" algn="ctr">
              <a:buNone/>
            </a:pPr>
            <a:endParaRPr lang="en-US" sz="3400" b="1" dirty="0" smtClean="0"/>
          </a:p>
          <a:p>
            <a:pPr marL="0" indent="0" algn="ctr">
              <a:buNone/>
            </a:pPr>
            <a:r>
              <a:rPr lang="en-US" sz="3400" b="1" dirty="0" smtClean="0"/>
              <a:t>Student Researcher</a:t>
            </a:r>
            <a:endParaRPr lang="en-US" sz="2300" dirty="0"/>
          </a:p>
          <a:p>
            <a:pPr marL="173038" indent="0">
              <a:buNone/>
            </a:pPr>
            <a:endParaRPr lang="en-US" sz="2900" dirty="0" smtClean="0"/>
          </a:p>
          <a:p>
            <a:pPr marL="173038" indent="0">
              <a:buNone/>
            </a:pPr>
            <a:r>
              <a:rPr lang="en-US" sz="2900" dirty="0" smtClean="0"/>
              <a:t>1a</a:t>
            </a:r>
            <a:r>
              <a:rPr lang="en-US" sz="2900" dirty="0"/>
              <a:t>) Student reviews research protocol with faculty sponsor</a:t>
            </a:r>
          </a:p>
          <a:p>
            <a:pPr marL="173038" indent="0">
              <a:buNone/>
            </a:pPr>
            <a:endParaRPr lang="en-US" sz="2300" dirty="0" smtClean="0"/>
          </a:p>
          <a:p>
            <a:pPr marL="173038" indent="0">
              <a:buNone/>
            </a:pPr>
            <a:r>
              <a:rPr lang="en-US" sz="2900" dirty="0" smtClean="0"/>
              <a:t>2a</a:t>
            </a:r>
            <a:r>
              <a:rPr lang="en-US" sz="2900" dirty="0"/>
              <a:t>) Student &amp; Faculty Sponsor completes online Human Subjects training </a:t>
            </a:r>
            <a:r>
              <a:rPr lang="en-US" sz="2900" dirty="0" smtClean="0"/>
              <a:t>course</a:t>
            </a:r>
          </a:p>
          <a:p>
            <a:pPr marL="173038" indent="0">
              <a:buNone/>
            </a:pPr>
            <a:r>
              <a:rPr lang="en-US" sz="2900" dirty="0" smtClean="0"/>
              <a:t>2b) Student requests Cayuse IRB account</a:t>
            </a:r>
            <a:endParaRPr lang="en-US" sz="2300" dirty="0" smtClean="0"/>
          </a:p>
          <a:p>
            <a:pPr marL="173038" indent="0">
              <a:buNone/>
            </a:pPr>
            <a:endParaRPr lang="en-US" sz="2300" dirty="0"/>
          </a:p>
          <a:p>
            <a:pPr marL="173038" indent="0">
              <a:buNone/>
            </a:pPr>
            <a:r>
              <a:rPr lang="en-US" sz="2900" dirty="0" smtClean="0"/>
              <a:t>3a</a:t>
            </a:r>
            <a:r>
              <a:rPr lang="en-US" sz="2900" dirty="0"/>
              <a:t>) </a:t>
            </a:r>
            <a:r>
              <a:rPr lang="en-US" sz="2900" dirty="0" smtClean="0"/>
              <a:t>Student opens New Study in Cayuse and adds “SS” to title of study.</a:t>
            </a:r>
          </a:p>
          <a:p>
            <a:pPr marL="173038" indent="0">
              <a:buNone/>
            </a:pPr>
            <a:r>
              <a:rPr lang="en-US" sz="2900" dirty="0" smtClean="0"/>
              <a:t>3b) designates Faculty Sponsor as PI for study, and themselves as Primary Contact on IRB submission. IRB </a:t>
            </a:r>
            <a:r>
              <a:rPr lang="en-US" sz="2900" dirty="0"/>
              <a:t>application </a:t>
            </a:r>
            <a:r>
              <a:rPr lang="en-US" sz="2900" dirty="0" smtClean="0"/>
              <a:t>form before submitting.</a:t>
            </a:r>
            <a:endParaRPr lang="en-US" sz="2900" dirty="0"/>
          </a:p>
          <a:p>
            <a:pPr marL="0" indent="0">
              <a:buNone/>
            </a:pPr>
            <a:r>
              <a:rPr lang="en-US" dirty="0"/>
              <a:t> </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6737B38-286E-4153-B181-C714F9EDF3D5}" type="slidenum">
              <a:rPr lang="en-US" smtClean="0"/>
              <a:pPr/>
              <a:t>25</a:t>
            </a:fld>
            <a:endParaRPr lang="en-US" dirty="0"/>
          </a:p>
        </p:txBody>
      </p:sp>
      <p:cxnSp>
        <p:nvCxnSpPr>
          <p:cNvPr id="14" name="Straight Arrow Connector 13"/>
          <p:cNvCxnSpPr/>
          <p:nvPr/>
        </p:nvCxnSpPr>
        <p:spPr>
          <a:xfrm>
            <a:off x="4295866" y="1774353"/>
            <a:ext cx="533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112882" y="2543487"/>
            <a:ext cx="589384"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892006" y="3306963"/>
            <a:ext cx="807720" cy="1669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487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737B38-286E-4153-B181-C714F9EDF3D5}" type="slidenum">
              <a:rPr lang="en-US" smtClean="0"/>
              <a:pPr/>
              <a:t>26</a:t>
            </a:fld>
            <a:endParaRPr lang="en-US" dirty="0"/>
          </a:p>
        </p:txBody>
      </p:sp>
      <p:sp>
        <p:nvSpPr>
          <p:cNvPr id="2" name="Title 1"/>
          <p:cNvSpPr>
            <a:spLocks noGrp="1"/>
          </p:cNvSpPr>
          <p:nvPr>
            <p:ph type="title" idx="4294967295"/>
          </p:nvPr>
        </p:nvSpPr>
        <p:spPr>
          <a:xfrm>
            <a:off x="57228" y="498574"/>
            <a:ext cx="9055325" cy="766763"/>
          </a:xfrm>
        </p:spPr>
        <p:txBody>
          <a:bodyPr>
            <a:normAutofit/>
          </a:bodyPr>
          <a:lstStyle/>
          <a:p>
            <a:r>
              <a:rPr lang="en-US" sz="3200" b="1" dirty="0" smtClean="0"/>
              <a:t>Checklist IRB submission</a:t>
            </a:r>
            <a:endParaRPr lang="en-US" sz="3200" b="1" dirty="0"/>
          </a:p>
        </p:txBody>
      </p:sp>
      <p:sp>
        <p:nvSpPr>
          <p:cNvPr id="3" name="Content Placeholder 2"/>
          <p:cNvSpPr>
            <a:spLocks noGrp="1"/>
          </p:cNvSpPr>
          <p:nvPr>
            <p:ph idx="4294967295"/>
          </p:nvPr>
        </p:nvSpPr>
        <p:spPr>
          <a:xfrm>
            <a:off x="609600" y="1374674"/>
            <a:ext cx="8161338" cy="5295900"/>
          </a:xfrm>
        </p:spPr>
        <p:txBody>
          <a:bodyPr>
            <a:normAutofit lnSpcReduction="10000"/>
          </a:bodyPr>
          <a:lstStyle/>
          <a:p>
            <a:r>
              <a:rPr lang="en-US" dirty="0" smtClean="0"/>
              <a:t>CITI training</a:t>
            </a:r>
          </a:p>
          <a:p>
            <a:r>
              <a:rPr lang="en-US" dirty="0" smtClean="0"/>
              <a:t>Request an Cayuse IRB account (students or new employees only)</a:t>
            </a:r>
          </a:p>
          <a:p>
            <a:r>
              <a:rPr lang="en-US" dirty="0" smtClean="0"/>
              <a:t>Following IRB TEMPLATES:</a:t>
            </a:r>
          </a:p>
          <a:p>
            <a:pPr lvl="1"/>
            <a:r>
              <a:rPr lang="en-US" dirty="0" smtClean="0"/>
              <a:t>Prospective Agreement or Consent form</a:t>
            </a:r>
          </a:p>
          <a:p>
            <a:pPr lvl="2"/>
            <a:r>
              <a:rPr lang="en-US" dirty="0" smtClean="0"/>
              <a:t>Translated consent forms if applicable</a:t>
            </a:r>
          </a:p>
          <a:p>
            <a:pPr lvl="1"/>
            <a:r>
              <a:rPr lang="en-US" dirty="0" smtClean="0"/>
              <a:t>Assent form with Parent/Guardian Consent if research is with minors</a:t>
            </a:r>
          </a:p>
          <a:p>
            <a:pPr lvl="1"/>
            <a:r>
              <a:rPr lang="en-US" dirty="0" smtClean="0"/>
              <a:t>Site agreements </a:t>
            </a:r>
          </a:p>
          <a:p>
            <a:pPr lvl="2"/>
            <a:r>
              <a:rPr lang="en-US" dirty="0" smtClean="0"/>
              <a:t>for any and all off-campus research sites</a:t>
            </a:r>
          </a:p>
          <a:p>
            <a:pPr lvl="1"/>
            <a:r>
              <a:rPr lang="en-US" dirty="0" smtClean="0"/>
              <a:t>Recruitment material </a:t>
            </a:r>
            <a:r>
              <a:rPr lang="en-US" sz="1600" dirty="0" smtClean="0"/>
              <a:t>(flyer, ads, emails, brochures etc.)</a:t>
            </a:r>
          </a:p>
          <a:p>
            <a:r>
              <a:rPr lang="en-US" dirty="0" smtClean="0"/>
              <a:t>Scripts (e.g. in person pleas)</a:t>
            </a:r>
          </a:p>
          <a:p>
            <a:r>
              <a:rPr lang="en-US" dirty="0" smtClean="0"/>
              <a:t>Data collection instrument (survey, interview questions etc.)</a:t>
            </a:r>
          </a:p>
          <a:p>
            <a:endParaRPr lang="en-US" dirty="0"/>
          </a:p>
        </p:txBody>
      </p:sp>
      <p:pic>
        <p:nvPicPr>
          <p:cNvPr id="8195" name="Picture 3" descr="C:\Users\BergerH\AppData\Local\Microsoft\Windows\Temporary Internet Files\Content.IE5\GJYLF86F\MC90043492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3981" y="4022624"/>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200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385431" cy="685800"/>
          </a:xfrm>
        </p:spPr>
        <p:txBody>
          <a:bodyPr>
            <a:normAutofit fontScale="90000"/>
          </a:bodyPr>
          <a:lstStyle/>
          <a:p>
            <a:r>
              <a:rPr lang="en-US" dirty="0" smtClean="0">
                <a:solidFill>
                  <a:schemeClr val="tx1"/>
                </a:solidFill>
              </a:rPr>
              <a:t>Understanding faculty sponsorship </a:t>
            </a:r>
            <a:endParaRPr lang="en-US" dirty="0">
              <a:solidFill>
                <a:schemeClr val="tx1"/>
              </a:solidFill>
            </a:endParaRPr>
          </a:p>
        </p:txBody>
      </p:sp>
      <p:sp>
        <p:nvSpPr>
          <p:cNvPr id="3" name="Content Placeholder 2"/>
          <p:cNvSpPr>
            <a:spLocks noGrp="1"/>
          </p:cNvSpPr>
          <p:nvPr>
            <p:ph idx="1"/>
          </p:nvPr>
        </p:nvSpPr>
        <p:spPr>
          <a:xfrm>
            <a:off x="533400" y="1676400"/>
            <a:ext cx="8001000" cy="4719320"/>
          </a:xfrm>
        </p:spPr>
        <p:txBody>
          <a:bodyPr>
            <a:normAutofit lnSpcReduction="10000"/>
          </a:bodyPr>
          <a:lstStyle/>
          <a:p>
            <a:r>
              <a:rPr lang="en-US" dirty="0" smtClean="0"/>
              <a:t>FS is affirming research design and implementation by serving </a:t>
            </a:r>
            <a:r>
              <a:rPr lang="en-US" smtClean="0"/>
              <a:t>as Principal </a:t>
            </a:r>
            <a:r>
              <a:rPr lang="en-US" dirty="0" smtClean="0"/>
              <a:t>Investigator</a:t>
            </a:r>
          </a:p>
          <a:p>
            <a:r>
              <a:rPr lang="en-US" dirty="0" smtClean="0"/>
              <a:t>FS should provide training and oversight of student in conducting research</a:t>
            </a:r>
          </a:p>
          <a:p>
            <a:r>
              <a:rPr lang="en-US" dirty="0" smtClean="0"/>
              <a:t>A faculty sponsor should be a permanent faculty member (adjunct faculty and faculty from other universities cannot serve as your sponsor)</a:t>
            </a:r>
          </a:p>
          <a:p>
            <a:r>
              <a:rPr lang="en-US" dirty="0" smtClean="0"/>
              <a:t>This may be your first time doing research, faculty sponsors must not only support your application but the entire implementation of your research activity.</a:t>
            </a:r>
          </a:p>
          <a:p>
            <a:r>
              <a:rPr lang="en-US" dirty="0" smtClean="0"/>
              <a:t>Assist your FS in accessing CAYUSE to either “Certify” or “Return to Investigators” your submission!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6737B38-286E-4153-B181-C714F9EDF3D5}" type="slidenum">
              <a:rPr lang="en-US" smtClean="0"/>
              <a:pPr/>
              <a:t>27</a:t>
            </a:fld>
            <a:endParaRPr lang="en-US" dirty="0"/>
          </a:p>
        </p:txBody>
      </p:sp>
    </p:spTree>
    <p:extLst>
      <p:ext uri="{BB962C8B-B14F-4D97-AF65-F5344CB8AC3E}">
        <p14:creationId xmlns:p14="http://schemas.microsoft.com/office/powerpoint/2010/main" val="3645999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418" y="762000"/>
            <a:ext cx="7461630" cy="1400530"/>
          </a:xfrm>
        </p:spPr>
        <p:txBody>
          <a:bodyPr>
            <a:normAutofit fontScale="90000"/>
          </a:bodyPr>
          <a:lstStyle/>
          <a:p>
            <a:r>
              <a:rPr lang="en-US" sz="3600" dirty="0" smtClean="0"/>
              <a:t>What’s on the IRB webpages? montclair.edu/</a:t>
            </a:r>
            <a:r>
              <a:rPr lang="en-US" sz="3600" dirty="0" err="1" smtClean="0"/>
              <a:t>irb</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Templates</a:t>
            </a:r>
          </a:p>
          <a:p>
            <a:pPr lvl="1"/>
            <a:r>
              <a:rPr lang="en-US" dirty="0" smtClean="0"/>
              <a:t>All consent documents including online consent</a:t>
            </a:r>
          </a:p>
          <a:p>
            <a:pPr lvl="1"/>
            <a:r>
              <a:rPr lang="en-US" dirty="0" smtClean="0"/>
              <a:t>Prospective Agreement Forms</a:t>
            </a:r>
          </a:p>
          <a:p>
            <a:pPr lvl="1"/>
            <a:r>
              <a:rPr lang="en-US" dirty="0" smtClean="0"/>
              <a:t>Recruitment Materials</a:t>
            </a:r>
          </a:p>
          <a:p>
            <a:pPr lvl="1"/>
            <a:r>
              <a:rPr lang="en-US" dirty="0" smtClean="0"/>
              <a:t>Site Approval Letters</a:t>
            </a:r>
            <a:endParaRPr lang="en-US" dirty="0"/>
          </a:p>
          <a:p>
            <a:pPr marL="342906" lvl="1" indent="-342906"/>
            <a:r>
              <a:rPr lang="en-US" sz="2000" dirty="0" smtClean="0"/>
              <a:t>Sample Applications</a:t>
            </a:r>
          </a:p>
          <a:p>
            <a:pPr marL="342906" lvl="1" indent="-342906"/>
            <a:r>
              <a:rPr lang="en-US" sz="2000" dirty="0" smtClean="0"/>
              <a:t>Authorization Agreements</a:t>
            </a:r>
          </a:p>
          <a:p>
            <a:pPr marL="342906" lvl="1" indent="-342906"/>
            <a:r>
              <a:rPr lang="en-US" sz="2000" dirty="0" smtClean="0"/>
              <a:t>Links to:</a:t>
            </a:r>
          </a:p>
          <a:p>
            <a:pPr marL="742964" lvl="2" indent="-342906"/>
            <a:r>
              <a:rPr lang="en-US" dirty="0" smtClean="0"/>
              <a:t> CITI Training</a:t>
            </a:r>
          </a:p>
          <a:p>
            <a:pPr marL="742964" lvl="2" indent="-342906"/>
            <a:r>
              <a:rPr lang="en-US" dirty="0"/>
              <a:t>R</a:t>
            </a:r>
            <a:r>
              <a:rPr lang="en-US" dirty="0" smtClean="0"/>
              <a:t>equesting a Cayuse IRB account</a:t>
            </a:r>
          </a:p>
          <a:p>
            <a:pPr marL="742964" lvl="2" indent="-342906"/>
            <a:r>
              <a:rPr lang="en-US" dirty="0" smtClean="0"/>
              <a:t>Registering for a workshop </a:t>
            </a:r>
          </a:p>
          <a:p>
            <a:pPr lvl="1"/>
            <a:endParaRPr lang="en-US" dirty="0"/>
          </a:p>
        </p:txBody>
      </p:sp>
      <p:sp>
        <p:nvSpPr>
          <p:cNvPr id="4" name="Slide Number Placeholder 3"/>
          <p:cNvSpPr>
            <a:spLocks noGrp="1"/>
          </p:cNvSpPr>
          <p:nvPr>
            <p:ph type="sldNum" sz="quarter" idx="12"/>
          </p:nvPr>
        </p:nvSpPr>
        <p:spPr/>
        <p:txBody>
          <a:bodyPr/>
          <a:lstStyle/>
          <a:p>
            <a:fld id="{D6737B38-286E-4153-B181-C714F9EDF3D5}" type="slidenum">
              <a:rPr lang="en-US" smtClean="0"/>
              <a:pPr/>
              <a:t>28</a:t>
            </a:fld>
            <a:endParaRPr lang="en-US" dirty="0"/>
          </a:p>
        </p:txBody>
      </p:sp>
    </p:spTree>
    <p:extLst>
      <p:ext uri="{BB962C8B-B14F-4D97-AF65-F5344CB8AC3E}">
        <p14:creationId xmlns:p14="http://schemas.microsoft.com/office/powerpoint/2010/main" val="24929535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fontScale="90000"/>
          </a:bodyPr>
          <a:lstStyle/>
          <a:p>
            <a:r>
              <a:rPr lang="en-US" dirty="0" smtClean="0"/>
              <a:t>Cayuse IRB electronic system</a:t>
            </a:r>
            <a:endParaRPr lang="en-US" dirty="0"/>
          </a:p>
        </p:txBody>
      </p:sp>
      <p:sp>
        <p:nvSpPr>
          <p:cNvPr id="3" name="Slide Number Placeholder 2"/>
          <p:cNvSpPr>
            <a:spLocks noGrp="1"/>
          </p:cNvSpPr>
          <p:nvPr>
            <p:ph type="sldNum" sz="quarter" idx="12"/>
          </p:nvPr>
        </p:nvSpPr>
        <p:spPr/>
        <p:txBody>
          <a:bodyPr/>
          <a:lstStyle/>
          <a:p>
            <a:fld id="{D6737B38-286E-4153-B181-C714F9EDF3D5}" type="slidenum">
              <a:rPr lang="en-US" smtClean="0"/>
              <a:pPr/>
              <a:t>29</a:t>
            </a:fld>
            <a:endParaRPr lang="en-US" dirty="0"/>
          </a:p>
        </p:txBody>
      </p:sp>
      <p:pic>
        <p:nvPicPr>
          <p:cNvPr id="5" name="Picture 4" descr="Cayuse IRB - Montclair State University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1852"/>
            <a:ext cx="9140887" cy="5132548"/>
          </a:xfrm>
          <a:prstGeom prst="rect">
            <a:avLst/>
          </a:prstGeom>
        </p:spPr>
      </p:pic>
    </p:spTree>
    <p:extLst>
      <p:ext uri="{BB962C8B-B14F-4D97-AF65-F5344CB8AC3E}">
        <p14:creationId xmlns:p14="http://schemas.microsoft.com/office/powerpoint/2010/main" val="66127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Why Bother…</a:t>
            </a:r>
            <a:endParaRPr lang="en-US" dirty="0"/>
          </a:p>
        </p:txBody>
      </p:sp>
      <p:sp>
        <p:nvSpPr>
          <p:cNvPr id="3" name="Content Placeholder 2"/>
          <p:cNvSpPr>
            <a:spLocks noGrp="1"/>
          </p:cNvSpPr>
          <p:nvPr>
            <p:ph idx="1"/>
          </p:nvPr>
        </p:nvSpPr>
        <p:spPr>
          <a:xfrm>
            <a:off x="990600" y="2295425"/>
            <a:ext cx="7704667" cy="3812182"/>
          </a:xfrm>
        </p:spPr>
        <p:txBody>
          <a:bodyPr>
            <a:normAutofit fontScale="92500" lnSpcReduction="10000"/>
          </a:bodyPr>
          <a:lstStyle/>
          <a:p>
            <a:r>
              <a:rPr lang="en-US" dirty="0" smtClean="0"/>
              <a:t>Primary </a:t>
            </a:r>
            <a:r>
              <a:rPr lang="en-US" dirty="0"/>
              <a:t>objective is to protect human </a:t>
            </a:r>
            <a:r>
              <a:rPr lang="en-US" dirty="0" smtClean="0"/>
              <a:t>participants</a:t>
            </a:r>
          </a:p>
          <a:p>
            <a:r>
              <a:rPr lang="en-US" dirty="0" smtClean="0"/>
              <a:t>Bound by law (45 CFR Part 46) under our FWA Federal Wide assurance</a:t>
            </a:r>
          </a:p>
          <a:p>
            <a:pPr lvl="1"/>
            <a:r>
              <a:rPr lang="en-US" dirty="0" smtClean="0"/>
              <a:t>NEW rule delayed but MSU is pushing new Exempt category into implementation now for non-federal research</a:t>
            </a:r>
          </a:p>
          <a:p>
            <a:r>
              <a:rPr lang="en-US" dirty="0" smtClean="0"/>
              <a:t>Thus, we report to </a:t>
            </a:r>
            <a:r>
              <a:rPr lang="en-US" dirty="0"/>
              <a:t>U.S. Department of Health &amp; Human </a:t>
            </a:r>
            <a:r>
              <a:rPr lang="en-US" dirty="0" smtClean="0"/>
              <a:t>Services; Office of Human Research Protection (OHRP)</a:t>
            </a:r>
          </a:p>
          <a:p>
            <a:r>
              <a:rPr lang="en-US" dirty="0" smtClean="0"/>
              <a:t>OHRP will take corrective actions for non-compliance</a:t>
            </a:r>
          </a:p>
          <a:p>
            <a:pPr lvl="1"/>
            <a:r>
              <a:rPr lang="en-US" dirty="0" smtClean="0"/>
              <a:t>Including stopping all research projects related or un-related to the study in question</a:t>
            </a:r>
          </a:p>
        </p:txBody>
      </p:sp>
      <p:sp>
        <p:nvSpPr>
          <p:cNvPr id="4" name="Slide Number Placeholder 3"/>
          <p:cNvSpPr>
            <a:spLocks noGrp="1"/>
          </p:cNvSpPr>
          <p:nvPr>
            <p:ph type="sldNum" sz="quarter" idx="12"/>
          </p:nvPr>
        </p:nvSpPr>
        <p:spPr/>
        <p:txBody>
          <a:bodyPr/>
          <a:lstStyle/>
          <a:p>
            <a:fld id="{D6737B38-286E-4153-B181-C714F9EDF3D5}" type="slidenum">
              <a:rPr lang="en-US" smtClean="0"/>
              <a:pPr/>
              <a:t>3</a:t>
            </a:fld>
            <a:endParaRPr lang="en-US" dirty="0"/>
          </a:p>
        </p:txBody>
      </p:sp>
      <p:pic>
        <p:nvPicPr>
          <p:cNvPr id="9218" name="Picture 2" descr="C:\Users\BergerH\AppData\Local\Microsoft\Windows\Temporary Internet Files\Content.IE5\GJYLF86F\MC90029067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9537" y="5032998"/>
            <a:ext cx="1678663" cy="1706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636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1042" y="1447800"/>
            <a:ext cx="6620968" cy="4214220"/>
          </a:xfrm>
        </p:spPr>
        <p:txBody>
          <a:bodyPr/>
          <a:lstStyle/>
          <a:p>
            <a:endParaRPr lang="en-US" dirty="0"/>
          </a:p>
        </p:txBody>
      </p:sp>
      <p:sp>
        <p:nvSpPr>
          <p:cNvPr id="4" name="Slide Number Placeholder 3"/>
          <p:cNvSpPr>
            <a:spLocks noGrp="1"/>
          </p:cNvSpPr>
          <p:nvPr>
            <p:ph type="sldNum" sz="quarter" idx="12"/>
          </p:nvPr>
        </p:nvSpPr>
        <p:spPr/>
        <p:txBody>
          <a:bodyPr/>
          <a:lstStyle/>
          <a:p>
            <a:fld id="{D6737B38-286E-4153-B181-C714F9EDF3D5}" type="slidenum">
              <a:rPr lang="en-US" smtClean="0"/>
              <a:pPr/>
              <a:t>30</a:t>
            </a:fld>
            <a:endParaRPr lang="en-US" dirty="0"/>
          </a:p>
        </p:txBody>
      </p:sp>
      <p:pic>
        <p:nvPicPr>
          <p:cNvPr id="6" name="Picture 5"/>
          <p:cNvPicPr>
            <a:picLocks noChangeAspect="1"/>
          </p:cNvPicPr>
          <p:nvPr/>
        </p:nvPicPr>
        <p:blipFill>
          <a:blip r:embed="rId2"/>
          <a:stretch>
            <a:fillRect/>
          </a:stretch>
        </p:blipFill>
        <p:spPr>
          <a:xfrm>
            <a:off x="334187" y="914400"/>
            <a:ext cx="8487674" cy="5747298"/>
          </a:xfrm>
          <a:prstGeom prst="rect">
            <a:avLst/>
          </a:prstGeom>
          <a:ln>
            <a:noFill/>
          </a:ln>
          <a:effectLst>
            <a:softEdge rad="112500"/>
          </a:effectLst>
        </p:spPr>
      </p:pic>
      <p:sp>
        <p:nvSpPr>
          <p:cNvPr id="7" name="Right Brace 6"/>
          <p:cNvSpPr/>
          <p:nvPr/>
        </p:nvSpPr>
        <p:spPr>
          <a:xfrm>
            <a:off x="3048000" y="3276600"/>
            <a:ext cx="850900" cy="1155700"/>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3977457" y="3215671"/>
            <a:ext cx="5014143" cy="19629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75458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8250" y="857250"/>
            <a:ext cx="8740378" cy="5235816"/>
          </a:xfrm>
          <a:prstGeom prst="rect">
            <a:avLst/>
          </a:prstGeom>
          <a:ln>
            <a:noFill/>
          </a:ln>
          <a:effectLst>
            <a:outerShdw blurRad="190500" algn="tl" rotWithShape="0">
              <a:srgbClr val="000000">
                <a:alpha val="70000"/>
              </a:srgbClr>
            </a:outerShdw>
          </a:effectLst>
        </p:spPr>
      </p:pic>
      <p:sp>
        <p:nvSpPr>
          <p:cNvPr id="3" name="TextBox 2"/>
          <p:cNvSpPr txBox="1"/>
          <p:nvPr/>
        </p:nvSpPr>
        <p:spPr>
          <a:xfrm>
            <a:off x="6600825" y="857251"/>
            <a:ext cx="1685925" cy="715581"/>
          </a:xfrm>
          <a:prstGeom prst="rect">
            <a:avLst/>
          </a:prstGeom>
          <a:noFill/>
        </p:spPr>
        <p:txBody>
          <a:bodyPr wrap="square" rtlCol="0">
            <a:spAutoFit/>
          </a:bodyPr>
          <a:lstStyle/>
          <a:p>
            <a:r>
              <a:rPr lang="en-US" sz="1350" dirty="0">
                <a:solidFill>
                  <a:schemeClr val="accent1"/>
                </a:solidFill>
                <a:latin typeface="Georgia" panose="02040502050405020303" pitchFamily="18" charset="0"/>
              </a:rPr>
              <a:t>Notifications will appear here.  Click bell to view</a:t>
            </a:r>
          </a:p>
        </p:txBody>
      </p:sp>
      <p:sp>
        <p:nvSpPr>
          <p:cNvPr id="4" name="TextBox 3"/>
          <p:cNvSpPr txBox="1"/>
          <p:nvPr/>
        </p:nvSpPr>
        <p:spPr>
          <a:xfrm>
            <a:off x="1907726" y="2800349"/>
            <a:ext cx="1638300" cy="507831"/>
          </a:xfrm>
          <a:prstGeom prst="rect">
            <a:avLst/>
          </a:prstGeom>
          <a:noFill/>
        </p:spPr>
        <p:txBody>
          <a:bodyPr wrap="square" rtlCol="0">
            <a:spAutoFit/>
          </a:bodyPr>
          <a:lstStyle/>
          <a:p>
            <a:r>
              <a:rPr lang="en-US" sz="1350" dirty="0">
                <a:solidFill>
                  <a:schemeClr val="accent2"/>
                </a:solidFill>
                <a:latin typeface="Georgia" panose="02040502050405020303" pitchFamily="18" charset="0"/>
              </a:rPr>
              <a:t>Shows all your studies</a:t>
            </a:r>
          </a:p>
        </p:txBody>
      </p:sp>
      <p:sp>
        <p:nvSpPr>
          <p:cNvPr id="5" name="TextBox 4"/>
          <p:cNvSpPr txBox="1"/>
          <p:nvPr/>
        </p:nvSpPr>
        <p:spPr>
          <a:xfrm>
            <a:off x="4698801" y="2800349"/>
            <a:ext cx="1714500" cy="507831"/>
          </a:xfrm>
          <a:prstGeom prst="rect">
            <a:avLst/>
          </a:prstGeom>
          <a:noFill/>
        </p:spPr>
        <p:txBody>
          <a:bodyPr wrap="square" rtlCol="0">
            <a:spAutoFit/>
          </a:bodyPr>
          <a:lstStyle/>
          <a:p>
            <a:r>
              <a:rPr lang="en-US" sz="1350" dirty="0">
                <a:solidFill>
                  <a:schemeClr val="accent2"/>
                </a:solidFill>
                <a:latin typeface="Georgia" panose="02040502050405020303" pitchFamily="18" charset="0"/>
              </a:rPr>
              <a:t>Shows all incomplete tasks</a:t>
            </a:r>
          </a:p>
        </p:txBody>
      </p:sp>
      <p:sp>
        <p:nvSpPr>
          <p:cNvPr id="6" name="TextBox 5"/>
          <p:cNvSpPr txBox="1"/>
          <p:nvPr/>
        </p:nvSpPr>
        <p:spPr>
          <a:xfrm>
            <a:off x="7443787" y="2800351"/>
            <a:ext cx="1290638" cy="715581"/>
          </a:xfrm>
          <a:prstGeom prst="rect">
            <a:avLst/>
          </a:prstGeom>
          <a:noFill/>
        </p:spPr>
        <p:txBody>
          <a:bodyPr wrap="square" rtlCol="0">
            <a:spAutoFit/>
          </a:bodyPr>
          <a:lstStyle/>
          <a:p>
            <a:r>
              <a:rPr lang="en-US" sz="1350" dirty="0">
                <a:solidFill>
                  <a:schemeClr val="accent2"/>
                </a:solidFill>
                <a:latin typeface="Georgia" panose="02040502050405020303" pitchFamily="18" charset="0"/>
              </a:rPr>
              <a:t>Shows you all your submissions</a:t>
            </a:r>
          </a:p>
        </p:txBody>
      </p:sp>
      <p:sp>
        <p:nvSpPr>
          <p:cNvPr id="7" name="TextBox 6"/>
          <p:cNvSpPr txBox="1"/>
          <p:nvPr/>
        </p:nvSpPr>
        <p:spPr>
          <a:xfrm>
            <a:off x="2143628" y="5265272"/>
            <a:ext cx="1628775" cy="507831"/>
          </a:xfrm>
          <a:prstGeom prst="rect">
            <a:avLst/>
          </a:prstGeom>
          <a:noFill/>
        </p:spPr>
        <p:txBody>
          <a:bodyPr wrap="square" rtlCol="0">
            <a:spAutoFit/>
          </a:bodyPr>
          <a:lstStyle/>
          <a:p>
            <a:r>
              <a:rPr lang="en-US" sz="1350" dirty="0">
                <a:solidFill>
                  <a:schemeClr val="accent3"/>
                </a:solidFill>
                <a:latin typeface="Georgia" panose="02040502050405020303" pitchFamily="18" charset="0"/>
              </a:rPr>
              <a:t>Shows you your approved studies</a:t>
            </a:r>
          </a:p>
        </p:txBody>
      </p:sp>
      <p:sp>
        <p:nvSpPr>
          <p:cNvPr id="8" name="Rectangle 7"/>
          <p:cNvSpPr/>
          <p:nvPr/>
        </p:nvSpPr>
        <p:spPr>
          <a:xfrm>
            <a:off x="4077202" y="5421920"/>
            <a:ext cx="1914023" cy="507831"/>
          </a:xfrm>
          <a:prstGeom prst="rect">
            <a:avLst/>
          </a:prstGeom>
        </p:spPr>
        <p:txBody>
          <a:bodyPr wrap="square">
            <a:spAutoFit/>
          </a:bodyPr>
          <a:lstStyle/>
          <a:p>
            <a:r>
              <a:rPr lang="en-US" sz="1350" dirty="0">
                <a:solidFill>
                  <a:schemeClr val="accent3"/>
                </a:solidFill>
                <a:latin typeface="Georgia" panose="02040502050405020303" pitchFamily="18" charset="0"/>
              </a:rPr>
              <a:t>Shows soon-to-expire studies</a:t>
            </a:r>
          </a:p>
        </p:txBody>
      </p:sp>
      <p:sp>
        <p:nvSpPr>
          <p:cNvPr id="9" name="Rectangle 8"/>
          <p:cNvSpPr/>
          <p:nvPr/>
        </p:nvSpPr>
        <p:spPr>
          <a:xfrm>
            <a:off x="6600826" y="5525794"/>
            <a:ext cx="1882247" cy="300082"/>
          </a:xfrm>
          <a:prstGeom prst="rect">
            <a:avLst/>
          </a:prstGeom>
        </p:spPr>
        <p:txBody>
          <a:bodyPr wrap="none">
            <a:spAutoFit/>
          </a:bodyPr>
          <a:lstStyle/>
          <a:p>
            <a:r>
              <a:rPr lang="en-US" sz="1350" dirty="0">
                <a:solidFill>
                  <a:schemeClr val="accent3"/>
                </a:solidFill>
                <a:latin typeface="Georgia" panose="02040502050405020303" pitchFamily="18" charset="0"/>
              </a:rPr>
              <a:t>Shows expired studies</a:t>
            </a:r>
          </a:p>
        </p:txBody>
      </p:sp>
      <p:sp>
        <p:nvSpPr>
          <p:cNvPr id="10" name="Right Bracket 9"/>
          <p:cNvSpPr/>
          <p:nvPr/>
        </p:nvSpPr>
        <p:spPr>
          <a:xfrm>
            <a:off x="952500" y="1095375"/>
            <a:ext cx="190500" cy="2886075"/>
          </a:xfrm>
          <a:prstGeom prst="rightBracket">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sz="1350"/>
          </a:p>
        </p:txBody>
      </p:sp>
      <p:sp>
        <p:nvSpPr>
          <p:cNvPr id="11" name="TextBox 10"/>
          <p:cNvSpPr txBox="1"/>
          <p:nvPr/>
        </p:nvSpPr>
        <p:spPr>
          <a:xfrm>
            <a:off x="1266825" y="1203499"/>
            <a:ext cx="2505578" cy="507831"/>
          </a:xfrm>
          <a:prstGeom prst="rect">
            <a:avLst/>
          </a:prstGeom>
          <a:noFill/>
        </p:spPr>
        <p:txBody>
          <a:bodyPr wrap="square" rtlCol="0">
            <a:spAutoFit/>
          </a:bodyPr>
          <a:lstStyle/>
          <a:p>
            <a:r>
              <a:rPr lang="en-US" sz="1350" dirty="0">
                <a:solidFill>
                  <a:schemeClr val="accent5"/>
                </a:solidFill>
                <a:latin typeface="Georgia" panose="02040502050405020303" pitchFamily="18" charset="0"/>
              </a:rPr>
              <a:t>Other ways to access the same things</a:t>
            </a:r>
          </a:p>
        </p:txBody>
      </p:sp>
      <p:sp>
        <p:nvSpPr>
          <p:cNvPr id="13" name="Right Bracket 12"/>
          <p:cNvSpPr/>
          <p:nvPr/>
        </p:nvSpPr>
        <p:spPr>
          <a:xfrm rot="16200000">
            <a:off x="4902825" y="-1935605"/>
            <a:ext cx="195602" cy="7467600"/>
          </a:xfrm>
          <a:prstGeom prst="rightBracket">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1350"/>
          </a:p>
        </p:txBody>
      </p:sp>
      <p:sp>
        <p:nvSpPr>
          <p:cNvPr id="14" name="TextBox 13"/>
          <p:cNvSpPr txBox="1"/>
          <p:nvPr/>
        </p:nvSpPr>
        <p:spPr>
          <a:xfrm>
            <a:off x="3772402" y="1203499"/>
            <a:ext cx="2640899" cy="507831"/>
          </a:xfrm>
          <a:prstGeom prst="rect">
            <a:avLst/>
          </a:prstGeom>
          <a:noFill/>
        </p:spPr>
        <p:txBody>
          <a:bodyPr wrap="square" rtlCol="0">
            <a:spAutoFit/>
          </a:bodyPr>
          <a:lstStyle/>
          <a:p>
            <a:pPr algn="ctr"/>
            <a:r>
              <a:rPr lang="en-US" sz="1350" dirty="0">
                <a:solidFill>
                  <a:schemeClr val="accent6"/>
                </a:solidFill>
                <a:latin typeface="Georgia" panose="02040502050405020303" pitchFamily="18" charset="0"/>
              </a:rPr>
              <a:t>Shows the statuses of your submissions</a:t>
            </a:r>
          </a:p>
        </p:txBody>
      </p:sp>
    </p:spTree>
    <p:extLst>
      <p:ext uri="{BB962C8B-B14F-4D97-AF65-F5344CB8AC3E}">
        <p14:creationId xmlns:p14="http://schemas.microsoft.com/office/powerpoint/2010/main" val="116242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animBg="1"/>
      <p:bldP spid="11" grpId="0"/>
      <p:bldP spid="13" grpId="0" animBg="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7872" y="1010841"/>
            <a:ext cx="8908256" cy="4836319"/>
          </a:xfrm>
          <a:prstGeom prst="rect">
            <a:avLst/>
          </a:prstGeom>
          <a:ln>
            <a:noFill/>
          </a:ln>
          <a:effectLst>
            <a:softEdge rad="112500"/>
          </a:effectLst>
        </p:spPr>
      </p:pic>
      <p:sp>
        <p:nvSpPr>
          <p:cNvPr id="3" name="Rounded Rectangle 2"/>
          <p:cNvSpPr/>
          <p:nvPr/>
        </p:nvSpPr>
        <p:spPr>
          <a:xfrm>
            <a:off x="200025" y="3267075"/>
            <a:ext cx="2324100" cy="146685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 name="Straight Arrow Connector 4"/>
          <p:cNvCxnSpPr/>
          <p:nvPr/>
        </p:nvCxnSpPr>
        <p:spPr>
          <a:xfrm flipH="1" flipV="1">
            <a:off x="1657350" y="3629025"/>
            <a:ext cx="2647950" cy="37147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4371975" y="3814763"/>
            <a:ext cx="1828800" cy="1131079"/>
          </a:xfrm>
          <a:prstGeom prst="rect">
            <a:avLst/>
          </a:prstGeom>
          <a:noFill/>
        </p:spPr>
        <p:txBody>
          <a:bodyPr wrap="square" rtlCol="0">
            <a:spAutoFit/>
          </a:bodyPr>
          <a:lstStyle/>
          <a:p>
            <a:r>
              <a:rPr lang="en-US" sz="1350" dirty="0">
                <a:solidFill>
                  <a:schemeClr val="accent5"/>
                </a:solidFill>
                <a:latin typeface="Georgia" panose="02040502050405020303" pitchFamily="18" charset="0"/>
              </a:rPr>
              <a:t>Click the “open Help” option in the Help tab to launch Cayuse’s web support page</a:t>
            </a:r>
          </a:p>
        </p:txBody>
      </p:sp>
    </p:spTree>
    <p:extLst>
      <p:ext uri="{BB962C8B-B14F-4D97-AF65-F5344CB8AC3E}">
        <p14:creationId xmlns:p14="http://schemas.microsoft.com/office/powerpoint/2010/main" val="391934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444" y="1021556"/>
            <a:ext cx="8901113" cy="4814888"/>
          </a:xfrm>
          <a:prstGeom prst="rect">
            <a:avLst/>
          </a:prstGeom>
          <a:ln>
            <a:noFill/>
          </a:ln>
          <a:effectLst>
            <a:softEdge rad="112500"/>
          </a:effectLst>
        </p:spPr>
      </p:pic>
      <p:sp>
        <p:nvSpPr>
          <p:cNvPr id="3" name="TextBox 2"/>
          <p:cNvSpPr txBox="1"/>
          <p:nvPr/>
        </p:nvSpPr>
        <p:spPr>
          <a:xfrm>
            <a:off x="5972175" y="1400175"/>
            <a:ext cx="2257425" cy="300082"/>
          </a:xfrm>
          <a:prstGeom prst="rect">
            <a:avLst/>
          </a:prstGeom>
          <a:noFill/>
        </p:spPr>
        <p:txBody>
          <a:bodyPr wrap="square" rtlCol="0">
            <a:spAutoFit/>
          </a:bodyPr>
          <a:lstStyle/>
          <a:p>
            <a:r>
              <a:rPr lang="en-US" sz="1350" dirty="0">
                <a:solidFill>
                  <a:schemeClr val="accent4"/>
                </a:solidFill>
                <a:latin typeface="Georgia" panose="02040502050405020303" pitchFamily="18" charset="0"/>
              </a:rPr>
              <a:t>Click new study to begin</a:t>
            </a:r>
          </a:p>
        </p:txBody>
      </p:sp>
    </p:spTree>
    <p:extLst>
      <p:ext uri="{BB962C8B-B14F-4D97-AF65-F5344CB8AC3E}">
        <p14:creationId xmlns:p14="http://schemas.microsoft.com/office/powerpoint/2010/main" val="36729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5781" y="900113"/>
            <a:ext cx="8072438" cy="5057775"/>
          </a:xfrm>
          <a:prstGeom prst="rect">
            <a:avLst/>
          </a:prstGeom>
          <a:ln>
            <a:noFill/>
          </a:ln>
          <a:effectLst>
            <a:softEdge rad="112500"/>
          </a:effectLst>
        </p:spPr>
      </p:pic>
      <p:sp>
        <p:nvSpPr>
          <p:cNvPr id="3" name="TextBox 2"/>
          <p:cNvSpPr txBox="1"/>
          <p:nvPr/>
        </p:nvSpPr>
        <p:spPr>
          <a:xfrm>
            <a:off x="1914525" y="2181225"/>
            <a:ext cx="2495550" cy="1131079"/>
          </a:xfrm>
          <a:prstGeom prst="rect">
            <a:avLst/>
          </a:prstGeom>
          <a:noFill/>
        </p:spPr>
        <p:txBody>
          <a:bodyPr wrap="square" rtlCol="0">
            <a:spAutoFit/>
          </a:bodyPr>
          <a:lstStyle/>
          <a:p>
            <a:r>
              <a:rPr lang="en-US" sz="1350" dirty="0">
                <a:solidFill>
                  <a:schemeClr val="accent2"/>
                </a:solidFill>
                <a:latin typeface="Georgia" panose="02040502050405020303" pitchFamily="18" charset="0"/>
              </a:rPr>
              <a:t>Type the name of your study here.  If you are submitting a student-led research study, enter “SS:” followed by your study name. </a:t>
            </a:r>
          </a:p>
        </p:txBody>
      </p:sp>
      <p:sp>
        <p:nvSpPr>
          <p:cNvPr id="5" name="Rectangle 4"/>
          <p:cNvSpPr/>
          <p:nvPr/>
        </p:nvSpPr>
        <p:spPr>
          <a:xfrm>
            <a:off x="5613728" y="2599298"/>
            <a:ext cx="2154757" cy="300082"/>
          </a:xfrm>
          <a:prstGeom prst="rect">
            <a:avLst/>
          </a:prstGeom>
        </p:spPr>
        <p:txBody>
          <a:bodyPr wrap="none">
            <a:spAutoFit/>
          </a:bodyPr>
          <a:lstStyle/>
          <a:p>
            <a:r>
              <a:rPr lang="en-US" sz="1350" dirty="0">
                <a:solidFill>
                  <a:schemeClr val="accent2"/>
                </a:solidFill>
                <a:latin typeface="Georgia" panose="02040502050405020303" pitchFamily="18" charset="0"/>
              </a:rPr>
              <a:t>…and then click the check</a:t>
            </a:r>
          </a:p>
        </p:txBody>
      </p:sp>
    </p:spTree>
    <p:extLst>
      <p:ext uri="{BB962C8B-B14F-4D97-AF65-F5344CB8AC3E}">
        <p14:creationId xmlns:p14="http://schemas.microsoft.com/office/powerpoint/2010/main" val="92508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2925" y="1210866"/>
            <a:ext cx="8058150" cy="4436269"/>
          </a:xfrm>
          <a:prstGeom prst="rect">
            <a:avLst/>
          </a:prstGeom>
          <a:ln>
            <a:noFill/>
          </a:ln>
          <a:effectLst>
            <a:softEdge rad="112500"/>
          </a:effectLst>
        </p:spPr>
      </p:pic>
      <p:sp>
        <p:nvSpPr>
          <p:cNvPr id="3" name="TextBox 2"/>
          <p:cNvSpPr txBox="1"/>
          <p:nvPr/>
        </p:nvSpPr>
        <p:spPr>
          <a:xfrm>
            <a:off x="4962525" y="1419226"/>
            <a:ext cx="2295525" cy="507831"/>
          </a:xfrm>
          <a:prstGeom prst="rect">
            <a:avLst/>
          </a:prstGeom>
          <a:noFill/>
        </p:spPr>
        <p:txBody>
          <a:bodyPr wrap="square" rtlCol="0">
            <a:spAutoFit/>
          </a:bodyPr>
          <a:lstStyle/>
          <a:p>
            <a:r>
              <a:rPr lang="en-US" sz="1350" dirty="0">
                <a:solidFill>
                  <a:schemeClr val="accent5"/>
                </a:solidFill>
                <a:latin typeface="Georgia" panose="02040502050405020303" pitchFamily="18" charset="0"/>
              </a:rPr>
              <a:t>Click “new submission” and select “Initial”</a:t>
            </a:r>
          </a:p>
        </p:txBody>
      </p:sp>
    </p:spTree>
    <p:extLst>
      <p:ext uri="{BB962C8B-B14F-4D97-AF65-F5344CB8AC3E}">
        <p14:creationId xmlns:p14="http://schemas.microsoft.com/office/powerpoint/2010/main" val="135715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885" y="1302544"/>
            <a:ext cx="8022431" cy="4157663"/>
          </a:xfrm>
          <a:prstGeom prst="rect">
            <a:avLst/>
          </a:prstGeom>
          <a:ln>
            <a:noFill/>
          </a:ln>
          <a:effectLst>
            <a:softEdge rad="112500"/>
          </a:effectLst>
        </p:spPr>
      </p:pic>
      <p:sp>
        <p:nvSpPr>
          <p:cNvPr id="3" name="TextBox 2"/>
          <p:cNvSpPr txBox="1"/>
          <p:nvPr/>
        </p:nvSpPr>
        <p:spPr>
          <a:xfrm>
            <a:off x="5859065" y="1419226"/>
            <a:ext cx="2762250" cy="507831"/>
          </a:xfrm>
          <a:prstGeom prst="rect">
            <a:avLst/>
          </a:prstGeom>
          <a:noFill/>
        </p:spPr>
        <p:txBody>
          <a:bodyPr wrap="square" rtlCol="0">
            <a:spAutoFit/>
          </a:bodyPr>
          <a:lstStyle/>
          <a:p>
            <a:r>
              <a:rPr lang="en-US" sz="1350" dirty="0">
                <a:solidFill>
                  <a:schemeClr val="accent3"/>
                </a:solidFill>
                <a:latin typeface="Georgia" panose="02040502050405020303" pitchFamily="18" charset="0"/>
              </a:rPr>
              <a:t>Cayuse IRB will assume you are the PI when you create the study</a:t>
            </a:r>
          </a:p>
        </p:txBody>
      </p:sp>
      <p:sp>
        <p:nvSpPr>
          <p:cNvPr id="4" name="Rectangle 3"/>
          <p:cNvSpPr/>
          <p:nvPr/>
        </p:nvSpPr>
        <p:spPr>
          <a:xfrm>
            <a:off x="5811440" y="1903973"/>
            <a:ext cx="2809875" cy="1131079"/>
          </a:xfrm>
          <a:prstGeom prst="rect">
            <a:avLst/>
          </a:prstGeom>
        </p:spPr>
        <p:txBody>
          <a:bodyPr wrap="square">
            <a:spAutoFit/>
          </a:bodyPr>
          <a:lstStyle/>
          <a:p>
            <a:r>
              <a:rPr lang="en-US" sz="1350" dirty="0">
                <a:solidFill>
                  <a:schemeClr val="accent5"/>
                </a:solidFill>
                <a:latin typeface="Georgia" panose="02040502050405020303" pitchFamily="18" charset="0"/>
              </a:rPr>
              <a:t>However, if you are a student researcher you will need to assign your faculty sponsor as the PI. You can do this in the submission</a:t>
            </a:r>
            <a:br>
              <a:rPr lang="en-US" sz="1350" dirty="0">
                <a:solidFill>
                  <a:schemeClr val="accent5"/>
                </a:solidFill>
                <a:latin typeface="Georgia" panose="02040502050405020303" pitchFamily="18" charset="0"/>
              </a:rPr>
            </a:br>
            <a:r>
              <a:rPr lang="en-US" sz="1350" dirty="0">
                <a:solidFill>
                  <a:schemeClr val="accent5"/>
                </a:solidFill>
                <a:latin typeface="Georgia" panose="02040502050405020303" pitchFamily="18" charset="0"/>
              </a:rPr>
              <a:t>                     itself. </a:t>
            </a:r>
          </a:p>
        </p:txBody>
      </p:sp>
      <p:sp>
        <p:nvSpPr>
          <p:cNvPr id="5" name="TextBox 4"/>
          <p:cNvSpPr txBox="1"/>
          <p:nvPr/>
        </p:nvSpPr>
        <p:spPr>
          <a:xfrm>
            <a:off x="6591300" y="2851652"/>
            <a:ext cx="1943100" cy="2585323"/>
          </a:xfrm>
          <a:prstGeom prst="rect">
            <a:avLst/>
          </a:prstGeom>
          <a:noFill/>
        </p:spPr>
        <p:txBody>
          <a:bodyPr wrap="square" rtlCol="0">
            <a:spAutoFit/>
          </a:bodyPr>
          <a:lstStyle/>
          <a:p>
            <a:r>
              <a:rPr lang="en-US" sz="1350" dirty="0">
                <a:solidFill>
                  <a:schemeClr val="accent1"/>
                </a:solidFill>
                <a:latin typeface="Georgia" panose="02040502050405020303" pitchFamily="18" charset="0"/>
              </a:rPr>
              <a:t>For now, assign yourself as the PC, or “primary contact.”  The PC will be the IRB’s first point of contact in all communications about the submission. When you click this, you will be brought to the actual submission and can begin</a:t>
            </a:r>
          </a:p>
        </p:txBody>
      </p:sp>
      <p:cxnSp>
        <p:nvCxnSpPr>
          <p:cNvPr id="7" name="Straight Arrow Connector 6"/>
          <p:cNvCxnSpPr/>
          <p:nvPr/>
        </p:nvCxnSpPr>
        <p:spPr>
          <a:xfrm flipH="1">
            <a:off x="6229350" y="3152775"/>
            <a:ext cx="447675" cy="85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71575" y="2527221"/>
            <a:ext cx="3895725" cy="507831"/>
          </a:xfrm>
          <a:prstGeom prst="rect">
            <a:avLst/>
          </a:prstGeom>
          <a:noFill/>
        </p:spPr>
        <p:txBody>
          <a:bodyPr wrap="square" rtlCol="0">
            <a:spAutoFit/>
          </a:bodyPr>
          <a:lstStyle/>
          <a:p>
            <a:r>
              <a:rPr lang="en-US" sz="1350" dirty="0">
                <a:solidFill>
                  <a:schemeClr val="accent6"/>
                </a:solidFill>
                <a:latin typeface="Georgia" panose="02040502050405020303" pitchFamily="18" charset="0"/>
              </a:rPr>
              <a:t>You can also select “Edit” to begin the submission too</a:t>
            </a:r>
          </a:p>
        </p:txBody>
      </p:sp>
      <p:cxnSp>
        <p:nvCxnSpPr>
          <p:cNvPr id="10" name="Straight Arrow Connector 9"/>
          <p:cNvCxnSpPr/>
          <p:nvPr/>
        </p:nvCxnSpPr>
        <p:spPr>
          <a:xfrm flipH="1" flipV="1">
            <a:off x="1085850" y="2457972"/>
            <a:ext cx="28575" cy="23760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24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5541" y="857250"/>
            <a:ext cx="7979569" cy="5257800"/>
          </a:xfrm>
          <a:prstGeom prst="rect">
            <a:avLst/>
          </a:prstGeom>
          <a:ln>
            <a:noFill/>
          </a:ln>
          <a:effectLst>
            <a:softEdge rad="112500"/>
          </a:effectLst>
        </p:spPr>
      </p:pic>
      <p:sp>
        <p:nvSpPr>
          <p:cNvPr id="3" name="TextBox 2"/>
          <p:cNvSpPr txBox="1"/>
          <p:nvPr/>
        </p:nvSpPr>
        <p:spPr>
          <a:xfrm>
            <a:off x="3933825" y="2247900"/>
            <a:ext cx="3562350" cy="300082"/>
          </a:xfrm>
          <a:prstGeom prst="rect">
            <a:avLst/>
          </a:prstGeom>
          <a:noFill/>
        </p:spPr>
        <p:txBody>
          <a:bodyPr wrap="square" rtlCol="0">
            <a:spAutoFit/>
          </a:bodyPr>
          <a:lstStyle/>
          <a:p>
            <a:r>
              <a:rPr lang="en-US" sz="1350" dirty="0">
                <a:solidFill>
                  <a:schemeClr val="accent4"/>
                </a:solidFill>
                <a:latin typeface="Georgia" panose="02040502050405020303" pitchFamily="18" charset="0"/>
              </a:rPr>
              <a:t>You will click “find people” to assign the PC</a:t>
            </a:r>
          </a:p>
        </p:txBody>
      </p:sp>
      <p:pic>
        <p:nvPicPr>
          <p:cNvPr id="5" name="Picture 4"/>
          <p:cNvPicPr>
            <a:picLocks noChangeAspect="1"/>
          </p:cNvPicPr>
          <p:nvPr/>
        </p:nvPicPr>
        <p:blipFill>
          <a:blip r:embed="rId3"/>
          <a:stretch>
            <a:fillRect/>
          </a:stretch>
        </p:blipFill>
        <p:spPr>
          <a:xfrm>
            <a:off x="1371600" y="1453753"/>
            <a:ext cx="6400800" cy="395049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114550" y="2834299"/>
            <a:ext cx="5181600" cy="715581"/>
          </a:xfrm>
          <a:prstGeom prst="rect">
            <a:avLst/>
          </a:prstGeom>
          <a:noFill/>
        </p:spPr>
        <p:txBody>
          <a:bodyPr wrap="square" rtlCol="0">
            <a:spAutoFit/>
          </a:bodyPr>
          <a:lstStyle/>
          <a:p>
            <a:r>
              <a:rPr lang="en-US" sz="1350" dirty="0">
                <a:solidFill>
                  <a:schemeClr val="accent2"/>
                </a:solidFill>
                <a:latin typeface="Georgia" panose="02040502050405020303" pitchFamily="18" charset="0"/>
              </a:rPr>
              <a:t>You will be presented with this pop-up in which you will search for the designated person and click their name to select. Then click “Save”</a:t>
            </a:r>
          </a:p>
        </p:txBody>
      </p:sp>
      <p:cxnSp>
        <p:nvCxnSpPr>
          <p:cNvPr id="8" name="Straight Arrow Connector 7"/>
          <p:cNvCxnSpPr/>
          <p:nvPr/>
        </p:nvCxnSpPr>
        <p:spPr>
          <a:xfrm>
            <a:off x="6248400" y="3319047"/>
            <a:ext cx="933450" cy="171015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0086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5306" y="857250"/>
            <a:ext cx="8072438" cy="5236369"/>
          </a:xfrm>
          <a:prstGeom prst="rect">
            <a:avLst/>
          </a:prstGeom>
        </p:spPr>
      </p:pic>
      <p:sp>
        <p:nvSpPr>
          <p:cNvPr id="3" name="Right Bracket 2"/>
          <p:cNvSpPr/>
          <p:nvPr/>
        </p:nvSpPr>
        <p:spPr>
          <a:xfrm>
            <a:off x="2028825" y="1685925"/>
            <a:ext cx="285750" cy="3600450"/>
          </a:xfrm>
          <a:prstGeom prst="rightBracket">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sz="1350"/>
          </a:p>
        </p:txBody>
      </p:sp>
      <p:sp>
        <p:nvSpPr>
          <p:cNvPr id="4" name="TextBox 3"/>
          <p:cNvSpPr txBox="1"/>
          <p:nvPr/>
        </p:nvSpPr>
        <p:spPr>
          <a:xfrm>
            <a:off x="2400300" y="4543426"/>
            <a:ext cx="2181225" cy="1546577"/>
          </a:xfrm>
          <a:prstGeom prst="rect">
            <a:avLst/>
          </a:prstGeom>
          <a:noFill/>
        </p:spPr>
        <p:txBody>
          <a:bodyPr wrap="square" rtlCol="0">
            <a:spAutoFit/>
          </a:bodyPr>
          <a:lstStyle/>
          <a:p>
            <a:r>
              <a:rPr lang="en-US" sz="1350" dirty="0">
                <a:solidFill>
                  <a:schemeClr val="accent5"/>
                </a:solidFill>
                <a:latin typeface="Georgia" panose="02040502050405020303" pitchFamily="18" charset="0"/>
              </a:rPr>
              <a:t>Sidebar lists all the subsections of the submission.  The green bar is a status bar.  When the section is complete, the green check mark will show. </a:t>
            </a:r>
          </a:p>
        </p:txBody>
      </p:sp>
      <p:sp>
        <p:nvSpPr>
          <p:cNvPr id="5" name="TextBox 4"/>
          <p:cNvSpPr txBox="1"/>
          <p:nvPr/>
        </p:nvSpPr>
        <p:spPr>
          <a:xfrm>
            <a:off x="6486525" y="3486151"/>
            <a:ext cx="2038350" cy="715581"/>
          </a:xfrm>
          <a:prstGeom prst="rect">
            <a:avLst/>
          </a:prstGeom>
          <a:noFill/>
        </p:spPr>
        <p:txBody>
          <a:bodyPr wrap="square" rtlCol="0">
            <a:spAutoFit/>
          </a:bodyPr>
          <a:lstStyle/>
          <a:p>
            <a:r>
              <a:rPr lang="en-US" sz="1350" dirty="0">
                <a:solidFill>
                  <a:schemeClr val="accent2"/>
                </a:solidFill>
                <a:latin typeface="Georgia" panose="02040502050405020303" pitchFamily="18" charset="0"/>
              </a:rPr>
              <a:t>These arrows are used to tab through the submission</a:t>
            </a:r>
          </a:p>
        </p:txBody>
      </p:sp>
      <p:cxnSp>
        <p:nvCxnSpPr>
          <p:cNvPr id="7" name="Straight Arrow Connector 6"/>
          <p:cNvCxnSpPr/>
          <p:nvPr/>
        </p:nvCxnSpPr>
        <p:spPr>
          <a:xfrm flipH="1" flipV="1">
            <a:off x="8315325" y="1533525"/>
            <a:ext cx="9525" cy="194190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5962650" y="1571179"/>
            <a:ext cx="2352675" cy="923330"/>
          </a:xfrm>
          <a:prstGeom prst="rect">
            <a:avLst/>
          </a:prstGeom>
          <a:noFill/>
        </p:spPr>
        <p:txBody>
          <a:bodyPr wrap="square" rtlCol="0">
            <a:spAutoFit/>
          </a:bodyPr>
          <a:lstStyle/>
          <a:p>
            <a:r>
              <a:rPr lang="en-US" sz="1350" dirty="0">
                <a:solidFill>
                  <a:schemeClr val="accent3"/>
                </a:solidFill>
                <a:latin typeface="Georgia" panose="02040502050405020303" pitchFamily="18" charset="0"/>
              </a:rPr>
              <a:t>Click the save button at any time.  You can leave Cayuse IRB and complete your submission at a later time. </a:t>
            </a:r>
          </a:p>
        </p:txBody>
      </p:sp>
      <p:cxnSp>
        <p:nvCxnSpPr>
          <p:cNvPr id="10" name="Straight Arrow Connector 9"/>
          <p:cNvCxnSpPr/>
          <p:nvPr/>
        </p:nvCxnSpPr>
        <p:spPr>
          <a:xfrm flipH="1" flipV="1">
            <a:off x="7781925" y="1400175"/>
            <a:ext cx="9525" cy="17100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53790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3635" y="925116"/>
            <a:ext cx="8136731" cy="5007769"/>
          </a:xfrm>
          <a:prstGeom prst="rect">
            <a:avLst/>
          </a:prstGeom>
          <a:ln>
            <a:noFill/>
          </a:ln>
          <a:effectLst>
            <a:softEdge rad="112500"/>
          </a:effectLst>
        </p:spPr>
      </p:pic>
      <p:sp>
        <p:nvSpPr>
          <p:cNvPr id="3" name="TextBox 2"/>
          <p:cNvSpPr txBox="1"/>
          <p:nvPr/>
        </p:nvSpPr>
        <p:spPr>
          <a:xfrm>
            <a:off x="5363170" y="4086225"/>
            <a:ext cx="3019425" cy="1131079"/>
          </a:xfrm>
          <a:prstGeom prst="rect">
            <a:avLst/>
          </a:prstGeom>
          <a:noFill/>
        </p:spPr>
        <p:txBody>
          <a:bodyPr wrap="square" rtlCol="0">
            <a:spAutoFit/>
          </a:bodyPr>
          <a:lstStyle/>
          <a:p>
            <a:r>
              <a:rPr lang="en-US" sz="1350" dirty="0">
                <a:solidFill>
                  <a:schemeClr val="accent5"/>
                </a:solidFill>
                <a:latin typeface="Georgia" panose="02040502050405020303" pitchFamily="18" charset="0"/>
              </a:rPr>
              <a:t>You will likely have to attach several things to your submission.  You’ll click the “Attach” button and follow the instructions of the pop-up. You can now attach a link OR a document </a:t>
            </a:r>
          </a:p>
        </p:txBody>
      </p:sp>
      <p:cxnSp>
        <p:nvCxnSpPr>
          <p:cNvPr id="5" name="Straight Arrow Connector 4"/>
          <p:cNvCxnSpPr/>
          <p:nvPr/>
        </p:nvCxnSpPr>
        <p:spPr>
          <a:xfrm flipH="1" flipV="1">
            <a:off x="4019550" y="4514850"/>
            <a:ext cx="1085850" cy="381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74292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533400"/>
            <a:ext cx="6255488" cy="1362075"/>
          </a:xfrm>
        </p:spPr>
        <p:txBody>
          <a:bodyPr/>
          <a:lstStyle/>
          <a:p>
            <a:r>
              <a:rPr lang="en-US" dirty="0" smtClean="0"/>
              <a:t>   IRB Mission</a:t>
            </a:r>
            <a:endParaRPr lang="en-US" dirty="0"/>
          </a:p>
        </p:txBody>
      </p:sp>
      <p:sp>
        <p:nvSpPr>
          <p:cNvPr id="3" name="Content Placeholder 2"/>
          <p:cNvSpPr>
            <a:spLocks noGrp="1"/>
          </p:cNvSpPr>
          <p:nvPr>
            <p:ph idx="1"/>
          </p:nvPr>
        </p:nvSpPr>
        <p:spPr>
          <a:xfrm>
            <a:off x="609600" y="2366433"/>
            <a:ext cx="8001000" cy="3733800"/>
          </a:xfrm>
        </p:spPr>
        <p:txBody>
          <a:bodyPr>
            <a:normAutofit/>
          </a:bodyPr>
          <a:lstStyle/>
          <a:p>
            <a:r>
              <a:rPr lang="en-US" sz="2800" dirty="0"/>
              <a:t>T</a:t>
            </a:r>
            <a:r>
              <a:rPr lang="en-US" sz="2800" dirty="0" smtClean="0"/>
              <a:t>o </a:t>
            </a:r>
            <a:r>
              <a:rPr lang="en-US" sz="2800" dirty="0"/>
              <a:t>support faculty, staff, </a:t>
            </a:r>
            <a:r>
              <a:rPr lang="en-US" sz="2800" dirty="0" smtClean="0"/>
              <a:t>students to </a:t>
            </a:r>
            <a:r>
              <a:rPr lang="en-US" sz="2800" dirty="0"/>
              <a:t>complete their research </a:t>
            </a:r>
            <a:r>
              <a:rPr lang="en-US" sz="2800" dirty="0" smtClean="0"/>
              <a:t>in compliance </a:t>
            </a:r>
            <a:r>
              <a:rPr lang="en-US" sz="2800" dirty="0"/>
              <a:t>with federal and state laws and MSU policy. As </a:t>
            </a:r>
            <a:r>
              <a:rPr lang="en-US" sz="2800" dirty="0" smtClean="0"/>
              <a:t>such, </a:t>
            </a:r>
            <a:r>
              <a:rPr lang="en-US" sz="2800" dirty="0"/>
              <a:t>the IRB is charged to review, approve initiation of, and conduct periodic reviews of research projects that involve human participants.</a:t>
            </a:r>
          </a:p>
        </p:txBody>
      </p:sp>
      <p:sp>
        <p:nvSpPr>
          <p:cNvPr id="2" name="Slide Number Placeholder 1"/>
          <p:cNvSpPr>
            <a:spLocks noGrp="1"/>
          </p:cNvSpPr>
          <p:nvPr>
            <p:ph type="sldNum" sz="quarter" idx="12"/>
          </p:nvPr>
        </p:nvSpPr>
        <p:spPr/>
        <p:txBody>
          <a:bodyPr/>
          <a:lstStyle/>
          <a:p>
            <a:fld id="{D6737B38-286E-4153-B181-C714F9EDF3D5}" type="slidenum">
              <a:rPr lang="en-US" smtClean="0"/>
              <a:pPr/>
              <a:t>4</a:t>
            </a:fld>
            <a:endParaRPr lang="en-US" dirty="0"/>
          </a:p>
        </p:txBody>
      </p:sp>
    </p:spTree>
    <p:extLst>
      <p:ext uri="{BB962C8B-B14F-4D97-AF65-F5344CB8AC3E}">
        <p14:creationId xmlns:p14="http://schemas.microsoft.com/office/powerpoint/2010/main" val="17937200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0088" y="1082278"/>
            <a:ext cx="7743825" cy="4693444"/>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224463" y="4785122"/>
            <a:ext cx="3219450" cy="715581"/>
          </a:xfrm>
          <a:prstGeom prst="rect">
            <a:avLst/>
          </a:prstGeom>
          <a:noFill/>
        </p:spPr>
        <p:txBody>
          <a:bodyPr wrap="square" rtlCol="0">
            <a:spAutoFit/>
          </a:bodyPr>
          <a:lstStyle/>
          <a:p>
            <a:r>
              <a:rPr lang="en-US" sz="1350" dirty="0">
                <a:solidFill>
                  <a:schemeClr val="accent1"/>
                </a:solidFill>
                <a:latin typeface="Georgia" panose="02040502050405020303" pitchFamily="18" charset="0"/>
              </a:rPr>
              <a:t>When you are finished with your submission, click “complete submission”</a:t>
            </a:r>
          </a:p>
        </p:txBody>
      </p:sp>
      <p:cxnSp>
        <p:nvCxnSpPr>
          <p:cNvPr id="5" name="Straight Arrow Connector 4"/>
          <p:cNvCxnSpPr/>
          <p:nvPr/>
        </p:nvCxnSpPr>
        <p:spPr>
          <a:xfrm flipH="1">
            <a:off x="2419350" y="4988883"/>
            <a:ext cx="2805113" cy="630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15025" y="3324225"/>
            <a:ext cx="2343150" cy="1131079"/>
          </a:xfrm>
          <a:prstGeom prst="rect">
            <a:avLst/>
          </a:prstGeom>
          <a:noFill/>
        </p:spPr>
        <p:txBody>
          <a:bodyPr wrap="square" rtlCol="0">
            <a:spAutoFit/>
          </a:bodyPr>
          <a:lstStyle/>
          <a:p>
            <a:r>
              <a:rPr lang="en-US" sz="1350" dirty="0">
                <a:solidFill>
                  <a:schemeClr val="accent1"/>
                </a:solidFill>
                <a:latin typeface="Georgia" panose="02040502050405020303" pitchFamily="18" charset="0"/>
              </a:rPr>
              <a:t>*If you are not the PI, you will have to select the “Send to PI for certification” option for the PI to sign off on the submission</a:t>
            </a:r>
          </a:p>
        </p:txBody>
      </p:sp>
    </p:spTree>
    <p:extLst>
      <p:ext uri="{BB962C8B-B14F-4D97-AF65-F5344CB8AC3E}">
        <p14:creationId xmlns:p14="http://schemas.microsoft.com/office/powerpoint/2010/main" val="301607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0050" y="1597819"/>
            <a:ext cx="8001000" cy="4364831"/>
          </a:xfrm>
          <a:prstGeom prst="rect">
            <a:avLst/>
          </a:prstGeom>
          <a:ln>
            <a:noFill/>
          </a:ln>
          <a:effectLst>
            <a:softEdge rad="112500"/>
          </a:effectLst>
        </p:spPr>
      </p:pic>
      <p:sp>
        <p:nvSpPr>
          <p:cNvPr id="3" name="TextBox 2"/>
          <p:cNvSpPr txBox="1"/>
          <p:nvPr/>
        </p:nvSpPr>
        <p:spPr>
          <a:xfrm>
            <a:off x="200025" y="971550"/>
            <a:ext cx="8601075" cy="300082"/>
          </a:xfrm>
          <a:prstGeom prst="rect">
            <a:avLst/>
          </a:prstGeom>
          <a:noFill/>
        </p:spPr>
        <p:txBody>
          <a:bodyPr wrap="square" rtlCol="0">
            <a:spAutoFit/>
          </a:bodyPr>
          <a:lstStyle/>
          <a:p>
            <a:r>
              <a:rPr lang="en-US" sz="1350" dirty="0">
                <a:latin typeface="Georgia" panose="02040502050405020303" pitchFamily="18" charset="0"/>
              </a:rPr>
              <a:t>Now we are back to the general “Study page.”  On the study page you can see the status of your submission </a:t>
            </a:r>
          </a:p>
        </p:txBody>
      </p:sp>
      <p:sp>
        <p:nvSpPr>
          <p:cNvPr id="4" name="TextBox 3"/>
          <p:cNvSpPr txBox="1"/>
          <p:nvPr/>
        </p:nvSpPr>
        <p:spPr>
          <a:xfrm>
            <a:off x="990600" y="1320819"/>
            <a:ext cx="1685925" cy="300082"/>
          </a:xfrm>
          <a:prstGeom prst="rect">
            <a:avLst/>
          </a:prstGeom>
          <a:noFill/>
        </p:spPr>
        <p:txBody>
          <a:bodyPr wrap="square" rtlCol="0">
            <a:spAutoFit/>
          </a:bodyPr>
          <a:lstStyle/>
          <a:p>
            <a:r>
              <a:rPr lang="en-US" sz="1350" dirty="0">
                <a:latin typeface="Georgia" panose="02040502050405020303" pitchFamily="18" charset="0"/>
              </a:rPr>
              <a:t>In-Draft</a:t>
            </a:r>
          </a:p>
        </p:txBody>
      </p:sp>
      <p:sp>
        <p:nvSpPr>
          <p:cNvPr id="5" name="Rectangle 4"/>
          <p:cNvSpPr/>
          <p:nvPr/>
        </p:nvSpPr>
        <p:spPr>
          <a:xfrm>
            <a:off x="2786166" y="1320819"/>
            <a:ext cx="1749197" cy="300082"/>
          </a:xfrm>
          <a:prstGeom prst="rect">
            <a:avLst/>
          </a:prstGeom>
        </p:spPr>
        <p:txBody>
          <a:bodyPr wrap="none">
            <a:spAutoFit/>
          </a:bodyPr>
          <a:lstStyle/>
          <a:p>
            <a:r>
              <a:rPr lang="en-US" sz="1350" dirty="0">
                <a:latin typeface="Georgia" panose="02040502050405020303" pitchFamily="18" charset="0"/>
              </a:rPr>
              <a:t>Needs to be certified</a:t>
            </a:r>
          </a:p>
        </p:txBody>
      </p:sp>
      <p:sp>
        <p:nvSpPr>
          <p:cNvPr id="6" name="TextBox 5"/>
          <p:cNvSpPr txBox="1"/>
          <p:nvPr/>
        </p:nvSpPr>
        <p:spPr>
          <a:xfrm>
            <a:off x="4581525" y="1320819"/>
            <a:ext cx="1781175" cy="300082"/>
          </a:xfrm>
          <a:prstGeom prst="rect">
            <a:avLst/>
          </a:prstGeom>
          <a:noFill/>
        </p:spPr>
        <p:txBody>
          <a:bodyPr wrap="square" rtlCol="0">
            <a:spAutoFit/>
          </a:bodyPr>
          <a:lstStyle/>
          <a:p>
            <a:r>
              <a:rPr lang="en-US" sz="1350" dirty="0">
                <a:latin typeface="Georgia" panose="02040502050405020303" pitchFamily="18" charset="0"/>
              </a:rPr>
              <a:t>With IRB Staff</a:t>
            </a:r>
          </a:p>
        </p:txBody>
      </p:sp>
      <p:sp>
        <p:nvSpPr>
          <p:cNvPr id="7" name="TextBox 6"/>
          <p:cNvSpPr txBox="1"/>
          <p:nvPr/>
        </p:nvSpPr>
        <p:spPr>
          <a:xfrm>
            <a:off x="6515100" y="1248549"/>
            <a:ext cx="1733550" cy="507831"/>
          </a:xfrm>
          <a:prstGeom prst="rect">
            <a:avLst/>
          </a:prstGeom>
          <a:noFill/>
        </p:spPr>
        <p:txBody>
          <a:bodyPr wrap="square" rtlCol="0">
            <a:spAutoFit/>
          </a:bodyPr>
          <a:lstStyle/>
          <a:p>
            <a:r>
              <a:rPr lang="en-US" sz="1350" dirty="0">
                <a:latin typeface="Georgia" panose="02040502050405020303" pitchFamily="18" charset="0"/>
              </a:rPr>
              <a:t>With IRB Reviewer(s)</a:t>
            </a:r>
          </a:p>
        </p:txBody>
      </p:sp>
      <p:sp>
        <p:nvSpPr>
          <p:cNvPr id="8" name="TextBox 7"/>
          <p:cNvSpPr txBox="1"/>
          <p:nvPr/>
        </p:nvSpPr>
        <p:spPr>
          <a:xfrm>
            <a:off x="2609850" y="2419350"/>
            <a:ext cx="3562350" cy="1131079"/>
          </a:xfrm>
          <a:prstGeom prst="rect">
            <a:avLst/>
          </a:prstGeom>
          <a:noFill/>
        </p:spPr>
        <p:txBody>
          <a:bodyPr wrap="square" rtlCol="0">
            <a:spAutoFit/>
          </a:bodyPr>
          <a:lstStyle/>
          <a:p>
            <a:pPr algn="ctr"/>
            <a:r>
              <a:rPr lang="en-US" sz="1350" dirty="0">
                <a:solidFill>
                  <a:schemeClr val="accent1"/>
                </a:solidFill>
                <a:latin typeface="Georgia" panose="02040502050405020303" pitchFamily="18" charset="0"/>
              </a:rPr>
              <a:t>Even though we clicked “complete submission” in the earlier page, we aren’t done with our submission. As we can see, it is still in the “awaiting approval” stage.  It needs to be “certified,” or signed, by the PI. </a:t>
            </a:r>
          </a:p>
        </p:txBody>
      </p:sp>
      <p:cxnSp>
        <p:nvCxnSpPr>
          <p:cNvPr id="12" name="Straight Arrow Connector 11"/>
          <p:cNvCxnSpPr/>
          <p:nvPr/>
        </p:nvCxnSpPr>
        <p:spPr>
          <a:xfrm flipH="1" flipV="1">
            <a:off x="3505200" y="2247900"/>
            <a:ext cx="9525" cy="257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38900" y="3527346"/>
            <a:ext cx="1733550" cy="1546577"/>
          </a:xfrm>
          <a:prstGeom prst="rect">
            <a:avLst/>
          </a:prstGeom>
          <a:noFill/>
        </p:spPr>
        <p:txBody>
          <a:bodyPr wrap="square" rtlCol="0">
            <a:spAutoFit/>
          </a:bodyPr>
          <a:lstStyle/>
          <a:p>
            <a:r>
              <a:rPr lang="en-US" sz="1350" dirty="0">
                <a:solidFill>
                  <a:schemeClr val="accent3"/>
                </a:solidFill>
                <a:latin typeface="Georgia" panose="02040502050405020303" pitchFamily="18" charset="0"/>
              </a:rPr>
              <a:t>If the research team needs to make changes, click “return.” If it is ready to be submitted, click “certify.”</a:t>
            </a:r>
          </a:p>
        </p:txBody>
      </p:sp>
    </p:spTree>
    <p:extLst>
      <p:ext uri="{BB962C8B-B14F-4D97-AF65-F5344CB8AC3E}">
        <p14:creationId xmlns:p14="http://schemas.microsoft.com/office/powerpoint/2010/main" val="85618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 calcmode="lin" valueType="num">
                                      <p:cBhvr additive="base">
                                        <p:cTn id="3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2222" y="1510903"/>
            <a:ext cx="7879556" cy="3836194"/>
          </a:xfrm>
          <a:prstGeom prst="rect">
            <a:avLst/>
          </a:prstGeom>
          <a:ln>
            <a:noFill/>
          </a:ln>
          <a:effectLst>
            <a:softEdge rad="112500"/>
          </a:effectLst>
        </p:spPr>
      </p:pic>
      <p:sp>
        <p:nvSpPr>
          <p:cNvPr id="3" name="TextBox 2"/>
          <p:cNvSpPr txBox="1"/>
          <p:nvPr/>
        </p:nvSpPr>
        <p:spPr>
          <a:xfrm>
            <a:off x="3505200" y="2362200"/>
            <a:ext cx="4714875" cy="507831"/>
          </a:xfrm>
          <a:prstGeom prst="rect">
            <a:avLst/>
          </a:prstGeom>
          <a:noFill/>
        </p:spPr>
        <p:txBody>
          <a:bodyPr wrap="square" rtlCol="0">
            <a:spAutoFit/>
          </a:bodyPr>
          <a:lstStyle/>
          <a:p>
            <a:r>
              <a:rPr lang="en-US" sz="1350" dirty="0">
                <a:solidFill>
                  <a:schemeClr val="accent3"/>
                </a:solidFill>
                <a:latin typeface="Georgia" panose="02040502050405020303" pitchFamily="18" charset="0"/>
              </a:rPr>
              <a:t>The submission has been sent to the IRB Staff and is now in pre-review!</a:t>
            </a:r>
          </a:p>
        </p:txBody>
      </p:sp>
    </p:spTree>
    <p:extLst>
      <p:ext uri="{BB962C8B-B14F-4D97-AF65-F5344CB8AC3E}">
        <p14:creationId xmlns:p14="http://schemas.microsoft.com/office/powerpoint/2010/main" val="93912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153400" cy="685800"/>
          </a:xfrm>
        </p:spPr>
        <p:txBody>
          <a:bodyPr>
            <a:noAutofit/>
          </a:bodyPr>
          <a:lstStyle/>
          <a:p>
            <a:r>
              <a:rPr lang="en-US" sz="3200" dirty="0" smtClean="0"/>
              <a:t>My Application was approved:</a:t>
            </a:r>
            <a:br>
              <a:rPr lang="en-US" sz="3200" dirty="0" smtClean="0"/>
            </a:br>
            <a:r>
              <a:rPr lang="en-US" sz="3200" dirty="0" smtClean="0"/>
              <a:t>what now?</a:t>
            </a:r>
            <a:endParaRPr lang="en-US" sz="3200" dirty="0"/>
          </a:p>
        </p:txBody>
      </p:sp>
      <p:sp>
        <p:nvSpPr>
          <p:cNvPr id="3" name="Content Placeholder 2"/>
          <p:cNvSpPr>
            <a:spLocks noGrp="1"/>
          </p:cNvSpPr>
          <p:nvPr>
            <p:ph idx="1"/>
          </p:nvPr>
        </p:nvSpPr>
        <p:spPr>
          <a:xfrm>
            <a:off x="457200" y="1752600"/>
            <a:ext cx="8077199" cy="4800600"/>
          </a:xfrm>
        </p:spPr>
        <p:txBody>
          <a:bodyPr>
            <a:normAutofit fontScale="92500" lnSpcReduction="10000"/>
          </a:bodyPr>
          <a:lstStyle/>
          <a:p>
            <a:r>
              <a:rPr lang="en-US" dirty="0" smtClean="0"/>
              <a:t>Use the consent form(s) and other documents for your study participants, print directly from Cayuse (everyone gets a CF copy)</a:t>
            </a:r>
          </a:p>
          <a:p>
            <a:r>
              <a:rPr lang="en-US" dirty="0" smtClean="0"/>
              <a:t>Report any </a:t>
            </a:r>
            <a:r>
              <a:rPr lang="en-US" dirty="0" smtClean="0">
                <a:hlinkClick r:id="rId2"/>
              </a:rPr>
              <a:t>adverse events</a:t>
            </a:r>
            <a:r>
              <a:rPr lang="en-US" dirty="0" smtClean="0"/>
              <a:t> to the IRB within 72 hours (Cayuse)</a:t>
            </a:r>
          </a:p>
          <a:p>
            <a:r>
              <a:rPr lang="en-US" dirty="0" smtClean="0"/>
              <a:t>Submit a Modification (amendment) if you plan to change your research protocol</a:t>
            </a:r>
          </a:p>
          <a:p>
            <a:r>
              <a:rPr lang="en-US" dirty="0" smtClean="0"/>
              <a:t>Add research team members a Modification submission to add/change personnel</a:t>
            </a:r>
          </a:p>
          <a:p>
            <a:r>
              <a:rPr lang="en-US" dirty="0" smtClean="0"/>
              <a:t>Don’t let your </a:t>
            </a:r>
            <a:r>
              <a:rPr lang="en-US" dirty="0" smtClean="0">
                <a:hlinkClick r:id="rId3"/>
              </a:rPr>
              <a:t>approval</a:t>
            </a:r>
            <a:r>
              <a:rPr lang="en-US" dirty="0" smtClean="0"/>
              <a:t> expire!  Your study expires on the expiration date in Cayuse, if you have not submitted a Renewal, you will have to start with a New Study submission!</a:t>
            </a:r>
          </a:p>
          <a:p>
            <a:r>
              <a:rPr lang="en-US" dirty="0" smtClean="0"/>
              <a:t>Once your study is complete and you are done with data analysis submit a Project Closure</a:t>
            </a:r>
          </a:p>
          <a:p>
            <a:endParaRPr lang="en-US" dirty="0"/>
          </a:p>
        </p:txBody>
      </p:sp>
      <p:sp>
        <p:nvSpPr>
          <p:cNvPr id="4" name="Slide Number Placeholder 3"/>
          <p:cNvSpPr>
            <a:spLocks noGrp="1"/>
          </p:cNvSpPr>
          <p:nvPr>
            <p:ph type="sldNum" sz="quarter" idx="12"/>
          </p:nvPr>
        </p:nvSpPr>
        <p:spPr/>
        <p:txBody>
          <a:bodyPr/>
          <a:lstStyle/>
          <a:p>
            <a:fld id="{D6737B38-286E-4153-B181-C714F9EDF3D5}" type="slidenum">
              <a:rPr lang="en-US" smtClean="0"/>
              <a:pPr/>
              <a:t>43</a:t>
            </a:fld>
            <a:endParaRPr lang="en-US" dirty="0"/>
          </a:p>
        </p:txBody>
      </p:sp>
    </p:spTree>
    <p:extLst>
      <p:ext uri="{BB962C8B-B14F-4D97-AF65-F5344CB8AC3E}">
        <p14:creationId xmlns:p14="http://schemas.microsoft.com/office/powerpoint/2010/main" val="21517877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1999" y="295736"/>
            <a:ext cx="7004431" cy="5623178"/>
          </a:xfrm>
          <a:prstGeom prst="rect">
            <a:avLst/>
          </a:prstGeom>
        </p:spPr>
      </p:pic>
      <p:sp>
        <p:nvSpPr>
          <p:cNvPr id="3" name="Subtitle 2"/>
          <p:cNvSpPr>
            <a:spLocks noGrp="1"/>
          </p:cNvSpPr>
          <p:nvPr>
            <p:ph type="subTitle" idx="1"/>
          </p:nvPr>
        </p:nvSpPr>
        <p:spPr>
          <a:xfrm>
            <a:off x="1066800" y="6095999"/>
            <a:ext cx="6620968" cy="483693"/>
          </a:xfrm>
        </p:spPr>
        <p:txBody>
          <a:bodyPr/>
          <a:lstStyle/>
          <a:p>
            <a:r>
              <a:rPr lang="en-US" dirty="0" smtClean="0"/>
              <a:t>Where to find the most resources? Online!</a:t>
            </a:r>
            <a:endParaRPr lang="en-US" dirty="0"/>
          </a:p>
        </p:txBody>
      </p:sp>
      <p:sp>
        <p:nvSpPr>
          <p:cNvPr id="4" name="Slide Number Placeholder 3"/>
          <p:cNvSpPr>
            <a:spLocks noGrp="1"/>
          </p:cNvSpPr>
          <p:nvPr>
            <p:ph type="sldNum" sz="quarter" idx="12"/>
          </p:nvPr>
        </p:nvSpPr>
        <p:spPr/>
        <p:txBody>
          <a:bodyPr/>
          <a:lstStyle/>
          <a:p>
            <a:fld id="{D6737B38-286E-4153-B181-C714F9EDF3D5}" type="slidenum">
              <a:rPr lang="en-US" smtClean="0"/>
              <a:pPr/>
              <a:t>44</a:t>
            </a:fld>
            <a:endParaRPr lang="en-US" dirty="0"/>
          </a:p>
        </p:txBody>
      </p:sp>
    </p:spTree>
    <p:extLst>
      <p:ext uri="{BB962C8B-B14F-4D97-AF65-F5344CB8AC3E}">
        <p14:creationId xmlns:p14="http://schemas.microsoft.com/office/powerpoint/2010/main" val="19392605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493" y="762000"/>
            <a:ext cx="6798734" cy="1303867"/>
          </a:xfrm>
        </p:spPr>
        <p:txBody>
          <a:bodyPr>
            <a:normAutofit/>
          </a:bodyPr>
          <a:lstStyle/>
          <a:p>
            <a:r>
              <a:rPr lang="en-US" dirty="0" smtClean="0"/>
              <a:t>Ask for Help</a:t>
            </a:r>
            <a:endParaRPr lang="en-US" dirty="0"/>
          </a:p>
        </p:txBody>
      </p:sp>
      <p:sp>
        <p:nvSpPr>
          <p:cNvPr id="3" name="Content Placeholder 2"/>
          <p:cNvSpPr>
            <a:spLocks noGrp="1"/>
          </p:cNvSpPr>
          <p:nvPr>
            <p:ph idx="1"/>
          </p:nvPr>
        </p:nvSpPr>
        <p:spPr>
          <a:xfrm>
            <a:off x="838200" y="2485649"/>
            <a:ext cx="7628467" cy="2895600"/>
          </a:xfrm>
        </p:spPr>
        <p:txBody>
          <a:bodyPr/>
          <a:lstStyle/>
          <a:p>
            <a:r>
              <a:rPr lang="en-US" dirty="0" smtClean="0"/>
              <a:t>Email us your questions, reviewboard@Montclair.edu</a:t>
            </a:r>
          </a:p>
          <a:p>
            <a:r>
              <a:rPr lang="en-US" dirty="0" smtClean="0"/>
              <a:t>Make an appointment, we can review your draft application materials </a:t>
            </a:r>
            <a:r>
              <a:rPr lang="en-US" b="1" u="sng" dirty="0" smtClean="0"/>
              <a:t>before</a:t>
            </a:r>
            <a:r>
              <a:rPr lang="en-US" dirty="0" smtClean="0"/>
              <a:t> you submit them.</a:t>
            </a:r>
          </a:p>
          <a:p>
            <a:r>
              <a:rPr lang="en-US" dirty="0" smtClean="0"/>
              <a:t>Visit our FAQs </a:t>
            </a:r>
            <a:endParaRPr lang="en-US" dirty="0"/>
          </a:p>
        </p:txBody>
      </p:sp>
      <p:sp>
        <p:nvSpPr>
          <p:cNvPr id="4" name="Slide Number Placeholder 3"/>
          <p:cNvSpPr>
            <a:spLocks noGrp="1"/>
          </p:cNvSpPr>
          <p:nvPr>
            <p:ph type="sldNum" sz="quarter" idx="12"/>
          </p:nvPr>
        </p:nvSpPr>
        <p:spPr/>
        <p:txBody>
          <a:bodyPr/>
          <a:lstStyle/>
          <a:p>
            <a:fld id="{D6737B38-286E-4153-B181-C714F9EDF3D5}" type="slidenum">
              <a:rPr lang="en-US" smtClean="0"/>
              <a:pPr/>
              <a:t>45</a:t>
            </a:fld>
            <a:endParaRPr lang="en-US" dirty="0"/>
          </a:p>
        </p:txBody>
      </p:sp>
    </p:spTree>
    <p:extLst>
      <p:ext uri="{BB962C8B-B14F-4D97-AF65-F5344CB8AC3E}">
        <p14:creationId xmlns:p14="http://schemas.microsoft.com/office/powerpoint/2010/main" val="3478120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7" y="304800"/>
            <a:ext cx="6798734" cy="1303867"/>
          </a:xfrm>
        </p:spPr>
        <p:txBody>
          <a:bodyPr/>
          <a:lstStyle/>
          <a:p>
            <a:r>
              <a:rPr lang="en-US" dirty="0"/>
              <a:t>C</a:t>
            </a:r>
            <a:r>
              <a:rPr lang="en-US" dirty="0" smtClean="0"/>
              <a:t>ontact information</a:t>
            </a:r>
            <a:endParaRPr lang="en-US" dirty="0"/>
          </a:p>
        </p:txBody>
      </p:sp>
      <p:sp>
        <p:nvSpPr>
          <p:cNvPr id="3" name="Content Placeholder 2"/>
          <p:cNvSpPr>
            <a:spLocks noGrp="1"/>
          </p:cNvSpPr>
          <p:nvPr>
            <p:ph idx="1"/>
          </p:nvPr>
        </p:nvSpPr>
        <p:spPr>
          <a:xfrm>
            <a:off x="762000" y="1295400"/>
            <a:ext cx="7543800" cy="4505547"/>
          </a:xfrm>
        </p:spPr>
        <p:txBody>
          <a:bodyPr>
            <a:normAutofit fontScale="85000" lnSpcReduction="20000"/>
          </a:bodyPr>
          <a:lstStyle/>
          <a:p>
            <a:r>
              <a:rPr lang="en-US" dirty="0" smtClean="0"/>
              <a:t>Senior IRB Coordinator: Amy Krenzer</a:t>
            </a:r>
          </a:p>
          <a:p>
            <a:pPr lvl="1"/>
            <a:r>
              <a:rPr lang="en-US" dirty="0" smtClean="0">
                <a:hlinkClick r:id="rId3"/>
              </a:rPr>
              <a:t>reviewboard@mail.montclair.edu</a:t>
            </a:r>
            <a:endParaRPr lang="en-US" dirty="0" smtClean="0"/>
          </a:p>
          <a:p>
            <a:pPr lvl="1"/>
            <a:r>
              <a:rPr lang="en-US" dirty="0" smtClean="0"/>
              <a:t>Ext. 7583</a:t>
            </a:r>
          </a:p>
          <a:p>
            <a:r>
              <a:rPr lang="en-US" dirty="0" smtClean="0"/>
              <a:t>Compliance Coordinator IRB &amp; IACUC: Mylka</a:t>
            </a:r>
            <a:r>
              <a:rPr lang="en-US" dirty="0"/>
              <a:t> </a:t>
            </a:r>
            <a:r>
              <a:rPr lang="en-US" dirty="0" smtClean="0"/>
              <a:t>Biascochea</a:t>
            </a:r>
          </a:p>
          <a:p>
            <a:pPr lvl="1"/>
            <a:r>
              <a:rPr lang="en-US" dirty="0" smtClean="0">
                <a:hlinkClick r:id="rId4"/>
              </a:rPr>
              <a:t>biascocheam@mail.montclair.edu</a:t>
            </a:r>
            <a:endParaRPr lang="en-US" dirty="0" smtClean="0"/>
          </a:p>
          <a:p>
            <a:pPr lvl="1"/>
            <a:r>
              <a:rPr lang="en-US" dirty="0" smtClean="0"/>
              <a:t>Ext. 3021</a:t>
            </a:r>
          </a:p>
          <a:p>
            <a:r>
              <a:rPr lang="en-US" dirty="0" smtClean="0"/>
              <a:t>Research Compliance Officer: Hila Berger</a:t>
            </a:r>
          </a:p>
          <a:p>
            <a:pPr lvl="1"/>
            <a:r>
              <a:rPr lang="en-US" dirty="0" smtClean="0">
                <a:hlinkClick r:id="rId5"/>
              </a:rPr>
              <a:t>bergerh@mail.montclair.edu</a:t>
            </a:r>
            <a:endParaRPr lang="en-US" dirty="0" smtClean="0"/>
          </a:p>
          <a:p>
            <a:pPr lvl="1"/>
            <a:r>
              <a:rPr lang="en-US" dirty="0" smtClean="0"/>
              <a:t>Ext. 7781</a:t>
            </a:r>
          </a:p>
          <a:p>
            <a:r>
              <a:rPr lang="en-US" dirty="0" smtClean="0"/>
              <a:t>IRB Chair: Dr. Katrina Bulkley </a:t>
            </a:r>
          </a:p>
          <a:p>
            <a:pPr lvl="1"/>
            <a:r>
              <a:rPr lang="en-US" dirty="0" smtClean="0"/>
              <a:t>Ext. 5189</a:t>
            </a:r>
          </a:p>
          <a:p>
            <a:r>
              <a:rPr lang="en-US" dirty="0" smtClean="0"/>
              <a:t>IRB </a:t>
            </a:r>
            <a:r>
              <a:rPr lang="en-US" dirty="0"/>
              <a:t>Office: </a:t>
            </a:r>
            <a:r>
              <a:rPr lang="en-US" dirty="0" smtClean="0"/>
              <a:t>NURS - 333</a:t>
            </a:r>
            <a:endParaRPr lang="en-US" dirty="0"/>
          </a:p>
          <a:p>
            <a:endParaRPr lang="en-US" dirty="0"/>
          </a:p>
        </p:txBody>
      </p:sp>
      <p:sp>
        <p:nvSpPr>
          <p:cNvPr id="4" name="Slide Number Placeholder 3"/>
          <p:cNvSpPr>
            <a:spLocks noGrp="1"/>
          </p:cNvSpPr>
          <p:nvPr>
            <p:ph type="sldNum" sz="quarter" idx="12"/>
          </p:nvPr>
        </p:nvSpPr>
        <p:spPr/>
        <p:txBody>
          <a:bodyPr/>
          <a:lstStyle/>
          <a:p>
            <a:fld id="{D6737B38-286E-4153-B181-C714F9EDF3D5}" type="slidenum">
              <a:rPr lang="en-US" smtClean="0"/>
              <a:pPr/>
              <a:t>46</a:t>
            </a:fld>
            <a:endParaRPr lang="en-US" dirty="0"/>
          </a:p>
        </p:txBody>
      </p:sp>
    </p:spTree>
    <p:extLst>
      <p:ext uri="{BB962C8B-B14F-4D97-AF65-F5344CB8AC3E}">
        <p14:creationId xmlns:p14="http://schemas.microsoft.com/office/powerpoint/2010/main" val="3553800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676400"/>
            <a:ext cx="6798735" cy="1303867"/>
          </a:xfrm>
        </p:spPr>
        <p:txBody>
          <a:bodyPr>
            <a:normAutofit fontScale="90000"/>
          </a:bodyPr>
          <a:lstStyle/>
          <a:p>
            <a:pPr algn="ctr"/>
            <a:r>
              <a:rPr lang="en-US" dirty="0" smtClean="0"/>
              <a:t>?????????????</a:t>
            </a:r>
            <a:br>
              <a:rPr lang="en-US" dirty="0" smtClean="0"/>
            </a:br>
            <a:r>
              <a:rPr lang="en-US" dirty="0" smtClean="0"/>
              <a:t>Questions</a:t>
            </a:r>
            <a:br>
              <a:rPr lang="en-US" dirty="0" smtClean="0"/>
            </a:br>
            <a:r>
              <a:rPr lang="en-US" sz="9600" dirty="0" smtClean="0"/>
              <a:t>?</a:t>
            </a:r>
            <a:endParaRPr lang="en-US" sz="9600" dirty="0"/>
          </a:p>
        </p:txBody>
      </p:sp>
      <p:sp>
        <p:nvSpPr>
          <p:cNvPr id="3" name="Slide Number Placeholder 2"/>
          <p:cNvSpPr>
            <a:spLocks noGrp="1"/>
          </p:cNvSpPr>
          <p:nvPr>
            <p:ph type="sldNum" sz="quarter" idx="12"/>
          </p:nvPr>
        </p:nvSpPr>
        <p:spPr/>
        <p:txBody>
          <a:bodyPr/>
          <a:lstStyle/>
          <a:p>
            <a:fld id="{D6737B38-286E-4153-B181-C714F9EDF3D5}" type="slidenum">
              <a:rPr lang="en-US" smtClean="0"/>
              <a:pPr/>
              <a:t>47</a:t>
            </a:fld>
            <a:endParaRPr lang="en-US" dirty="0"/>
          </a:p>
        </p:txBody>
      </p:sp>
    </p:spTree>
    <p:extLst>
      <p:ext uri="{BB962C8B-B14F-4D97-AF65-F5344CB8AC3E}">
        <p14:creationId xmlns:p14="http://schemas.microsoft.com/office/powerpoint/2010/main" val="2694271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5740" y="2856102"/>
            <a:ext cx="1077248" cy="161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4435" y="2265818"/>
            <a:ext cx="1164339" cy="153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82133" y="295736"/>
            <a:ext cx="7704667" cy="1168993"/>
          </a:xfrm>
        </p:spPr>
        <p:txBody>
          <a:bodyPr>
            <a:normAutofit/>
          </a:bodyPr>
          <a:lstStyle/>
          <a:p>
            <a:pPr algn="ctr"/>
            <a:r>
              <a:rPr lang="en-US" sz="3600" dirty="0" smtClean="0">
                <a:solidFill>
                  <a:schemeClr val="tx1"/>
                </a:solidFill>
              </a:rPr>
              <a:t>IRB BOARD</a:t>
            </a:r>
            <a:endParaRPr lang="en-US" sz="3600" dirty="0">
              <a:solidFill>
                <a:schemeClr val="tx1"/>
              </a:solidFill>
            </a:endParaRPr>
          </a:p>
        </p:txBody>
      </p:sp>
      <p:sp>
        <p:nvSpPr>
          <p:cNvPr id="3" name="Content Placeholder 2"/>
          <p:cNvSpPr>
            <a:spLocks noGrp="1"/>
          </p:cNvSpPr>
          <p:nvPr>
            <p:ph idx="1"/>
          </p:nvPr>
        </p:nvSpPr>
        <p:spPr>
          <a:xfrm>
            <a:off x="543195" y="1010996"/>
            <a:ext cx="3755438" cy="1460005"/>
          </a:xfrm>
        </p:spPr>
        <p:txBody>
          <a:bodyPr/>
          <a:lstStyle/>
          <a:p>
            <a:r>
              <a:rPr lang="en-US" sz="2000" dirty="0" smtClean="0"/>
              <a:t>  12 Faculty </a:t>
            </a:r>
            <a:r>
              <a:rPr lang="en-US" sz="2000" dirty="0"/>
              <a:t>/</a:t>
            </a:r>
            <a:r>
              <a:rPr lang="en-US" sz="2000" dirty="0" smtClean="0"/>
              <a:t>Staff and </a:t>
            </a:r>
          </a:p>
          <a:p>
            <a:pPr marL="0" indent="0">
              <a:buNone/>
            </a:pPr>
            <a:r>
              <a:rPr lang="en-US" sz="2000" dirty="0"/>
              <a:t> </a:t>
            </a:r>
            <a:r>
              <a:rPr lang="en-US" sz="2000" dirty="0" smtClean="0"/>
              <a:t>        1 community member</a:t>
            </a:r>
          </a:p>
          <a:p>
            <a:endParaRPr lang="en-US" sz="2000" dirty="0" smtClean="0"/>
          </a:p>
          <a:p>
            <a:endParaRPr lang="en-US" dirty="0" smtClean="0"/>
          </a:p>
        </p:txBody>
      </p:sp>
      <p:sp>
        <p:nvSpPr>
          <p:cNvPr id="4" name="Slide Number Placeholder 3"/>
          <p:cNvSpPr>
            <a:spLocks noGrp="1"/>
          </p:cNvSpPr>
          <p:nvPr>
            <p:ph type="sldNum" sz="quarter" idx="12"/>
          </p:nvPr>
        </p:nvSpPr>
        <p:spPr/>
        <p:txBody>
          <a:bodyPr/>
          <a:lstStyle/>
          <a:p>
            <a:fld id="{D6737B38-286E-4153-B181-C714F9EDF3D5}" type="slidenum">
              <a:rPr lang="en-US" smtClean="0"/>
              <a:pPr/>
              <a:t>5</a:t>
            </a:fld>
            <a:endParaRPr lang="en-US" dirty="0"/>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080" y="3525451"/>
            <a:ext cx="1196942" cy="181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3851" y="4131223"/>
            <a:ext cx="1074395" cy="161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9520" y="4922567"/>
            <a:ext cx="968788" cy="144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montclair.edu/profilepages/media/1057/user/thumbnai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4118" y="1055458"/>
            <a:ext cx="1381125" cy="1238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0100" y="3123688"/>
            <a:ext cx="1182157" cy="1475658"/>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52378" y="3855200"/>
            <a:ext cx="1245544" cy="1660725"/>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80649" y="4793060"/>
            <a:ext cx="1298482" cy="1726031"/>
          </a:xfrm>
          <a:prstGeom prst="rect">
            <a:avLst/>
          </a:prstGeom>
        </p:spPr>
      </p:pic>
      <p:pic>
        <p:nvPicPr>
          <p:cNvPr id="11" name="Picture 10"/>
          <p:cNvPicPr>
            <a:picLocks noChangeAspect="1"/>
          </p:cNvPicPr>
          <p:nvPr/>
        </p:nvPicPr>
        <p:blipFill>
          <a:blip r:embed="rId12"/>
          <a:stretch>
            <a:fillRect/>
          </a:stretch>
        </p:blipFill>
        <p:spPr>
          <a:xfrm>
            <a:off x="4688030" y="5021056"/>
            <a:ext cx="1353302" cy="1446671"/>
          </a:xfrm>
          <a:prstGeom prst="rect">
            <a:avLst/>
          </a:prstGeom>
        </p:spPr>
      </p:pic>
      <p:pic>
        <p:nvPicPr>
          <p:cNvPr id="12" name="Picture 11"/>
          <p:cNvPicPr>
            <a:picLocks noChangeAspect="1"/>
          </p:cNvPicPr>
          <p:nvPr/>
        </p:nvPicPr>
        <p:blipFill>
          <a:blip r:embed="rId13"/>
          <a:stretch>
            <a:fillRect/>
          </a:stretch>
        </p:blipFill>
        <p:spPr>
          <a:xfrm>
            <a:off x="1697168" y="2821081"/>
            <a:ext cx="1254977" cy="1271819"/>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57819" y="2037196"/>
            <a:ext cx="1084562" cy="1626843"/>
          </a:xfrm>
          <a:prstGeom prst="rect">
            <a:avLst/>
          </a:prstGeom>
        </p:spPr>
      </p:pic>
      <p:pic>
        <p:nvPicPr>
          <p:cNvPr id="8" name="Picture 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482140" y="1180983"/>
            <a:ext cx="1204659" cy="1354037"/>
          </a:xfrm>
          <a:prstGeom prst="rect">
            <a:avLst/>
          </a:prstGeom>
        </p:spPr>
      </p:pic>
    </p:spTree>
    <p:extLst>
      <p:ext uri="{BB962C8B-B14F-4D97-AF65-F5344CB8AC3E}">
        <p14:creationId xmlns:p14="http://schemas.microsoft.com/office/powerpoint/2010/main" val="522279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 of human subjects research</a:t>
            </a:r>
            <a:endParaRPr lang="en-US" dirty="0"/>
          </a:p>
        </p:txBody>
      </p:sp>
      <p:sp>
        <p:nvSpPr>
          <p:cNvPr id="3" name="Content Placeholder 2"/>
          <p:cNvSpPr>
            <a:spLocks noGrp="1"/>
          </p:cNvSpPr>
          <p:nvPr>
            <p:ph idx="1"/>
          </p:nvPr>
        </p:nvSpPr>
        <p:spPr>
          <a:xfrm>
            <a:off x="762000" y="2443125"/>
            <a:ext cx="7704667" cy="3332816"/>
          </a:xfrm>
        </p:spPr>
        <p:txBody>
          <a:bodyPr>
            <a:normAutofit fontScale="92500"/>
          </a:bodyPr>
          <a:lstStyle/>
          <a:p>
            <a:r>
              <a:rPr lang="en-US" b="1" dirty="0">
                <a:solidFill>
                  <a:schemeClr val="accent3">
                    <a:lumMod val="75000"/>
                  </a:schemeClr>
                </a:solidFill>
                <a:effectLst>
                  <a:outerShdw blurRad="38100" dist="38100" dir="2700000" algn="tl">
                    <a:srgbClr val="000000">
                      <a:alpha val="43137"/>
                    </a:srgbClr>
                  </a:outerShdw>
                </a:effectLst>
              </a:rPr>
              <a:t>Human subject </a:t>
            </a:r>
            <a:r>
              <a:rPr lang="en-US" dirty="0"/>
              <a:t>means a living individual about whom an investigator conducting research obtains</a:t>
            </a:r>
            <a:br>
              <a:rPr lang="en-US" dirty="0"/>
            </a:br>
            <a:r>
              <a:rPr lang="en-US" dirty="0"/>
              <a:t>(1) data through intervention or interaction with the individual, or</a:t>
            </a:r>
            <a:br>
              <a:rPr lang="en-US" dirty="0"/>
            </a:br>
            <a:r>
              <a:rPr lang="en-US" dirty="0"/>
              <a:t>(2) identifiable private </a:t>
            </a:r>
            <a:r>
              <a:rPr lang="en-US" dirty="0" smtClean="0"/>
              <a:t>information</a:t>
            </a:r>
          </a:p>
          <a:p>
            <a:pPr marL="0" indent="0">
              <a:buNone/>
            </a:pPr>
            <a:endParaRPr lang="en-US" b="1" dirty="0" smtClean="0">
              <a:solidFill>
                <a:schemeClr val="accent3">
                  <a:lumMod val="75000"/>
                </a:schemeClr>
              </a:solidFill>
              <a:effectLst>
                <a:outerShdw blurRad="38100" dist="38100" dir="2700000" algn="tl">
                  <a:srgbClr val="000000">
                    <a:alpha val="43137"/>
                  </a:srgbClr>
                </a:outerShdw>
              </a:effectLst>
            </a:endParaRPr>
          </a:p>
          <a:p>
            <a:r>
              <a:rPr lang="en-US" b="1" dirty="0" smtClean="0">
                <a:solidFill>
                  <a:schemeClr val="accent3">
                    <a:lumMod val="75000"/>
                  </a:schemeClr>
                </a:solidFill>
                <a:effectLst>
                  <a:outerShdw blurRad="38100" dist="38100" dir="2700000" algn="tl">
                    <a:srgbClr val="000000">
                      <a:alpha val="43137"/>
                    </a:srgbClr>
                  </a:outerShdw>
                </a:effectLst>
              </a:rPr>
              <a:t>Research</a:t>
            </a:r>
            <a:r>
              <a:rPr lang="en-US" dirty="0" smtClean="0"/>
              <a:t> </a:t>
            </a:r>
            <a:r>
              <a:rPr lang="en-US" dirty="0"/>
              <a:t>is defined as a systematic investigation that is hypothesis driven with the intent to develop knowledge that can be generalized</a:t>
            </a:r>
            <a:r>
              <a:rPr lang="en-US" dirty="0" smtClean="0"/>
              <a:t>.</a:t>
            </a:r>
          </a:p>
        </p:txBody>
      </p:sp>
      <p:sp>
        <p:nvSpPr>
          <p:cNvPr id="4" name="Slide Number Placeholder 3"/>
          <p:cNvSpPr>
            <a:spLocks noGrp="1"/>
          </p:cNvSpPr>
          <p:nvPr>
            <p:ph type="sldNum" sz="quarter" idx="12"/>
          </p:nvPr>
        </p:nvSpPr>
        <p:spPr/>
        <p:txBody>
          <a:bodyPr/>
          <a:lstStyle/>
          <a:p>
            <a:fld id="{D6737B38-286E-4153-B181-C714F9EDF3D5}" type="slidenum">
              <a:rPr lang="en-US" smtClean="0"/>
              <a:pPr/>
              <a:t>6</a:t>
            </a:fld>
            <a:endParaRPr lang="en-US" dirty="0"/>
          </a:p>
        </p:txBody>
      </p:sp>
    </p:spTree>
    <p:extLst>
      <p:ext uri="{BB962C8B-B14F-4D97-AF65-F5344CB8AC3E}">
        <p14:creationId xmlns:p14="http://schemas.microsoft.com/office/powerpoint/2010/main" val="2042939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12520" y="489858"/>
            <a:ext cx="7391400" cy="1143000"/>
          </a:xfrm>
        </p:spPr>
        <p:txBody>
          <a:bodyPr>
            <a:normAutofit/>
          </a:bodyPr>
          <a:lstStyle/>
          <a:p>
            <a:r>
              <a:rPr lang="en-US" dirty="0" smtClean="0"/>
              <a:t>Human Subjects research (HSR)?</a:t>
            </a:r>
            <a:endParaRPr lang="en-US" dirty="0"/>
          </a:p>
        </p:txBody>
      </p:sp>
      <p:sp>
        <p:nvSpPr>
          <p:cNvPr id="3" name="Text Placeholder 2"/>
          <p:cNvSpPr>
            <a:spLocks noGrp="1"/>
          </p:cNvSpPr>
          <p:nvPr>
            <p:ph type="body" idx="1"/>
          </p:nvPr>
        </p:nvSpPr>
        <p:spPr>
          <a:xfrm>
            <a:off x="5270862" y="5312229"/>
            <a:ext cx="3520440" cy="457200"/>
          </a:xfrm>
        </p:spPr>
        <p:txBody>
          <a:bodyPr/>
          <a:lstStyle/>
          <a:p>
            <a:r>
              <a:rPr lang="en-US" dirty="0" smtClean="0"/>
              <a:t>YES HSR!</a:t>
            </a:r>
            <a:endParaRPr lang="en-US" dirty="0"/>
          </a:p>
        </p:txBody>
      </p:sp>
      <p:sp>
        <p:nvSpPr>
          <p:cNvPr id="5" name="Content Placeholder 4"/>
          <p:cNvSpPr>
            <a:spLocks noGrp="1"/>
          </p:cNvSpPr>
          <p:nvPr>
            <p:ph sz="half" idx="2"/>
          </p:nvPr>
        </p:nvSpPr>
        <p:spPr>
          <a:xfrm>
            <a:off x="825138" y="2244233"/>
            <a:ext cx="3657600" cy="3886200"/>
          </a:xfrm>
        </p:spPr>
        <p:txBody>
          <a:bodyPr/>
          <a:lstStyle/>
          <a:p>
            <a:r>
              <a:rPr lang="en-US" dirty="0" smtClean="0"/>
              <a:t>Student conducting an interview of a school counselor for a research paper in class only</a:t>
            </a:r>
            <a:endParaRPr lang="en-US" dirty="0"/>
          </a:p>
        </p:txBody>
      </p:sp>
      <p:sp>
        <p:nvSpPr>
          <p:cNvPr id="4" name="Text Placeholder 3"/>
          <p:cNvSpPr>
            <a:spLocks noGrp="1"/>
          </p:cNvSpPr>
          <p:nvPr>
            <p:ph type="body" sz="quarter" idx="3"/>
          </p:nvPr>
        </p:nvSpPr>
        <p:spPr>
          <a:xfrm>
            <a:off x="1112520" y="3733800"/>
            <a:ext cx="3520440" cy="2133600"/>
          </a:xfrm>
        </p:spPr>
        <p:txBody>
          <a:bodyPr>
            <a:normAutofit fontScale="92500" lnSpcReduction="20000"/>
          </a:bodyPr>
          <a:lstStyle/>
          <a:p>
            <a:r>
              <a:rPr lang="en-US" dirty="0" smtClean="0"/>
              <a:t>NOT HSR! – Classroom experience </a:t>
            </a:r>
          </a:p>
          <a:p>
            <a:endParaRPr lang="en-US" dirty="0"/>
          </a:p>
          <a:p>
            <a:r>
              <a:rPr lang="en-US" dirty="0" smtClean="0"/>
              <a:t>Student may still want to consider a consent form and privacy issues</a:t>
            </a:r>
            <a:endParaRPr lang="en-US" dirty="0"/>
          </a:p>
        </p:txBody>
      </p:sp>
      <p:sp>
        <p:nvSpPr>
          <p:cNvPr id="6" name="Content Placeholder 5"/>
          <p:cNvSpPr>
            <a:spLocks noGrp="1"/>
          </p:cNvSpPr>
          <p:nvPr>
            <p:ph sz="quarter" idx="4"/>
          </p:nvPr>
        </p:nvSpPr>
        <p:spPr>
          <a:xfrm>
            <a:off x="4846320" y="2244233"/>
            <a:ext cx="3657600" cy="3886200"/>
          </a:xfrm>
        </p:spPr>
        <p:txBody>
          <a:bodyPr>
            <a:normAutofit fontScale="92500" lnSpcReduction="10000"/>
          </a:bodyPr>
          <a:lstStyle/>
          <a:p>
            <a:r>
              <a:rPr lang="en-US" dirty="0" smtClean="0"/>
              <a:t>Student conducting interviews that are answering a research question. Interview includes pre-determined questions on counselor’s personal opinions and this project will continue interviews with more  subjects. The student thinks they might want to share this at the next student symposium.</a:t>
            </a:r>
          </a:p>
        </p:txBody>
      </p:sp>
      <p:sp>
        <p:nvSpPr>
          <p:cNvPr id="7" name="Slide Number Placeholder 6"/>
          <p:cNvSpPr>
            <a:spLocks noGrp="1"/>
          </p:cNvSpPr>
          <p:nvPr>
            <p:ph type="sldNum" sz="quarter" idx="12"/>
          </p:nvPr>
        </p:nvSpPr>
        <p:spPr/>
        <p:txBody>
          <a:bodyPr/>
          <a:lstStyle/>
          <a:p>
            <a:fld id="{D6737B38-286E-4153-B181-C714F9EDF3D5}" type="slidenum">
              <a:rPr lang="en-US" smtClean="0"/>
              <a:pPr/>
              <a:t>7</a:t>
            </a:fld>
            <a:endParaRPr lang="en-US" dirty="0"/>
          </a:p>
        </p:txBody>
      </p:sp>
    </p:spTree>
    <p:extLst>
      <p:ext uri="{BB962C8B-B14F-4D97-AF65-F5344CB8AC3E}">
        <p14:creationId xmlns:p14="http://schemas.microsoft.com/office/powerpoint/2010/main" val="488772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15340" y="399030"/>
            <a:ext cx="7391400" cy="1143000"/>
          </a:xfrm>
        </p:spPr>
        <p:txBody>
          <a:bodyPr>
            <a:normAutofit/>
          </a:bodyPr>
          <a:lstStyle/>
          <a:p>
            <a:r>
              <a:rPr lang="en-US" dirty="0" smtClean="0"/>
              <a:t>Human Subjects research (HSR)?</a:t>
            </a:r>
            <a:endParaRPr lang="en-US" dirty="0"/>
          </a:p>
        </p:txBody>
      </p:sp>
      <p:sp>
        <p:nvSpPr>
          <p:cNvPr id="3" name="Text Placeholder 2"/>
          <p:cNvSpPr>
            <a:spLocks noGrp="1"/>
          </p:cNvSpPr>
          <p:nvPr>
            <p:ph type="body" idx="1"/>
          </p:nvPr>
        </p:nvSpPr>
        <p:spPr>
          <a:xfrm>
            <a:off x="4930386" y="5576416"/>
            <a:ext cx="3520440" cy="762000"/>
          </a:xfrm>
        </p:spPr>
        <p:txBody>
          <a:bodyPr>
            <a:noAutofit/>
          </a:bodyPr>
          <a:lstStyle/>
          <a:p>
            <a:r>
              <a:rPr lang="en-US" sz="1800" dirty="0" smtClean="0"/>
              <a:t>YES Program Evaluation can be HSR too!</a:t>
            </a:r>
            <a:endParaRPr lang="en-US" sz="1800" dirty="0"/>
          </a:p>
        </p:txBody>
      </p:sp>
      <p:sp>
        <p:nvSpPr>
          <p:cNvPr id="5" name="Content Placeholder 4"/>
          <p:cNvSpPr>
            <a:spLocks noGrp="1"/>
          </p:cNvSpPr>
          <p:nvPr>
            <p:ph sz="half" idx="2"/>
          </p:nvPr>
        </p:nvSpPr>
        <p:spPr>
          <a:xfrm>
            <a:off x="797561" y="2353733"/>
            <a:ext cx="3657600" cy="3886200"/>
          </a:xfrm>
        </p:spPr>
        <p:txBody>
          <a:bodyPr/>
          <a:lstStyle/>
          <a:p>
            <a:r>
              <a:rPr lang="en-US" sz="2000" dirty="0" smtClean="0"/>
              <a:t>An MSU Center is conducting surveys after their workshops. Workshops are a free service offered to clients. Purpose is solely to improve future programming.</a:t>
            </a:r>
          </a:p>
          <a:p>
            <a:pPr marL="0" indent="0">
              <a:buNone/>
            </a:pPr>
            <a:r>
              <a:rPr lang="en-US" dirty="0" smtClean="0"/>
              <a:t> </a:t>
            </a:r>
            <a:endParaRPr lang="en-US" dirty="0"/>
          </a:p>
        </p:txBody>
      </p:sp>
      <p:sp>
        <p:nvSpPr>
          <p:cNvPr id="4" name="Text Placeholder 3"/>
          <p:cNvSpPr>
            <a:spLocks noGrp="1"/>
          </p:cNvSpPr>
          <p:nvPr>
            <p:ph type="body" sz="quarter" idx="3"/>
          </p:nvPr>
        </p:nvSpPr>
        <p:spPr>
          <a:xfrm>
            <a:off x="685800" y="4106333"/>
            <a:ext cx="3520440" cy="2133600"/>
          </a:xfrm>
        </p:spPr>
        <p:txBody>
          <a:bodyPr>
            <a:normAutofit/>
          </a:bodyPr>
          <a:lstStyle/>
          <a:p>
            <a:r>
              <a:rPr lang="en-US" sz="2000" dirty="0" smtClean="0"/>
              <a:t>NOT HSR! – Quality Improvement/Assurance</a:t>
            </a:r>
          </a:p>
          <a:p>
            <a:r>
              <a:rPr lang="en-US" sz="2000" dirty="0" smtClean="0"/>
              <a:t>Center may still want to consider a consent form and privacy issues</a:t>
            </a:r>
            <a:endParaRPr lang="en-US" sz="2000" dirty="0"/>
          </a:p>
        </p:txBody>
      </p:sp>
      <p:sp>
        <p:nvSpPr>
          <p:cNvPr id="6" name="Content Placeholder 5"/>
          <p:cNvSpPr>
            <a:spLocks noGrp="1"/>
          </p:cNvSpPr>
          <p:nvPr>
            <p:ph sz="quarter" idx="4"/>
          </p:nvPr>
        </p:nvSpPr>
        <p:spPr>
          <a:xfrm>
            <a:off x="4763729" y="2240139"/>
            <a:ext cx="3657600" cy="3886200"/>
          </a:xfrm>
        </p:spPr>
        <p:txBody>
          <a:bodyPr>
            <a:normAutofit/>
          </a:bodyPr>
          <a:lstStyle/>
          <a:p>
            <a:r>
              <a:rPr lang="en-US" dirty="0" smtClean="0"/>
              <a:t>MSU Children’s Center conducting surveys after workshops and would like to present program as a model to other Centers on how to provide a particular service to parents. </a:t>
            </a:r>
          </a:p>
        </p:txBody>
      </p:sp>
      <p:sp>
        <p:nvSpPr>
          <p:cNvPr id="7" name="Slide Number Placeholder 6"/>
          <p:cNvSpPr>
            <a:spLocks noGrp="1"/>
          </p:cNvSpPr>
          <p:nvPr>
            <p:ph type="sldNum" sz="quarter" idx="12"/>
          </p:nvPr>
        </p:nvSpPr>
        <p:spPr/>
        <p:txBody>
          <a:bodyPr/>
          <a:lstStyle/>
          <a:p>
            <a:fld id="{D6737B38-286E-4153-B181-C714F9EDF3D5}" type="slidenum">
              <a:rPr lang="en-US" smtClean="0"/>
              <a:pPr/>
              <a:t>8</a:t>
            </a:fld>
            <a:endParaRPr lang="en-US" dirty="0"/>
          </a:p>
        </p:txBody>
      </p:sp>
    </p:spTree>
    <p:extLst>
      <p:ext uri="{BB962C8B-B14F-4D97-AF65-F5344CB8AC3E}">
        <p14:creationId xmlns:p14="http://schemas.microsoft.com/office/powerpoint/2010/main" val="4258542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IRB REVIEW PROCEDURES and categories</a:t>
            </a:r>
            <a:endParaRPr lang="en-US" dirty="0"/>
          </a:p>
        </p:txBody>
      </p:sp>
      <p:sp>
        <p:nvSpPr>
          <p:cNvPr id="3" name="Slide Number Placeholder 2"/>
          <p:cNvSpPr>
            <a:spLocks noGrp="1"/>
          </p:cNvSpPr>
          <p:nvPr>
            <p:ph type="sldNum" sz="quarter" idx="12"/>
          </p:nvPr>
        </p:nvSpPr>
        <p:spPr/>
        <p:txBody>
          <a:bodyPr/>
          <a:lstStyle/>
          <a:p>
            <a:fld id="{D6737B38-286E-4153-B181-C714F9EDF3D5}" type="slidenum">
              <a:rPr lang="en-US" smtClean="0"/>
              <a:pPr/>
              <a:t>9</a:t>
            </a:fld>
            <a:endParaRPr lang="en-US" dirty="0"/>
          </a:p>
        </p:txBody>
      </p:sp>
    </p:spTree>
    <p:extLst>
      <p:ext uri="{BB962C8B-B14F-4D97-AF65-F5344CB8AC3E}">
        <p14:creationId xmlns:p14="http://schemas.microsoft.com/office/powerpoint/2010/main" val="36839530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5106</TotalTime>
  <Words>2406</Words>
  <Application>Microsoft Office PowerPoint</Application>
  <PresentationFormat>On-screen Show (4:3)</PresentationFormat>
  <Paragraphs>334</Paragraphs>
  <Slides>47</Slides>
  <Notes>14</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Adobe Heiti Std R</vt:lpstr>
      <vt:lpstr>Arial</vt:lpstr>
      <vt:lpstr>Calibri</vt:lpstr>
      <vt:lpstr>Franklin Gothic Demi Cond</vt:lpstr>
      <vt:lpstr>Garamond</vt:lpstr>
      <vt:lpstr>Georgia</vt:lpstr>
      <vt:lpstr>Gill Sans MT Condensed</vt:lpstr>
      <vt:lpstr>Organic</vt:lpstr>
      <vt:lpstr>    IRB @MSU Human Subjects Protection Program and Cayuse IRB  </vt:lpstr>
      <vt:lpstr>Objectives </vt:lpstr>
      <vt:lpstr>So Why Bother…</vt:lpstr>
      <vt:lpstr>   IRB Mission</vt:lpstr>
      <vt:lpstr>IRB BOARD</vt:lpstr>
      <vt:lpstr>Definition of human subjects research</vt:lpstr>
      <vt:lpstr>Human Subjects research (HSR)?</vt:lpstr>
      <vt:lpstr>Human Subjects research (HSR)?</vt:lpstr>
      <vt:lpstr>IRB REVIEW PROCEDURES and categories</vt:lpstr>
      <vt:lpstr>General themes involved  in the IRB review (45 CFR 46.111)</vt:lpstr>
      <vt:lpstr>Three categories (45 CFR 46.109)</vt:lpstr>
      <vt:lpstr>Criteria for Exempt</vt:lpstr>
      <vt:lpstr>NEW exempt category 3  Benign behavioral interventions (BBI)</vt:lpstr>
      <vt:lpstr>NEW exempt category 3  Benign behavioral interventions (BBI)</vt:lpstr>
      <vt:lpstr>Examples*</vt:lpstr>
      <vt:lpstr>CONSENT for BBI </vt:lpstr>
      <vt:lpstr>PowerPoint Presentation</vt:lpstr>
      <vt:lpstr>Criteria for Expedited</vt:lpstr>
      <vt:lpstr>Criteria for Full board</vt:lpstr>
      <vt:lpstr>Proper Informed consent (for expedited and full board) </vt:lpstr>
      <vt:lpstr>Dealing with risk and disclosure</vt:lpstr>
      <vt:lpstr>Clarify Recruitment </vt:lpstr>
      <vt:lpstr>Instrument Design for Surveys</vt:lpstr>
      <vt:lpstr>Be consistent</vt:lpstr>
      <vt:lpstr>OVERALL STEPS      </vt:lpstr>
      <vt:lpstr>Checklist IRB submission</vt:lpstr>
      <vt:lpstr>Understanding faculty sponsorship </vt:lpstr>
      <vt:lpstr>What’s on the IRB webpages? montclair.edu/irb </vt:lpstr>
      <vt:lpstr>Cayuse IRB electronic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 Application was approved: what now?</vt:lpstr>
      <vt:lpstr>PowerPoint Presentation</vt:lpstr>
      <vt:lpstr>Ask for Help</vt:lpstr>
      <vt:lpstr>Contact information</vt:lpstr>
      <vt:lpstr>????????????? Questions ?</vt:lpstr>
    </vt:vector>
  </TitlesOfParts>
  <Company>Montclair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Subjects PROTECTION PROGRAM FOR THE RESEARCH ADMINISTRATOR</dc:title>
  <dc:creator>Hila Berger</dc:creator>
  <cp:lastModifiedBy>Mylka Biascochea</cp:lastModifiedBy>
  <cp:revision>353</cp:revision>
  <cp:lastPrinted>2018-01-31T13:54:37Z</cp:lastPrinted>
  <dcterms:created xsi:type="dcterms:W3CDTF">2011-05-11T14:31:28Z</dcterms:created>
  <dcterms:modified xsi:type="dcterms:W3CDTF">2018-01-31T14:08:29Z</dcterms:modified>
</cp:coreProperties>
</file>