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80" r:id="rId3"/>
    <p:sldId id="279" r:id="rId4"/>
    <p:sldId id="274" r:id="rId5"/>
    <p:sldId id="260" r:id="rId6"/>
    <p:sldId id="259" r:id="rId7"/>
    <p:sldId id="275" r:id="rId8"/>
    <p:sldId id="264" r:id="rId9"/>
    <p:sldId id="262" r:id="rId10"/>
    <p:sldId id="282" r:id="rId11"/>
    <p:sldId id="272" r:id="rId12"/>
    <p:sldId id="265" r:id="rId13"/>
    <p:sldId id="277" r:id="rId14"/>
    <p:sldId id="261" r:id="rId15"/>
    <p:sldId id="258" r:id="rId16"/>
    <p:sldId id="270" r:id="rId17"/>
    <p:sldId id="284" r:id="rId18"/>
    <p:sldId id="285" r:id="rId19"/>
    <p:sldId id="267" r:id="rId20"/>
    <p:sldId id="268" r:id="rId21"/>
    <p:sldId id="266" r:id="rId22"/>
    <p:sldId id="281" r:id="rId23"/>
    <p:sldId id="278" r:id="rId24"/>
    <p:sldId id="273"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3238" autoAdjust="0"/>
  </p:normalViewPr>
  <p:slideViewPr>
    <p:cSldViewPr snapToGrid="0">
      <p:cViewPr varScale="1">
        <p:scale>
          <a:sx n="51" d="100"/>
          <a:sy n="51" d="100"/>
        </p:scale>
        <p:origin x="902" y="283"/>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hList9" loCatId="list" qsTypeId="urn:microsoft.com/office/officeart/2005/8/quickstyle/simple1" qsCatId="simple" csTypeId="urn:microsoft.com/office/officeart/2005/8/colors/accent4_2" csCatId="accent4" phldr="1"/>
      <dgm:spPr/>
      <dgm:t>
        <a:bodyPr/>
        <a:lstStyle/>
        <a:p>
          <a:endParaRPr lang="en-US"/>
        </a:p>
      </dgm:t>
    </dgm:pt>
    <dgm:pt modelId="{4DF9FE7B-F642-4898-A360-D4E3814E1A3D}">
      <dgm:prSet phldrT="[Text]" custT="1"/>
      <dgm:spPr/>
      <dgm:t>
        <a:bodyPr/>
        <a:lstStyle/>
        <a:p>
          <a:r>
            <a:rPr lang="en-US" sz="2400" dirty="0" smtClean="0"/>
            <a:t>OLD</a:t>
          </a:r>
          <a:endParaRPr lang="en-US" sz="2400" dirty="0"/>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dgm:spPr/>
      <dgm:t>
        <a:bodyPr/>
        <a:lstStyle/>
        <a:p>
          <a:r>
            <a:rPr lang="en-US" dirty="0" smtClean="0"/>
            <a:t>Recruitment</a:t>
          </a:r>
          <a:endParaRPr lang="en-US" dirty="0"/>
        </a:p>
      </dgm: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789CD6DB-3A68-4A41-90BD-4F0CBB3617D1}">
      <dgm:prSet phldrT="[Text]"/>
      <dgm:spPr/>
      <dgm:t>
        <a:bodyPr/>
        <a:lstStyle/>
        <a:p>
          <a:r>
            <a:rPr lang="en-US" dirty="0" smtClean="0"/>
            <a:t>CONSENT</a:t>
          </a:r>
          <a:endParaRPr lang="en-US" dirty="0"/>
        </a:p>
      </dgm:t>
    </dgm:pt>
    <dgm:pt modelId="{C0BEB5FF-8DFB-40B9-A228-C0C6097DDDC4}" type="parTrans" cxnId="{62C10234-45D3-426A-8820-4C0D1D8CBA21}">
      <dgm:prSet/>
      <dgm:spPr/>
      <dgm:t>
        <a:bodyPr/>
        <a:lstStyle/>
        <a:p>
          <a:endParaRPr lang="en-US"/>
        </a:p>
      </dgm:t>
    </dgm:pt>
    <dgm:pt modelId="{1A702531-A59F-4EE2-8246-E2EB0955D8B1}" type="sibTrans" cxnId="{62C10234-45D3-426A-8820-4C0D1D8CBA21}">
      <dgm:prSet/>
      <dgm:spPr/>
      <dgm:t>
        <a:bodyPr/>
        <a:lstStyle/>
        <a:p>
          <a:endParaRPr lang="en-US"/>
        </a:p>
      </dgm:t>
    </dgm:pt>
    <dgm:pt modelId="{878EFA84-BB7C-48E6-B5FD-C6A48D1700B3}">
      <dgm:prSet phldrT="[Text]" custT="1"/>
      <dgm:spPr/>
      <dgm:t>
        <a:bodyPr/>
        <a:lstStyle/>
        <a:p>
          <a:r>
            <a:rPr lang="en-US" sz="2000" dirty="0" smtClean="0"/>
            <a:t>NEW EXEMPT</a:t>
          </a:r>
          <a:endParaRPr lang="en-US" sz="2000" dirty="0"/>
        </a:p>
      </dgm:t>
    </dgm:pt>
    <dgm:pt modelId="{CFD676D1-A334-49A5-B523-2D4E3843EBED}" type="parTrans" cxnId="{A960882E-92FD-43A4-AE4D-51EC9EF1DE41}">
      <dgm:prSet/>
      <dgm:spPr/>
      <dgm:t>
        <a:bodyPr/>
        <a:lstStyle/>
        <a:p>
          <a:endParaRPr lang="en-US"/>
        </a:p>
      </dgm:t>
    </dgm:pt>
    <dgm:pt modelId="{BA283AEA-6C0C-4821-A069-4B10A9EE09A2}" type="sibTrans" cxnId="{A960882E-92FD-43A4-AE4D-51EC9EF1DE41}">
      <dgm:prSet/>
      <dgm:spPr/>
      <dgm:t>
        <a:bodyPr/>
        <a:lstStyle/>
        <a:p>
          <a:endParaRPr lang="en-US"/>
        </a:p>
      </dgm:t>
    </dgm:pt>
    <dgm:pt modelId="{1473DB1C-845D-4BED-9BB7-FB8B813B6D5A}">
      <dgm:prSet/>
      <dgm:spPr/>
      <dgm:t>
        <a:bodyPr/>
        <a:lstStyle/>
        <a:p>
          <a:r>
            <a:rPr lang="en-US" dirty="0" smtClean="0"/>
            <a:t>PROSPECTIVE AGREEMENT</a:t>
          </a:r>
          <a:endParaRPr lang="en-US" dirty="0"/>
        </a:p>
      </dgm:t>
    </dgm:pt>
    <dgm:pt modelId="{ADD64CE0-F966-4A29-AC7D-AAD1C4847661}" type="parTrans" cxnId="{C085F04B-9FF6-497F-B989-F42253D2D2F1}">
      <dgm:prSet/>
      <dgm:spPr/>
      <dgm:t>
        <a:bodyPr/>
        <a:lstStyle/>
        <a:p>
          <a:endParaRPr lang="en-US"/>
        </a:p>
      </dgm:t>
    </dgm:pt>
    <dgm:pt modelId="{CA331C67-DAC6-4F67-B0C9-A7EFE05DE116}" type="sibTrans" cxnId="{C085F04B-9FF6-497F-B989-F42253D2D2F1}">
      <dgm:prSet/>
      <dgm:spPr/>
      <dgm:t>
        <a:bodyPr/>
        <a:lstStyle/>
        <a:p>
          <a:endParaRPr lang="en-US"/>
        </a:p>
      </dgm:t>
    </dgm:pt>
    <dgm:pt modelId="{48C44B9A-99EE-4D01-A23F-6529A3460DBD}" type="pres">
      <dgm:prSet presAssocID="{3F442EA2-39BA-4C9A-AD59-755D4917D532}" presName="list" presStyleCnt="0">
        <dgm:presLayoutVars>
          <dgm:dir/>
          <dgm:animLvl val="lvl"/>
        </dgm:presLayoutVars>
      </dgm:prSet>
      <dgm:spPr/>
      <dgm:t>
        <a:bodyPr/>
        <a:lstStyle/>
        <a:p>
          <a:endParaRPr lang="en-US"/>
        </a:p>
      </dgm:t>
    </dgm:pt>
    <dgm:pt modelId="{515E0E35-A2E4-4768-95C4-2AAE2AA1A2B6}" type="pres">
      <dgm:prSet presAssocID="{4DF9FE7B-F642-4898-A360-D4E3814E1A3D}" presName="posSpace" presStyleCnt="0"/>
      <dgm:spPr/>
      <dgm:t>
        <a:bodyPr/>
        <a:lstStyle/>
        <a:p>
          <a:endParaRPr lang="en-US"/>
        </a:p>
      </dgm:t>
    </dgm:pt>
    <dgm:pt modelId="{4246BC86-638F-43C2-BAA3-2EA0B4738955}" type="pres">
      <dgm:prSet presAssocID="{4DF9FE7B-F642-4898-A360-D4E3814E1A3D}" presName="vertFlow" presStyleCnt="0"/>
      <dgm:spPr/>
      <dgm:t>
        <a:bodyPr/>
        <a:lstStyle/>
        <a:p>
          <a:endParaRPr lang="en-US"/>
        </a:p>
      </dgm:t>
    </dgm:pt>
    <dgm:pt modelId="{DEFC9D4D-420C-499A-A51A-3053A6F5C152}" type="pres">
      <dgm:prSet presAssocID="{4DF9FE7B-F642-4898-A360-D4E3814E1A3D}" presName="topSpace" presStyleCnt="0"/>
      <dgm:spPr/>
      <dgm:t>
        <a:bodyPr/>
        <a:lstStyle/>
        <a:p>
          <a:endParaRPr lang="en-US"/>
        </a:p>
      </dgm:t>
    </dgm:pt>
    <dgm:pt modelId="{0344AB4D-FB26-44DD-8E1C-7257818985F1}" type="pres">
      <dgm:prSet presAssocID="{4DF9FE7B-F642-4898-A360-D4E3814E1A3D}" presName="firstComp" presStyleCnt="0"/>
      <dgm:spPr/>
      <dgm:t>
        <a:bodyPr/>
        <a:lstStyle/>
        <a:p>
          <a:endParaRPr lang="en-US"/>
        </a:p>
      </dgm:t>
    </dgm:pt>
    <dgm:pt modelId="{A342FFC0-2BB7-4F20-B64F-14FCF750DE24}" type="pres">
      <dgm:prSet presAssocID="{4DF9FE7B-F642-4898-A360-D4E3814E1A3D}" presName="firstChild" presStyleLbl="bgAccFollowNode1" presStyleIdx="0" presStyleCnt="3" custScaleX="109051" custScaleY="104032" custLinFactX="65034" custLinFactNeighborX="100000" custLinFactNeighborY="-82646"/>
      <dgm:spPr/>
      <dgm:t>
        <a:bodyPr/>
        <a:lstStyle/>
        <a:p>
          <a:endParaRPr lang="en-US"/>
        </a:p>
      </dgm:t>
    </dgm:pt>
    <dgm:pt modelId="{587CFA3F-365E-44AB-964E-307B56299E13}" type="pres">
      <dgm:prSet presAssocID="{4DF9FE7B-F642-4898-A360-D4E3814E1A3D}" presName="firstChildTx" presStyleLbl="bgAccFollowNode1" presStyleIdx="0" presStyleCnt="3">
        <dgm:presLayoutVars>
          <dgm:bulletEnabled val="1"/>
        </dgm:presLayoutVars>
      </dgm:prSet>
      <dgm:spPr/>
      <dgm:t>
        <a:bodyPr/>
        <a:lstStyle/>
        <a:p>
          <a:endParaRPr lang="en-US"/>
        </a:p>
      </dgm:t>
    </dgm:pt>
    <dgm:pt modelId="{D2BBC89C-B762-49E3-B544-3A9C22AA1B49}" type="pres">
      <dgm:prSet presAssocID="{789CD6DB-3A68-4A41-90BD-4F0CBB3617D1}" presName="comp" presStyleCnt="0"/>
      <dgm:spPr/>
      <dgm:t>
        <a:bodyPr/>
        <a:lstStyle/>
        <a:p>
          <a:endParaRPr lang="en-US"/>
        </a:p>
      </dgm:t>
    </dgm:pt>
    <dgm:pt modelId="{914A821B-BD66-42AF-BDE1-3792D44D882A}" type="pres">
      <dgm:prSet presAssocID="{789CD6DB-3A68-4A41-90BD-4F0CBB3617D1}" presName="child" presStyleLbl="bgAccFollowNode1" presStyleIdx="1" presStyleCnt="3" custLinFactX="100000" custLinFactY="-85193" custLinFactNeighborX="185907" custLinFactNeighborY="-100000"/>
      <dgm:spPr/>
      <dgm:t>
        <a:bodyPr/>
        <a:lstStyle/>
        <a:p>
          <a:endParaRPr lang="en-US"/>
        </a:p>
      </dgm:t>
    </dgm:pt>
    <dgm:pt modelId="{9B071A88-856A-4117-8098-BA5C1CD776BE}" type="pres">
      <dgm:prSet presAssocID="{789CD6DB-3A68-4A41-90BD-4F0CBB3617D1}" presName="childTx" presStyleLbl="bgAccFollowNode1" presStyleIdx="1" presStyleCnt="3">
        <dgm:presLayoutVars>
          <dgm:bulletEnabled val="1"/>
        </dgm:presLayoutVars>
      </dgm:prSet>
      <dgm:spPr/>
      <dgm:t>
        <a:bodyPr/>
        <a:lstStyle/>
        <a:p>
          <a:endParaRPr lang="en-US"/>
        </a:p>
      </dgm:t>
    </dgm:pt>
    <dgm:pt modelId="{E9EE9EF1-2D43-4851-8E61-2845AC544F2E}" type="pres">
      <dgm:prSet presAssocID="{4DF9FE7B-F642-4898-A360-D4E3814E1A3D}" presName="negSpace" presStyleCnt="0"/>
      <dgm:spPr/>
      <dgm:t>
        <a:bodyPr/>
        <a:lstStyle/>
        <a:p>
          <a:endParaRPr lang="en-US"/>
        </a:p>
      </dgm:t>
    </dgm:pt>
    <dgm:pt modelId="{E7C2E3E7-EFC2-486E-99A5-390FED05CCE3}" type="pres">
      <dgm:prSet presAssocID="{4DF9FE7B-F642-4898-A360-D4E3814E1A3D}" presName="circle" presStyleLbl="node1" presStyleIdx="0" presStyleCnt="2" custScaleX="170432" custScaleY="165524" custLinFactY="-26245" custLinFactNeighborX="73246" custLinFactNeighborY="-100000"/>
      <dgm:spPr/>
      <dgm:t>
        <a:bodyPr/>
        <a:lstStyle/>
        <a:p>
          <a:endParaRPr lang="en-US"/>
        </a:p>
      </dgm:t>
    </dgm:pt>
    <dgm:pt modelId="{2259B070-D7E8-4FBB-86F1-210938559301}" type="pres">
      <dgm:prSet presAssocID="{43C18EFF-81FC-4D70-8C6B-E95FF3730413}" presName="transSpace" presStyleCnt="0"/>
      <dgm:spPr/>
      <dgm:t>
        <a:bodyPr/>
        <a:lstStyle/>
        <a:p>
          <a:endParaRPr lang="en-US"/>
        </a:p>
      </dgm:t>
    </dgm:pt>
    <dgm:pt modelId="{A684ED18-CCBD-4EEB-A177-1C43CC983C7A}" type="pres">
      <dgm:prSet presAssocID="{878EFA84-BB7C-48E6-B5FD-C6A48D1700B3}" presName="posSpace" presStyleCnt="0"/>
      <dgm:spPr/>
    </dgm:pt>
    <dgm:pt modelId="{E3EAD060-50B3-4F32-A1B5-0AFEA8C03E93}" type="pres">
      <dgm:prSet presAssocID="{878EFA84-BB7C-48E6-B5FD-C6A48D1700B3}" presName="vertFlow" presStyleCnt="0"/>
      <dgm:spPr/>
    </dgm:pt>
    <dgm:pt modelId="{9602D713-BEE8-4298-AA6A-E8C4F2313D5F}" type="pres">
      <dgm:prSet presAssocID="{878EFA84-BB7C-48E6-B5FD-C6A48D1700B3}" presName="topSpace" presStyleCnt="0"/>
      <dgm:spPr/>
    </dgm:pt>
    <dgm:pt modelId="{8D502CBB-AA9A-4879-9A42-083EEA1FB0FE}" type="pres">
      <dgm:prSet presAssocID="{878EFA84-BB7C-48E6-B5FD-C6A48D1700B3}" presName="firstComp" presStyleCnt="0"/>
      <dgm:spPr/>
    </dgm:pt>
    <dgm:pt modelId="{E458B96F-973C-4876-BB52-2A96CAE613CB}" type="pres">
      <dgm:prSet presAssocID="{878EFA84-BB7C-48E6-B5FD-C6A48D1700B3}" presName="firstChild" presStyleLbl="bgAccFollowNode1" presStyleIdx="2" presStyleCnt="3" custScaleX="181885" custLinFactY="94735" custLinFactNeighborX="-45531" custLinFactNeighborY="100000"/>
      <dgm:spPr/>
      <dgm:t>
        <a:bodyPr/>
        <a:lstStyle/>
        <a:p>
          <a:endParaRPr lang="en-US"/>
        </a:p>
      </dgm:t>
    </dgm:pt>
    <dgm:pt modelId="{59F6841F-4973-4182-AB3A-19329888E2B8}" type="pres">
      <dgm:prSet presAssocID="{878EFA84-BB7C-48E6-B5FD-C6A48D1700B3}" presName="firstChildTx" presStyleLbl="bgAccFollowNode1" presStyleIdx="2" presStyleCnt="3">
        <dgm:presLayoutVars>
          <dgm:bulletEnabled val="1"/>
        </dgm:presLayoutVars>
      </dgm:prSet>
      <dgm:spPr/>
      <dgm:t>
        <a:bodyPr/>
        <a:lstStyle/>
        <a:p>
          <a:endParaRPr lang="en-US"/>
        </a:p>
      </dgm:t>
    </dgm:pt>
    <dgm:pt modelId="{13F74F61-07A8-451B-8EAB-C2EC73BB81DF}" type="pres">
      <dgm:prSet presAssocID="{878EFA84-BB7C-48E6-B5FD-C6A48D1700B3}" presName="negSpace" presStyleCnt="0"/>
      <dgm:spPr/>
    </dgm:pt>
    <dgm:pt modelId="{FA77A5BE-4F15-4041-B191-E32ED95628B8}" type="pres">
      <dgm:prSet presAssocID="{878EFA84-BB7C-48E6-B5FD-C6A48D1700B3}" presName="circle" presStyleLbl="node1" presStyleIdx="1" presStyleCnt="2" custScaleX="178699" custScaleY="180899" custLinFactX="-102630" custLinFactY="39819" custLinFactNeighborX="-200000" custLinFactNeighborY="100000"/>
      <dgm:spPr/>
      <dgm:t>
        <a:bodyPr/>
        <a:lstStyle/>
        <a:p>
          <a:endParaRPr lang="en-US"/>
        </a:p>
      </dgm:t>
    </dgm:pt>
  </dgm:ptLst>
  <dgm:cxnLst>
    <dgm:cxn modelId="{162A9F74-C812-4AF6-92A2-F3B12FE75CA6}" type="presOf" srcId="{1473DB1C-845D-4BED-9BB7-FB8B813B6D5A}" destId="{59F6841F-4973-4182-AB3A-19329888E2B8}" srcOrd="1" destOrd="0" presId="urn:microsoft.com/office/officeart/2005/8/layout/hList9"/>
    <dgm:cxn modelId="{C085F04B-9FF6-497F-B989-F42253D2D2F1}" srcId="{878EFA84-BB7C-48E6-B5FD-C6A48D1700B3}" destId="{1473DB1C-845D-4BED-9BB7-FB8B813B6D5A}" srcOrd="0" destOrd="0" parTransId="{ADD64CE0-F966-4A29-AC7D-AAD1C4847661}" sibTransId="{CA331C67-DAC6-4F67-B0C9-A7EFE05DE116}"/>
    <dgm:cxn modelId="{A960882E-92FD-43A4-AE4D-51EC9EF1DE41}" srcId="{3F442EA2-39BA-4C9A-AD59-755D4917D532}" destId="{878EFA84-BB7C-48E6-B5FD-C6A48D1700B3}" srcOrd="1" destOrd="0" parTransId="{CFD676D1-A334-49A5-B523-2D4E3843EBED}" sibTransId="{BA283AEA-6C0C-4821-A069-4B10A9EE09A2}"/>
    <dgm:cxn modelId="{7209696C-A06C-409B-BC1E-56C518352F39}" type="presOf" srcId="{4DF9FE7B-F642-4898-A360-D4E3814E1A3D}" destId="{E7C2E3E7-EFC2-486E-99A5-390FED05CCE3}" srcOrd="0" destOrd="0" presId="urn:microsoft.com/office/officeart/2005/8/layout/hList9"/>
    <dgm:cxn modelId="{B0EA6A38-FE29-4660-B23A-639341B6B1E9}" type="presOf" srcId="{789CD6DB-3A68-4A41-90BD-4F0CBB3617D1}" destId="{914A821B-BD66-42AF-BDE1-3792D44D882A}" srcOrd="0" destOrd="0" presId="urn:microsoft.com/office/officeart/2005/8/layout/hList9"/>
    <dgm:cxn modelId="{798B3A79-5453-4DBE-9A06-8D2BBC91CBC0}" type="presOf" srcId="{EFF2750D-B4B3-474C-8B62-8B638DC31F7E}" destId="{A342FFC0-2BB7-4F20-B64F-14FCF750DE24}" srcOrd="0" destOrd="0" presId="urn:microsoft.com/office/officeart/2005/8/layout/hList9"/>
    <dgm:cxn modelId="{77D2005E-5682-4BF3-964F-721C7D430AC1}" type="presOf" srcId="{3F442EA2-39BA-4C9A-AD59-755D4917D532}" destId="{48C44B9A-99EE-4D01-A23F-6529A3460DBD}" srcOrd="0" destOrd="0" presId="urn:microsoft.com/office/officeart/2005/8/layout/hList9"/>
    <dgm:cxn modelId="{D0B71B98-750A-48BB-B266-7EF1481A6190}" type="presOf" srcId="{789CD6DB-3A68-4A41-90BD-4F0CBB3617D1}" destId="{9B071A88-856A-4117-8098-BA5C1CD776BE}" srcOrd="1" destOrd="0" presId="urn:microsoft.com/office/officeart/2005/8/layout/hList9"/>
    <dgm:cxn modelId="{B444F283-F0F9-4D01-B501-3F10BB1E9677}" type="presOf" srcId="{EFF2750D-B4B3-474C-8B62-8B638DC31F7E}" destId="{587CFA3F-365E-44AB-964E-307B56299E13}" srcOrd="1" destOrd="0" presId="urn:microsoft.com/office/officeart/2005/8/layout/hList9"/>
    <dgm:cxn modelId="{2FCD1B75-A65E-469C-B3E3-275EBBD7F1AA}" type="presOf" srcId="{1473DB1C-845D-4BED-9BB7-FB8B813B6D5A}" destId="{E458B96F-973C-4876-BB52-2A96CAE613CB}" srcOrd="0" destOrd="0" presId="urn:microsoft.com/office/officeart/2005/8/layout/hList9"/>
    <dgm:cxn modelId="{EBD8BE8D-6018-43E2-B081-034BB5656EB6}" srcId="{3F442EA2-39BA-4C9A-AD59-755D4917D532}" destId="{4DF9FE7B-F642-4898-A360-D4E3814E1A3D}" srcOrd="0" destOrd="0" parTransId="{1C10F06D-860A-4604-A7AD-02E614FE3976}" sibTransId="{43C18EFF-81FC-4D70-8C6B-E95FF3730413}"/>
    <dgm:cxn modelId="{62C10234-45D3-426A-8820-4C0D1D8CBA21}" srcId="{4DF9FE7B-F642-4898-A360-D4E3814E1A3D}" destId="{789CD6DB-3A68-4A41-90BD-4F0CBB3617D1}" srcOrd="1" destOrd="0" parTransId="{C0BEB5FF-8DFB-40B9-A228-C0C6097DDDC4}" sibTransId="{1A702531-A59F-4EE2-8246-E2EB0955D8B1}"/>
    <dgm:cxn modelId="{3FECDB4D-1C6C-4A4D-815C-CF02CD901ADE}" type="presOf" srcId="{878EFA84-BB7C-48E6-B5FD-C6A48D1700B3}" destId="{FA77A5BE-4F15-4041-B191-E32ED95628B8}" srcOrd="0" destOrd="0" presId="urn:microsoft.com/office/officeart/2005/8/layout/hList9"/>
    <dgm:cxn modelId="{A058DDA2-48CA-4E5B-B389-F71A59C262B0}" srcId="{4DF9FE7B-F642-4898-A360-D4E3814E1A3D}" destId="{EFF2750D-B4B3-474C-8B62-8B638DC31F7E}" srcOrd="0" destOrd="0" parTransId="{AEBC78E6-CDDC-4C8F-A157-3C51E907FACD}" sibTransId="{75C067D7-FCD2-4969-8F27-4BBDA88E75ED}"/>
    <dgm:cxn modelId="{429A90F5-5381-4AE9-A684-73CA9E1418DE}" type="presParOf" srcId="{48C44B9A-99EE-4D01-A23F-6529A3460DBD}" destId="{515E0E35-A2E4-4768-95C4-2AAE2AA1A2B6}" srcOrd="0" destOrd="0" presId="urn:microsoft.com/office/officeart/2005/8/layout/hList9"/>
    <dgm:cxn modelId="{8866B542-F197-42D9-9017-5D19C75CE75D}" type="presParOf" srcId="{48C44B9A-99EE-4D01-A23F-6529A3460DBD}" destId="{4246BC86-638F-43C2-BAA3-2EA0B4738955}" srcOrd="1" destOrd="0" presId="urn:microsoft.com/office/officeart/2005/8/layout/hList9"/>
    <dgm:cxn modelId="{2DE850DB-5817-482B-9B36-ECF8F38ADDDA}" type="presParOf" srcId="{4246BC86-638F-43C2-BAA3-2EA0B4738955}" destId="{DEFC9D4D-420C-499A-A51A-3053A6F5C152}" srcOrd="0" destOrd="0" presId="urn:microsoft.com/office/officeart/2005/8/layout/hList9"/>
    <dgm:cxn modelId="{4F333AEA-1533-49E1-AC5E-9A3EBD90AB9B}" type="presParOf" srcId="{4246BC86-638F-43C2-BAA3-2EA0B4738955}" destId="{0344AB4D-FB26-44DD-8E1C-7257818985F1}" srcOrd="1" destOrd="0" presId="urn:microsoft.com/office/officeart/2005/8/layout/hList9"/>
    <dgm:cxn modelId="{9F142895-8365-4675-A031-5EFF18FB8918}" type="presParOf" srcId="{0344AB4D-FB26-44DD-8E1C-7257818985F1}" destId="{A342FFC0-2BB7-4F20-B64F-14FCF750DE24}" srcOrd="0" destOrd="0" presId="urn:microsoft.com/office/officeart/2005/8/layout/hList9"/>
    <dgm:cxn modelId="{50D011BE-9BDB-4869-B2A5-3FE0B7790FF9}" type="presParOf" srcId="{0344AB4D-FB26-44DD-8E1C-7257818985F1}" destId="{587CFA3F-365E-44AB-964E-307B56299E13}" srcOrd="1" destOrd="0" presId="urn:microsoft.com/office/officeart/2005/8/layout/hList9"/>
    <dgm:cxn modelId="{42014E14-51AA-4930-9A80-C68DA7913AD1}" type="presParOf" srcId="{4246BC86-638F-43C2-BAA3-2EA0B4738955}" destId="{D2BBC89C-B762-49E3-B544-3A9C22AA1B49}" srcOrd="2" destOrd="0" presId="urn:microsoft.com/office/officeart/2005/8/layout/hList9"/>
    <dgm:cxn modelId="{A999AFE2-2480-450C-BE19-24D9F6C83ADC}" type="presParOf" srcId="{D2BBC89C-B762-49E3-B544-3A9C22AA1B49}" destId="{914A821B-BD66-42AF-BDE1-3792D44D882A}" srcOrd="0" destOrd="0" presId="urn:microsoft.com/office/officeart/2005/8/layout/hList9"/>
    <dgm:cxn modelId="{9D04DDED-4839-478E-9E0E-29E330B8614A}" type="presParOf" srcId="{D2BBC89C-B762-49E3-B544-3A9C22AA1B49}" destId="{9B071A88-856A-4117-8098-BA5C1CD776BE}" srcOrd="1" destOrd="0" presId="urn:microsoft.com/office/officeart/2005/8/layout/hList9"/>
    <dgm:cxn modelId="{F0D357F3-36E2-4F38-8B34-B5757E0CCEC0}" type="presParOf" srcId="{48C44B9A-99EE-4D01-A23F-6529A3460DBD}" destId="{E9EE9EF1-2D43-4851-8E61-2845AC544F2E}" srcOrd="2" destOrd="0" presId="urn:microsoft.com/office/officeart/2005/8/layout/hList9"/>
    <dgm:cxn modelId="{85297A3B-551A-4D9D-9245-1D7A3B7C1248}" type="presParOf" srcId="{48C44B9A-99EE-4D01-A23F-6529A3460DBD}" destId="{E7C2E3E7-EFC2-486E-99A5-390FED05CCE3}" srcOrd="3" destOrd="0" presId="urn:microsoft.com/office/officeart/2005/8/layout/hList9"/>
    <dgm:cxn modelId="{AEC54D07-468D-40CB-BCB2-489BDB9DA33E}" type="presParOf" srcId="{48C44B9A-99EE-4D01-A23F-6529A3460DBD}" destId="{2259B070-D7E8-4FBB-86F1-210938559301}" srcOrd="4" destOrd="0" presId="urn:microsoft.com/office/officeart/2005/8/layout/hList9"/>
    <dgm:cxn modelId="{785410D3-BD4C-403A-9592-2EBB48CD676B}" type="presParOf" srcId="{48C44B9A-99EE-4D01-A23F-6529A3460DBD}" destId="{A684ED18-CCBD-4EEB-A177-1C43CC983C7A}" srcOrd="5" destOrd="0" presId="urn:microsoft.com/office/officeart/2005/8/layout/hList9"/>
    <dgm:cxn modelId="{CAB54D68-80C2-4874-8EE3-E340D0FC0C9E}" type="presParOf" srcId="{48C44B9A-99EE-4D01-A23F-6529A3460DBD}" destId="{E3EAD060-50B3-4F32-A1B5-0AFEA8C03E93}" srcOrd="6" destOrd="0" presId="urn:microsoft.com/office/officeart/2005/8/layout/hList9"/>
    <dgm:cxn modelId="{08D729B4-24C4-4451-8895-1308E3D08F69}" type="presParOf" srcId="{E3EAD060-50B3-4F32-A1B5-0AFEA8C03E93}" destId="{9602D713-BEE8-4298-AA6A-E8C4F2313D5F}" srcOrd="0" destOrd="0" presId="urn:microsoft.com/office/officeart/2005/8/layout/hList9"/>
    <dgm:cxn modelId="{2057F17E-21E3-4E06-AEF2-CB43CEC538F5}" type="presParOf" srcId="{E3EAD060-50B3-4F32-A1B5-0AFEA8C03E93}" destId="{8D502CBB-AA9A-4879-9A42-083EEA1FB0FE}" srcOrd="1" destOrd="0" presId="urn:microsoft.com/office/officeart/2005/8/layout/hList9"/>
    <dgm:cxn modelId="{6316D372-793E-49B8-ADE8-8B981CE4BF04}" type="presParOf" srcId="{8D502CBB-AA9A-4879-9A42-083EEA1FB0FE}" destId="{E458B96F-973C-4876-BB52-2A96CAE613CB}" srcOrd="0" destOrd="0" presId="urn:microsoft.com/office/officeart/2005/8/layout/hList9"/>
    <dgm:cxn modelId="{9E957932-4352-4677-B652-ED83FED4728B}" type="presParOf" srcId="{8D502CBB-AA9A-4879-9A42-083EEA1FB0FE}" destId="{59F6841F-4973-4182-AB3A-19329888E2B8}" srcOrd="1" destOrd="0" presId="urn:microsoft.com/office/officeart/2005/8/layout/hList9"/>
    <dgm:cxn modelId="{752F776F-D7B5-46CB-B96B-1931780F0551}" type="presParOf" srcId="{48C44B9A-99EE-4D01-A23F-6529A3460DBD}" destId="{13F74F61-07A8-451B-8EAB-C2EC73BB81DF}" srcOrd="7" destOrd="0" presId="urn:microsoft.com/office/officeart/2005/8/layout/hList9"/>
    <dgm:cxn modelId="{F4DB75EC-E166-4D31-9A23-6335D009758C}" type="presParOf" srcId="{48C44B9A-99EE-4D01-A23F-6529A3460DBD}" destId="{FA77A5BE-4F15-4041-B191-E32ED95628B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2FFC0-2BB7-4F20-B64F-14FCF750DE24}">
      <dsp:nvSpPr>
        <dsp:cNvPr id="0" name=""/>
        <dsp:cNvSpPr/>
      </dsp:nvSpPr>
      <dsp:spPr>
        <a:xfrm>
          <a:off x="2136230" y="230962"/>
          <a:ext cx="1649216" cy="962301"/>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r>
            <a:rPr lang="en-US" sz="1900" kern="1200" dirty="0" smtClean="0"/>
            <a:t>Recruitment</a:t>
          </a:r>
          <a:endParaRPr lang="en-US" sz="1900" kern="1200" dirty="0"/>
        </a:p>
      </dsp:txBody>
      <dsp:txXfrm>
        <a:off x="2400105" y="230962"/>
        <a:ext cx="1385342" cy="962301"/>
      </dsp:txXfrm>
    </dsp:sp>
    <dsp:sp modelId="{914A821B-BD66-42AF-BDE1-3792D44D882A}">
      <dsp:nvSpPr>
        <dsp:cNvPr id="0" name=""/>
        <dsp:cNvSpPr/>
      </dsp:nvSpPr>
      <dsp:spPr>
        <a:xfrm>
          <a:off x="4032676" y="244698"/>
          <a:ext cx="1512335" cy="925005"/>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r>
            <a:rPr lang="en-US" sz="1900" kern="1200" dirty="0" smtClean="0"/>
            <a:t>CONSENT</a:t>
          </a:r>
          <a:endParaRPr lang="en-US" sz="1900" kern="1200" dirty="0"/>
        </a:p>
      </dsp:txBody>
      <dsp:txXfrm>
        <a:off x="4274650" y="244698"/>
        <a:ext cx="1270361" cy="925005"/>
      </dsp:txXfrm>
    </dsp:sp>
    <dsp:sp modelId="{E7C2E3E7-EFC2-486E-99A5-390FED05CCE3}">
      <dsp:nvSpPr>
        <dsp:cNvPr id="0" name=""/>
        <dsp:cNvSpPr/>
      </dsp:nvSpPr>
      <dsp:spPr>
        <a:xfrm>
          <a:off x="178916" y="0"/>
          <a:ext cx="1575717" cy="153034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OLD</a:t>
          </a:r>
          <a:endParaRPr lang="en-US" sz="2400" kern="1200" dirty="0"/>
        </a:p>
      </dsp:txBody>
      <dsp:txXfrm>
        <a:off x="409674" y="224113"/>
        <a:ext cx="1114201" cy="1082114"/>
      </dsp:txXfrm>
    </dsp:sp>
    <dsp:sp modelId="{E458B96F-973C-4876-BB52-2A96CAE613CB}">
      <dsp:nvSpPr>
        <dsp:cNvPr id="0" name=""/>
        <dsp:cNvSpPr/>
      </dsp:nvSpPr>
      <dsp:spPr>
        <a:xfrm>
          <a:off x="1716819" y="2583369"/>
          <a:ext cx="4587882" cy="925005"/>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r>
            <a:rPr lang="en-US" sz="1900" kern="1200" dirty="0" smtClean="0"/>
            <a:t>PROSPECTIVE AGREEMENT</a:t>
          </a:r>
          <a:endParaRPr lang="en-US" sz="1900" kern="1200" dirty="0"/>
        </a:p>
      </dsp:txBody>
      <dsp:txXfrm>
        <a:off x="2450880" y="2583369"/>
        <a:ext cx="3853821" cy="925005"/>
      </dsp:txXfrm>
    </dsp:sp>
    <dsp:sp modelId="{FA77A5BE-4F15-4041-B191-E32ED95628B8}">
      <dsp:nvSpPr>
        <dsp:cNvPr id="0" name=""/>
        <dsp:cNvSpPr/>
      </dsp:nvSpPr>
      <dsp:spPr>
        <a:xfrm>
          <a:off x="124972" y="1835885"/>
          <a:ext cx="1652149" cy="1672489"/>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NEW EXEMPT</a:t>
          </a:r>
          <a:endParaRPr lang="en-US" sz="2000" kern="1200" dirty="0"/>
        </a:p>
      </dsp:txBody>
      <dsp:txXfrm>
        <a:off x="366924" y="2080815"/>
        <a:ext cx="1168245" cy="1182629"/>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EF43AA-7488-433A-BD6C-4612BD9C72DA}" type="datetimeFigureOut">
              <a:rPr lang="en-US" smtClean="0"/>
              <a:t>1/24/2018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D117FF-652C-4CF9-918E-715AD7146629}" type="slidenum">
              <a:rPr lang="en-US" smtClean="0"/>
              <a:t>‹#›</a:t>
            </a:fld>
            <a:endParaRPr lang="en-US"/>
          </a:p>
        </p:txBody>
      </p:sp>
    </p:spTree>
    <p:extLst>
      <p:ext uri="{BB962C8B-B14F-4D97-AF65-F5344CB8AC3E}">
        <p14:creationId xmlns:p14="http://schemas.microsoft.com/office/powerpoint/2010/main" val="371304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Rule defines three levels of review for human subjects research: </a:t>
            </a:r>
          </a:p>
          <a:p>
            <a:r>
              <a:rPr lang="en-US" dirty="0"/>
              <a:t>exempt, </a:t>
            </a:r>
          </a:p>
          <a:p>
            <a:r>
              <a:rPr lang="en-US" dirty="0"/>
              <a:t>expedited, </a:t>
            </a:r>
          </a:p>
          <a:p>
            <a:r>
              <a:rPr lang="en-US" dirty="0"/>
              <a:t>and full (board). </a:t>
            </a:r>
          </a:p>
          <a:p>
            <a:r>
              <a:rPr lang="en-US" dirty="0"/>
              <a:t>The new Common Rule broadens the types of research that can be reviewed at the exempt level, which is the level requiring the least oversight. </a:t>
            </a:r>
          </a:p>
        </p:txBody>
      </p:sp>
      <p:sp>
        <p:nvSpPr>
          <p:cNvPr id="4" name="Slide Number Placeholder 3"/>
          <p:cNvSpPr>
            <a:spLocks noGrp="1"/>
          </p:cNvSpPr>
          <p:nvPr>
            <p:ph type="sldNum" sz="quarter" idx="10"/>
          </p:nvPr>
        </p:nvSpPr>
        <p:spPr/>
        <p:txBody>
          <a:bodyPr/>
          <a:lstStyle/>
          <a:p>
            <a:fld id="{FAD117FF-652C-4CF9-918E-715AD7146629}" type="slidenum">
              <a:rPr lang="en-US" smtClean="0"/>
              <a:t>8</a:t>
            </a:fld>
            <a:endParaRPr lang="en-US"/>
          </a:p>
        </p:txBody>
      </p:sp>
    </p:spTree>
    <p:extLst>
      <p:ext uri="{BB962C8B-B14F-4D97-AF65-F5344CB8AC3E}">
        <p14:creationId xmlns:p14="http://schemas.microsoft.com/office/powerpoint/2010/main" val="294803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1/24/2018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1/24/2018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smtClean="0"/>
              <a:t>It’s a New year and a new common rule: What researchers need to know</a:t>
            </a:r>
            <a:endParaRPr lang="en-US" sz="6600" dirty="0"/>
          </a:p>
        </p:txBody>
      </p:sp>
      <p:sp>
        <p:nvSpPr>
          <p:cNvPr id="3" name="Subtitle 2"/>
          <p:cNvSpPr>
            <a:spLocks noGrp="1"/>
          </p:cNvSpPr>
          <p:nvPr>
            <p:ph type="subTitle" idx="1"/>
          </p:nvPr>
        </p:nvSpPr>
        <p:spPr/>
        <p:txBody>
          <a:bodyPr/>
          <a:lstStyle/>
          <a:p>
            <a:r>
              <a:rPr lang="en-US" dirty="0" smtClean="0"/>
              <a:t>MSU institutional review board</a:t>
            </a:r>
            <a:endParaRPr lang="en-US" dirty="0"/>
          </a:p>
        </p:txBody>
      </p:sp>
    </p:spTree>
    <p:extLst>
      <p:ext uri="{BB962C8B-B14F-4D97-AF65-F5344CB8AC3E}">
        <p14:creationId xmlns:p14="http://schemas.microsoft.com/office/powerpoint/2010/main" val="1522005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1514"/>
            <a:ext cx="10396882" cy="870858"/>
          </a:xfrm>
        </p:spPr>
        <p:txBody>
          <a:bodyPr>
            <a:normAutofit/>
          </a:bodyPr>
          <a:lstStyle/>
          <a:p>
            <a:pPr algn="ctr"/>
            <a:r>
              <a:rPr lang="en-US" dirty="0" smtClean="0">
                <a:latin typeface="Gill Sans MT Condensed" panose="020B0506020104020203" pitchFamily="34" charset="0"/>
              </a:rPr>
              <a:t>BBI Examples* </a:t>
            </a:r>
            <a:r>
              <a:rPr lang="en-US" sz="3200" dirty="0" smtClean="0">
                <a:latin typeface="Gill Sans MT Condensed" panose="020B0506020104020203" pitchFamily="34" charset="0"/>
              </a:rPr>
              <a:t>(all non-funded) </a:t>
            </a:r>
            <a:endParaRPr lang="en-US" sz="3200" dirty="0">
              <a:latin typeface="Gill Sans MT Condensed" panose="020B0506020104020203" pitchFamily="34" charset="0"/>
            </a:endParaRPr>
          </a:p>
        </p:txBody>
      </p:sp>
      <p:sp>
        <p:nvSpPr>
          <p:cNvPr id="3" name="Content Placeholder 2"/>
          <p:cNvSpPr>
            <a:spLocks noGrp="1"/>
          </p:cNvSpPr>
          <p:nvPr>
            <p:ph sz="quarter" idx="13"/>
          </p:nvPr>
        </p:nvSpPr>
        <p:spPr>
          <a:xfrm>
            <a:off x="326571" y="936171"/>
            <a:ext cx="11092543" cy="4615543"/>
          </a:xfrm>
        </p:spPr>
        <p:txBody>
          <a:bodyPr>
            <a:normAutofit fontScale="92500" lnSpcReduction="10000"/>
          </a:bodyPr>
          <a:lstStyle/>
          <a:p>
            <a:r>
              <a:rPr lang="en-US" cap="none" dirty="0" smtClean="0">
                <a:latin typeface="Franklin Gothic Demi Cond" panose="020B0706030402020204" pitchFamily="34" charset="0"/>
                <a:cs typeface="Arial" panose="020B0604020202020204" pitchFamily="34" charset="0"/>
              </a:rPr>
              <a:t>Business students are asked to participate in non-funded research examining the influence of surfing a social media site, they were assigned random social media sites or new sites, they were timed in their efforts to solve a complex word puzzle (for which there was no solution).  No identifiers were recorded.   </a:t>
            </a:r>
          </a:p>
          <a:p>
            <a:pPr marL="457200" lvl="1" indent="0">
              <a:buNone/>
            </a:pPr>
            <a:r>
              <a:rPr lang="en-US" cap="none" dirty="0">
                <a:solidFill>
                  <a:srgbClr val="00B050"/>
                </a:solidFill>
                <a:latin typeface="Franklin Gothic Demi Cond" panose="020B0706030402020204" pitchFamily="34" charset="0"/>
                <a:cs typeface="Arial" panose="020B0604020202020204" pitchFamily="34" charset="0"/>
              </a:rPr>
              <a:t>YES ( adults, brief, harmless, non-invasive)</a:t>
            </a:r>
            <a:endParaRPr lang="en-US" cap="none" dirty="0" smtClean="0">
              <a:solidFill>
                <a:srgbClr val="00B050"/>
              </a:solidFill>
              <a:latin typeface="Franklin Gothic Demi Cond" panose="020B0706030402020204" pitchFamily="34" charset="0"/>
              <a:cs typeface="Arial" panose="020B0604020202020204" pitchFamily="34" charset="0"/>
            </a:endParaRPr>
          </a:p>
          <a:p>
            <a:r>
              <a:rPr lang="en-US" cap="none" dirty="0" smtClean="0">
                <a:latin typeface="Franklin Gothic Demi Cond" panose="020B0706030402020204" pitchFamily="34" charset="0"/>
                <a:cs typeface="Arial" panose="020B0604020202020204" pitchFamily="34" charset="0"/>
              </a:rPr>
              <a:t>Nursing home staff interview patients to complete a brief self-report scale measuring mood and anxiety at baseline and two weeks after  music is played nightly in patient rooms on half of the wards. All subjects are informed that a study of the effect of music is planned, and music is played only the rooms of those patients who agree to the intervention and ratings. </a:t>
            </a:r>
          </a:p>
          <a:p>
            <a:pPr marL="457200" lvl="1" indent="0">
              <a:buNone/>
            </a:pPr>
            <a:r>
              <a:rPr lang="en-US" cap="none" dirty="0" smtClean="0">
                <a:solidFill>
                  <a:srgbClr val="00B050"/>
                </a:solidFill>
                <a:latin typeface="Franklin Gothic Demi Cond" panose="020B0706030402020204" pitchFamily="34" charset="0"/>
                <a:cs typeface="Arial" panose="020B0604020202020204" pitchFamily="34" charset="0"/>
              </a:rPr>
              <a:t>NO – not brief in duration, does not occur all on one day. </a:t>
            </a:r>
          </a:p>
          <a:p>
            <a:r>
              <a:rPr lang="en-US" cap="none" dirty="0" smtClean="0">
                <a:latin typeface="Franklin Gothic Demi Cond" panose="020B0706030402020204" pitchFamily="34" charset="0"/>
                <a:cs typeface="Arial" panose="020B0604020202020204" pitchFamily="34" charset="0"/>
              </a:rPr>
              <a:t>Adult </a:t>
            </a:r>
            <a:r>
              <a:rPr lang="en-US" cap="none" dirty="0">
                <a:latin typeface="Franklin Gothic Demi Cond" panose="020B0706030402020204" pitchFamily="34" charset="0"/>
                <a:cs typeface="Arial" panose="020B0604020202020204" pitchFamily="34" charset="0"/>
              </a:rPr>
              <a:t>learners agree to be videotaped while reading a passage from a standard text while alone in a quiet room.  Ratings of vocal inflection and tone are assessed as </a:t>
            </a:r>
            <a:r>
              <a:rPr lang="en-US" cap="none" dirty="0" smtClean="0">
                <a:latin typeface="Franklin Gothic Demi Cond" panose="020B0706030402020204" pitchFamily="34" charset="0"/>
                <a:cs typeface="Arial" panose="020B0604020202020204" pitchFamily="34" charset="0"/>
              </a:rPr>
              <a:t>for comprehension </a:t>
            </a:r>
            <a:r>
              <a:rPr lang="en-US" cap="none" dirty="0">
                <a:latin typeface="Franklin Gothic Demi Cond" panose="020B0706030402020204" pitchFamily="34" charset="0"/>
                <a:cs typeface="Arial" panose="020B0604020202020204" pitchFamily="34" charset="0"/>
              </a:rPr>
              <a:t>and compared with the results of a written test of the subject’s </a:t>
            </a:r>
            <a:r>
              <a:rPr lang="en-US" cap="none" dirty="0" smtClean="0">
                <a:latin typeface="Franklin Gothic Demi Cond" panose="020B0706030402020204" pitchFamily="34" charset="0"/>
                <a:cs typeface="Arial" panose="020B0604020202020204" pitchFamily="34" charset="0"/>
              </a:rPr>
              <a:t>ability. </a:t>
            </a:r>
            <a:r>
              <a:rPr lang="en-US" cap="none" dirty="0">
                <a:latin typeface="Franklin Gothic Demi Cond" panose="020B0706030402020204" pitchFamily="34" charset="0"/>
                <a:cs typeface="Arial" panose="020B0604020202020204" pitchFamily="34" charset="0"/>
              </a:rPr>
              <a:t>The procedures take 90-120 minutes. </a:t>
            </a:r>
            <a:r>
              <a:rPr lang="en-US" cap="none" dirty="0" smtClean="0">
                <a:latin typeface="Franklin Gothic Demi Cond" panose="020B0706030402020204" pitchFamily="34" charset="0"/>
                <a:cs typeface="Arial" panose="020B0604020202020204" pitchFamily="34" charset="0"/>
              </a:rPr>
              <a:t> </a:t>
            </a:r>
            <a:r>
              <a:rPr lang="en-US" cap="none" dirty="0">
                <a:latin typeface="Franklin Gothic Demi Cond" panose="020B0706030402020204" pitchFamily="34" charset="0"/>
                <a:cs typeface="Arial" panose="020B0604020202020204" pitchFamily="34" charset="0"/>
              </a:rPr>
              <a:t> </a:t>
            </a:r>
            <a:endParaRPr lang="en-US" cap="none" dirty="0" smtClean="0">
              <a:latin typeface="Franklin Gothic Demi Cond" panose="020B0706030402020204" pitchFamily="34" charset="0"/>
              <a:cs typeface="Arial" panose="020B0604020202020204" pitchFamily="34" charset="0"/>
            </a:endParaRPr>
          </a:p>
          <a:p>
            <a:pPr marL="457200" lvl="1" indent="0">
              <a:buNone/>
            </a:pPr>
            <a:r>
              <a:rPr lang="en-US" cap="none" dirty="0" smtClean="0">
                <a:solidFill>
                  <a:srgbClr val="00B050"/>
                </a:solidFill>
                <a:latin typeface="Franklin Gothic Demi Cond" panose="020B0706030402020204" pitchFamily="34" charset="0"/>
                <a:cs typeface="Arial" panose="020B0604020202020204" pitchFamily="34" charset="0"/>
              </a:rPr>
              <a:t>YES</a:t>
            </a:r>
            <a:endParaRPr lang="en-US" cap="none" dirty="0">
              <a:solidFill>
                <a:srgbClr val="00B050"/>
              </a:solidFill>
              <a:latin typeface="Franklin Gothic Demi Cond" panose="020B0706030402020204" pitchFamily="34" charset="0"/>
              <a:cs typeface="Arial" panose="020B0604020202020204" pitchFamily="34" charset="0"/>
            </a:endParaRPr>
          </a:p>
          <a:p>
            <a:endParaRPr lang="en-US" sz="1600" cap="none" dirty="0">
              <a:latin typeface="Franklin Gothic Demi Cond" panose="020B0706030402020204" pitchFamily="34" charset="0"/>
              <a:cs typeface="Arial" panose="020B0604020202020204" pitchFamily="34" charset="0"/>
            </a:endParaRPr>
          </a:p>
        </p:txBody>
      </p:sp>
      <p:sp>
        <p:nvSpPr>
          <p:cNvPr id="5" name="TextBox 4"/>
          <p:cNvSpPr txBox="1"/>
          <p:nvPr/>
        </p:nvSpPr>
        <p:spPr>
          <a:xfrm>
            <a:off x="794657" y="5791200"/>
            <a:ext cx="9383486" cy="369332"/>
          </a:xfrm>
          <a:prstGeom prst="rect">
            <a:avLst/>
          </a:prstGeom>
          <a:noFill/>
        </p:spPr>
        <p:txBody>
          <a:bodyPr wrap="square" rtlCol="0">
            <a:spAutoFit/>
          </a:bodyPr>
          <a:lstStyle/>
          <a:p>
            <a:r>
              <a:rPr lang="en-US" dirty="0">
                <a:latin typeface="Gill Sans MT Condensed" panose="020B0506020104020203" pitchFamily="34" charset="0"/>
              </a:rPr>
              <a:t>*from Secretary's Advisory Committee on Human Research Protections (SACHRP)</a:t>
            </a:r>
            <a:endParaRPr lang="en-US" dirty="0"/>
          </a:p>
        </p:txBody>
      </p:sp>
    </p:spTree>
    <p:extLst>
      <p:ext uri="{BB962C8B-B14F-4D97-AF65-F5344CB8AC3E}">
        <p14:creationId xmlns:p14="http://schemas.microsoft.com/office/powerpoint/2010/main" val="403027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9265004" cy="660862"/>
          </a:xfrm>
        </p:spPr>
        <p:txBody>
          <a:bodyPr>
            <a:normAutofit fontScale="90000"/>
          </a:bodyPr>
          <a:lstStyle/>
          <a:p>
            <a:r>
              <a:rPr lang="en-US" dirty="0"/>
              <a:t>NEW exempt category 3 </a:t>
            </a:r>
            <a:br>
              <a:rPr lang="en-US" dirty="0"/>
            </a:br>
            <a:r>
              <a:rPr lang="en-US" sz="2700" dirty="0">
                <a:solidFill>
                  <a:prstClr val="black"/>
                </a:solidFill>
              </a:rPr>
              <a:t>Benign behavioral </a:t>
            </a:r>
            <a:r>
              <a:rPr lang="en-US" sz="2700" dirty="0" smtClean="0">
                <a:solidFill>
                  <a:prstClr val="black"/>
                </a:solidFill>
              </a:rPr>
              <a:t>interventions (BBI)</a:t>
            </a:r>
            <a:endParaRPr lang="en-US" sz="2700" dirty="0"/>
          </a:p>
        </p:txBody>
      </p:sp>
      <p:sp>
        <p:nvSpPr>
          <p:cNvPr id="6" name="AutoShape 2" descr="Image result for renewa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renewa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txBox="1">
            <a:spLocks/>
          </p:cNvSpPr>
          <p:nvPr/>
        </p:nvSpPr>
        <p:spPr>
          <a:xfrm>
            <a:off x="612775" y="1545270"/>
            <a:ext cx="9661756" cy="3995559"/>
          </a:xfrm>
          <a:prstGeom prst="rect">
            <a:avLst/>
          </a:prstGeom>
        </p:spPr>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pPr marL="285750" indent="-285750" algn="l">
              <a:buFont typeface="Arial" panose="020B0604020202020204" pitchFamily="34" charset="0"/>
              <a:buChar char="•"/>
            </a:pPr>
            <a:r>
              <a:rPr lang="en-US" sz="2800" cap="none" dirty="0" smtClean="0">
                <a:latin typeface="Arial" panose="020B0604020202020204" pitchFamily="34" charset="0"/>
                <a:ea typeface="Adobe Heiti Std R" panose="020B0400000000000000" pitchFamily="34" charset="-128"/>
                <a:cs typeface="Arial" panose="020B0604020202020204" pitchFamily="34" charset="0"/>
              </a:rPr>
              <a:t>For now, only applies to non-federally funded studies</a:t>
            </a:r>
          </a:p>
          <a:p>
            <a:pPr marL="285750" indent="-285750" algn="l">
              <a:buFont typeface="Arial" panose="020B0604020202020204" pitchFamily="34" charset="0"/>
              <a:buChar char="•"/>
            </a:pPr>
            <a:r>
              <a:rPr lang="en-US" sz="2800" cap="none" dirty="0" smtClean="0">
                <a:latin typeface="Arial" panose="020B0604020202020204" pitchFamily="34" charset="0"/>
                <a:ea typeface="Adobe Heiti Std R" panose="020B0400000000000000" pitchFamily="34" charset="-128"/>
                <a:cs typeface="Arial" panose="020B0604020202020204" pitchFamily="34" charset="0"/>
              </a:rPr>
              <a:t>New questions in Cayuse submission form</a:t>
            </a:r>
          </a:p>
          <a:p>
            <a:pPr marL="285750" indent="-285750" algn="l">
              <a:buFont typeface="Arial" panose="020B0604020202020204" pitchFamily="34" charset="0"/>
              <a:buChar char="•"/>
            </a:pPr>
            <a:r>
              <a:rPr lang="en-US" sz="2800" cap="none" dirty="0" smtClean="0">
                <a:latin typeface="Arial" panose="020B0604020202020204" pitchFamily="34" charset="0"/>
                <a:ea typeface="Adobe Heiti Std R" panose="020B0400000000000000" pitchFamily="34" charset="-128"/>
                <a:cs typeface="Arial" panose="020B0604020202020204" pitchFamily="34" charset="0"/>
              </a:rPr>
              <a:t>Checklist to help determine if study may be BBI</a:t>
            </a:r>
          </a:p>
          <a:p>
            <a:pPr marL="285750" indent="-285750" algn="l">
              <a:buFont typeface="Arial" panose="020B0604020202020204" pitchFamily="34" charset="0"/>
              <a:buChar char="•"/>
            </a:pPr>
            <a:r>
              <a:rPr lang="en-US" sz="2800" cap="none" dirty="0" smtClean="0">
                <a:latin typeface="Arial" panose="020B0604020202020204" pitchFamily="34" charset="0"/>
                <a:ea typeface="Adobe Heiti Std R" panose="020B0400000000000000" pitchFamily="34" charset="-128"/>
                <a:cs typeface="Arial" panose="020B0604020202020204" pitchFamily="34" charset="0"/>
              </a:rPr>
              <a:t>Sample BBI application available online </a:t>
            </a:r>
          </a:p>
          <a:p>
            <a:pPr marL="285750" indent="-285750" algn="l">
              <a:buFont typeface="Arial" panose="020B0604020202020204" pitchFamily="34" charset="0"/>
              <a:buChar char="•"/>
            </a:pPr>
            <a:r>
              <a:rPr lang="en-US" sz="2800" cap="none" dirty="0" smtClean="0">
                <a:latin typeface="Arial" panose="020B0604020202020204" pitchFamily="34" charset="0"/>
                <a:ea typeface="Adobe Heiti Std R" panose="020B0400000000000000" pitchFamily="34" charset="-128"/>
                <a:cs typeface="Arial" panose="020B0604020202020204" pitchFamily="34" charset="0"/>
              </a:rPr>
              <a:t>Option to use Prospective Agreement form in place of traditional consent form</a:t>
            </a:r>
          </a:p>
          <a:p>
            <a:pPr marL="285750" indent="-285750" algn="l">
              <a:buFont typeface="Arial" panose="020B0604020202020204" pitchFamily="34" charset="0"/>
              <a:buChar char="•"/>
            </a:pPr>
            <a:endParaRPr lang="en-US" sz="2800" dirty="0"/>
          </a:p>
        </p:txBody>
      </p:sp>
    </p:spTree>
    <p:extLst>
      <p:ext uri="{BB962C8B-B14F-4D97-AF65-F5344CB8AC3E}">
        <p14:creationId xmlns:p14="http://schemas.microsoft.com/office/powerpoint/2010/main" val="879187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a:srcRect t="15881" r="5296"/>
          <a:stretch/>
        </p:blipFill>
        <p:spPr>
          <a:xfrm>
            <a:off x="0" y="221943"/>
            <a:ext cx="12224581" cy="5743852"/>
          </a:xfrm>
          <a:prstGeom prst="rect">
            <a:avLst/>
          </a:prstGeom>
        </p:spPr>
      </p:pic>
    </p:spTree>
    <p:extLst>
      <p:ext uri="{BB962C8B-B14F-4D97-AF65-F5344CB8AC3E}">
        <p14:creationId xmlns:p14="http://schemas.microsoft.com/office/powerpoint/2010/main" val="1197352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title="SmartArt sample"/>
          <p:cNvGraphicFramePr>
            <a:graphicFrameLocks noGrp="1"/>
          </p:cNvGraphicFramePr>
          <p:nvPr>
            <p:ph sz="half" idx="4294967295"/>
            <p:extLst>
              <p:ext uri="{D42A27DB-BD31-4B8C-83A1-F6EECF244321}">
                <p14:modId xmlns:p14="http://schemas.microsoft.com/office/powerpoint/2010/main" val="2460466640"/>
              </p:ext>
            </p:extLst>
          </p:nvPr>
        </p:nvGraphicFramePr>
        <p:xfrm>
          <a:off x="5474677" y="1825625"/>
          <a:ext cx="6353908"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9"/>
          <p:cNvSpPr>
            <a:spLocks noGrp="1"/>
          </p:cNvSpPr>
          <p:nvPr>
            <p:ph sz="half" idx="4294967295"/>
          </p:nvPr>
        </p:nvSpPr>
        <p:spPr>
          <a:xfrm>
            <a:off x="93785" y="1825625"/>
            <a:ext cx="5697415" cy="3836621"/>
          </a:xfrm>
          <a:prstGeom prst="rect">
            <a:avLst/>
          </a:prstGeom>
        </p:spPr>
        <p:txBody>
          <a:bodyPr>
            <a:normAutofit/>
          </a:bodyPr>
          <a:lstStyle/>
          <a:p>
            <a:r>
              <a:rPr lang="en-US" dirty="0" smtClean="0">
                <a:latin typeface="Arial" panose="020B0604020202020204" pitchFamily="34" charset="0"/>
                <a:cs typeface="Arial" panose="020B0604020202020204" pitchFamily="34" charset="0"/>
              </a:rPr>
              <a:t>Old requirements for most exempt studies:</a:t>
            </a:r>
          </a:p>
          <a:p>
            <a:pPr lvl="1"/>
            <a:r>
              <a:rPr lang="en-US" sz="2000" dirty="0" smtClean="0">
                <a:latin typeface="Arial" panose="020B0604020202020204" pitchFamily="34" charset="0"/>
                <a:cs typeface="Arial" panose="020B0604020202020204" pitchFamily="34" charset="0"/>
              </a:rPr>
              <a:t>Traditional Recruitment</a:t>
            </a:r>
          </a:p>
          <a:p>
            <a:pPr lvl="1"/>
            <a:r>
              <a:rPr lang="en-US" sz="2000" dirty="0" smtClean="0">
                <a:latin typeface="Arial" panose="020B0604020202020204" pitchFamily="34" charset="0"/>
                <a:cs typeface="Arial" panose="020B0604020202020204" pitchFamily="34" charset="0"/>
              </a:rPr>
              <a:t>Traditional Consent Forms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New Option</a:t>
            </a:r>
          </a:p>
          <a:p>
            <a:pPr lvl="1"/>
            <a:r>
              <a:rPr lang="en-US" sz="2000" dirty="0" smtClean="0">
                <a:latin typeface="Arial" panose="020B0604020202020204" pitchFamily="34" charset="0"/>
                <a:cs typeface="Arial" panose="020B0604020202020204" pitchFamily="34" charset="0"/>
              </a:rPr>
              <a:t>Prospective Agreement covers both, no signature necessary</a:t>
            </a: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3785" y="199292"/>
            <a:ext cx="11605846" cy="1626333"/>
          </a:xfrm>
        </p:spPr>
        <p:txBody>
          <a:bodyPr>
            <a:normAutofit/>
          </a:bodyPr>
          <a:lstStyle/>
          <a:p>
            <a:r>
              <a:rPr lang="en-US" sz="3200" dirty="0" smtClean="0">
                <a:latin typeface="Adobe Gothic Std B" panose="020B0800000000000000" pitchFamily="34" charset="-128"/>
                <a:ea typeface="Adobe Gothic Std B" panose="020B0800000000000000" pitchFamily="34" charset="-128"/>
              </a:rPr>
              <a:t>If you fit BBI or any Exempt Category - Say Goodbye to your current idea of recruitment and consent!</a:t>
            </a:r>
            <a:endParaRPr lang="en-US" sz="32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32190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47" y="160337"/>
            <a:ext cx="4126860" cy="2023252"/>
          </a:xfrm>
        </p:spPr>
        <p:txBody>
          <a:bodyPr/>
          <a:lstStyle/>
          <a:p>
            <a:r>
              <a:rPr lang="en-US" dirty="0" smtClean="0"/>
              <a:t>CONSENT for BBI </a:t>
            </a:r>
            <a:endParaRPr lang="en-US" dirty="0"/>
          </a:p>
        </p:txBody>
      </p:sp>
      <p:sp>
        <p:nvSpPr>
          <p:cNvPr id="4" name="Text Placeholder 3"/>
          <p:cNvSpPr>
            <a:spLocks noGrp="1"/>
          </p:cNvSpPr>
          <p:nvPr>
            <p:ph type="body" sz="half" idx="2"/>
          </p:nvPr>
        </p:nvSpPr>
        <p:spPr>
          <a:xfrm>
            <a:off x="693642" y="2677885"/>
            <a:ext cx="5206415" cy="2665533"/>
          </a:xfrm>
        </p:spPr>
        <p:txBody>
          <a:bodyPr/>
          <a:lstStyle/>
          <a:p>
            <a:r>
              <a:rPr lang="en-US" dirty="0" smtClean="0"/>
              <a:t>Prospective agreement form/information sheet</a:t>
            </a:r>
          </a:p>
          <a:p>
            <a:pPr marL="285750" indent="-285750" algn="l">
              <a:buFont typeface="Arial" panose="020B0604020202020204" pitchFamily="34" charset="0"/>
              <a:buChar char="•"/>
            </a:pPr>
            <a:r>
              <a:rPr lang="en-US" cap="none" dirty="0" smtClean="0">
                <a:latin typeface="Arial" panose="020B0604020202020204" pitchFamily="34" charset="0"/>
                <a:ea typeface="Adobe Heiti Std R" panose="020B0400000000000000" pitchFamily="34" charset="-128"/>
                <a:cs typeface="Arial" panose="020B0604020202020204" pitchFamily="34" charset="0"/>
              </a:rPr>
              <a:t>No signature</a:t>
            </a:r>
          </a:p>
          <a:p>
            <a:pPr marL="285750" indent="-285750" algn="l">
              <a:buFont typeface="Arial" panose="020B0604020202020204" pitchFamily="34" charset="0"/>
              <a:buChar char="•"/>
            </a:pPr>
            <a:r>
              <a:rPr lang="en-US" cap="none" dirty="0" smtClean="0">
                <a:latin typeface="Arial" panose="020B0604020202020204" pitchFamily="34" charset="0"/>
                <a:ea typeface="Adobe Heiti Std R" panose="020B0400000000000000" pitchFamily="34" charset="-128"/>
                <a:cs typeface="Arial" panose="020B0604020202020204" pitchFamily="34" charset="0"/>
              </a:rPr>
              <a:t>New templates on MSU website</a:t>
            </a:r>
          </a:p>
          <a:p>
            <a:pPr marL="742950" lvl="1" indent="-285750">
              <a:buFont typeface="Arial" panose="020B0604020202020204" pitchFamily="34" charset="0"/>
              <a:buChar char="•"/>
            </a:pPr>
            <a:r>
              <a:rPr lang="en-US" cap="none" dirty="0" smtClean="0">
                <a:latin typeface="Arial" panose="020B0604020202020204" pitchFamily="34" charset="0"/>
                <a:ea typeface="Adobe Heiti Std R" panose="020B0400000000000000" pitchFamily="34" charset="-128"/>
                <a:cs typeface="Arial" panose="020B0604020202020204" pitchFamily="34" charset="0"/>
              </a:rPr>
              <a:t>In-person survey</a:t>
            </a:r>
          </a:p>
          <a:p>
            <a:pPr marL="742950" lvl="1" indent="-285750">
              <a:buFont typeface="Arial" panose="020B0604020202020204" pitchFamily="34" charset="0"/>
              <a:buChar char="•"/>
            </a:pPr>
            <a:r>
              <a:rPr lang="en-US" cap="none" dirty="0" smtClean="0">
                <a:latin typeface="Arial" panose="020B0604020202020204" pitchFamily="34" charset="0"/>
                <a:ea typeface="Adobe Heiti Std R" panose="020B0400000000000000" pitchFamily="34" charset="-128"/>
                <a:cs typeface="Arial" panose="020B0604020202020204" pitchFamily="34" charset="0"/>
              </a:rPr>
              <a:t>Focus group</a:t>
            </a:r>
          </a:p>
          <a:p>
            <a:pPr marL="742950" lvl="1" indent="-285750">
              <a:buFont typeface="Arial" panose="020B0604020202020204" pitchFamily="34" charset="0"/>
              <a:buChar char="•"/>
            </a:pPr>
            <a:r>
              <a:rPr lang="en-US" cap="none" dirty="0" smtClean="0">
                <a:latin typeface="Arial" panose="020B0604020202020204" pitchFamily="34" charset="0"/>
                <a:ea typeface="Adobe Heiti Std R" panose="020B0400000000000000" pitchFamily="34" charset="-128"/>
                <a:cs typeface="Arial" panose="020B0604020202020204" pitchFamily="34" charset="0"/>
              </a:rPr>
              <a:t>Online survey</a:t>
            </a:r>
          </a:p>
          <a:p>
            <a:pPr marL="742950" lvl="1" indent="-285750">
              <a:buFont typeface="Arial" panose="020B0604020202020204" pitchFamily="34" charset="0"/>
              <a:buChar char="•"/>
            </a:pPr>
            <a:r>
              <a:rPr lang="en-US" cap="none" dirty="0" smtClean="0">
                <a:latin typeface="Arial" panose="020B0604020202020204" pitchFamily="34" charset="0"/>
                <a:ea typeface="Adobe Heiti Std R" panose="020B0400000000000000" pitchFamily="34" charset="-128"/>
                <a:cs typeface="Arial" panose="020B0604020202020204" pitchFamily="34" charset="0"/>
              </a:rPr>
              <a:t>Interview</a:t>
            </a:r>
            <a:endParaRPr lang="en-US" cap="none" dirty="0">
              <a:latin typeface="Arial" panose="020B0604020202020204" pitchFamily="34" charset="0"/>
              <a:ea typeface="Adobe Heiti Std R" panose="020B0400000000000000" pitchFamily="34" charset="-128"/>
              <a:cs typeface="Arial" panose="020B0604020202020204" pitchFamily="34" charset="0"/>
            </a:endParaRPr>
          </a:p>
        </p:txBody>
      </p:sp>
      <p:sp>
        <p:nvSpPr>
          <p:cNvPr id="6" name="AutoShape 2" descr="Image result for renewa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renewa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Content Placeholder 7"/>
          <p:cNvPicPr>
            <a:picLocks noGrp="1" noChangeAspect="1"/>
          </p:cNvPicPr>
          <p:nvPr>
            <p:ph sz="quarter" idx="13"/>
          </p:nvPr>
        </p:nvPicPr>
        <p:blipFill>
          <a:blip r:embed="rId2"/>
          <a:stretch>
            <a:fillRect/>
          </a:stretch>
        </p:blipFill>
        <p:spPr>
          <a:xfrm>
            <a:off x="4548379" y="160337"/>
            <a:ext cx="4817530" cy="2517548"/>
          </a:xfrm>
          <a:prstGeom prst="rect">
            <a:avLst/>
          </a:prstGeom>
        </p:spPr>
      </p:pic>
      <p:pic>
        <p:nvPicPr>
          <p:cNvPr id="13" name="Picture 12"/>
          <p:cNvPicPr>
            <a:picLocks noChangeAspect="1"/>
          </p:cNvPicPr>
          <p:nvPr/>
        </p:nvPicPr>
        <p:blipFill>
          <a:blip r:embed="rId3"/>
          <a:stretch>
            <a:fillRect/>
          </a:stretch>
        </p:blipFill>
        <p:spPr>
          <a:xfrm>
            <a:off x="8650741" y="3354161"/>
            <a:ext cx="2466975" cy="1847850"/>
          </a:xfrm>
          <a:prstGeom prst="rect">
            <a:avLst/>
          </a:prstGeom>
        </p:spPr>
      </p:pic>
      <p:cxnSp>
        <p:nvCxnSpPr>
          <p:cNvPr id="10" name="Straight Arrow Connector 9"/>
          <p:cNvCxnSpPr/>
          <p:nvPr/>
        </p:nvCxnSpPr>
        <p:spPr>
          <a:xfrm>
            <a:off x="8120654" y="2373766"/>
            <a:ext cx="1109170" cy="12845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a:off x="9024257" y="4278086"/>
            <a:ext cx="1374321" cy="769620"/>
          </a:xfrm>
          <a:prstGeom prst="rect">
            <a:avLst/>
          </a:prstGeom>
          <a:ln>
            <a:noFill/>
          </a:ln>
          <a:effectLst>
            <a:softEdge rad="112500"/>
          </a:effectLst>
        </p:spPr>
      </p:pic>
    </p:spTree>
    <p:extLst>
      <p:ext uri="{BB962C8B-B14F-4D97-AF65-F5344CB8AC3E}">
        <p14:creationId xmlns:p14="http://schemas.microsoft.com/office/powerpoint/2010/main" val="3760654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616" y="313175"/>
            <a:ext cx="9911981" cy="5654179"/>
          </a:xfrm>
          <a:prstGeom prst="rect">
            <a:avLst/>
          </a:prstGeom>
        </p:spPr>
      </p:pic>
    </p:spTree>
    <p:extLst>
      <p:ext uri="{BB962C8B-B14F-4D97-AF65-F5344CB8AC3E}">
        <p14:creationId xmlns:p14="http://schemas.microsoft.com/office/powerpoint/2010/main" val="4013501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1" y="120981"/>
            <a:ext cx="10396882" cy="782534"/>
          </a:xfrm>
        </p:spPr>
        <p:txBody>
          <a:bodyPr>
            <a:normAutofit/>
          </a:bodyPr>
          <a:lstStyle/>
          <a:p>
            <a:pPr algn="ctr"/>
            <a:r>
              <a:rPr lang="en-US" sz="3600" dirty="0" smtClean="0">
                <a:latin typeface="Adobe Gothic Std B" panose="020B0800000000000000" pitchFamily="34" charset="-128"/>
                <a:ea typeface="Adobe Gothic Std B" panose="020B0800000000000000" pitchFamily="34" charset="-128"/>
              </a:rPr>
              <a:t>prospective agreement form</a:t>
            </a:r>
            <a:endParaRPr lang="en-US" sz="3600" dirty="0">
              <a:latin typeface="Adobe Gothic Std B" panose="020B0800000000000000" pitchFamily="34" charset="-128"/>
              <a:ea typeface="Adobe Gothic Std B" panose="020B0800000000000000" pitchFamily="34" charset="-128"/>
            </a:endParaRPr>
          </a:p>
        </p:txBody>
      </p:sp>
      <p:sp>
        <p:nvSpPr>
          <p:cNvPr id="3" name="TextBox 2"/>
          <p:cNvSpPr txBox="1"/>
          <p:nvPr/>
        </p:nvSpPr>
        <p:spPr>
          <a:xfrm>
            <a:off x="446314" y="761999"/>
            <a:ext cx="10794629" cy="5649686"/>
          </a:xfrm>
          <a:prstGeom prst="rect">
            <a:avLst/>
          </a:prstGeom>
          <a:noFill/>
        </p:spPr>
        <p:txBody>
          <a:bodyPr wrap="square" rtlCol="0">
            <a:spAutoFit/>
          </a:bodyPr>
          <a:lstStyle/>
          <a:p>
            <a:endParaRPr lang="en-US" dirty="0"/>
          </a:p>
        </p:txBody>
      </p:sp>
      <p:pic>
        <p:nvPicPr>
          <p:cNvPr id="10" name="Picture 9"/>
          <p:cNvPicPr>
            <a:picLocks noChangeAspect="1"/>
          </p:cNvPicPr>
          <p:nvPr/>
        </p:nvPicPr>
        <p:blipFill>
          <a:blip r:embed="rId2"/>
          <a:stretch>
            <a:fillRect/>
          </a:stretch>
        </p:blipFill>
        <p:spPr>
          <a:xfrm>
            <a:off x="0" y="869980"/>
            <a:ext cx="11505173" cy="6064220"/>
          </a:xfrm>
          <a:prstGeom prst="rect">
            <a:avLst/>
          </a:prstGeom>
        </p:spPr>
      </p:pic>
    </p:spTree>
    <p:extLst>
      <p:ext uri="{BB962C8B-B14F-4D97-AF65-F5344CB8AC3E}">
        <p14:creationId xmlns:p14="http://schemas.microsoft.com/office/powerpoint/2010/main" val="2204495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5058"/>
            <a:ext cx="10396882" cy="1251856"/>
          </a:xfrm>
        </p:spPr>
        <p:txBody>
          <a:bodyPr>
            <a:normAutofit/>
          </a:bodyPr>
          <a:lstStyle/>
          <a:p>
            <a:r>
              <a:rPr lang="en-US" sz="3600" dirty="0" smtClean="0">
                <a:latin typeface="Adobe Gothic Std B" panose="020B0800000000000000" pitchFamily="34" charset="-128"/>
                <a:ea typeface="Adobe Gothic Std B" panose="020B0800000000000000" pitchFamily="34" charset="-128"/>
              </a:rPr>
              <a:t>Do I need to submit a Modification to change/add/remove personnel?</a:t>
            </a:r>
            <a:endParaRPr lang="en-US" sz="3600"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228047874"/>
              </p:ext>
            </p:extLst>
          </p:nvPr>
        </p:nvGraphicFramePr>
        <p:xfrm>
          <a:off x="560153" y="1534887"/>
          <a:ext cx="10107848" cy="4650009"/>
        </p:xfrm>
        <a:graphic>
          <a:graphicData uri="http://schemas.openxmlformats.org/drawingml/2006/table">
            <a:tbl>
              <a:tblPr firstRow="1" bandRow="1">
                <a:tableStyleId>{5C22544A-7EE6-4342-B048-85BDC9FD1C3A}</a:tableStyleId>
              </a:tblPr>
              <a:tblGrid>
                <a:gridCol w="4225465"/>
                <a:gridCol w="279480"/>
                <a:gridCol w="5602903"/>
              </a:tblGrid>
              <a:tr h="727531">
                <a:tc>
                  <a:txBody>
                    <a:bodyPr/>
                    <a:lstStyle/>
                    <a:p>
                      <a:r>
                        <a:rPr lang="en-US" b="0" dirty="0" smtClean="0">
                          <a:latin typeface="Franklin Gothic Demi Cond" panose="020B0706030402020204" pitchFamily="34" charset="0"/>
                        </a:rPr>
                        <a:t>Not Federally</a:t>
                      </a:r>
                      <a:r>
                        <a:rPr lang="en-US" b="0" baseline="0" dirty="0" smtClean="0">
                          <a:latin typeface="Franklin Gothic Demi Cond" panose="020B0706030402020204" pitchFamily="34" charset="0"/>
                        </a:rPr>
                        <a:t> Funded</a:t>
                      </a:r>
                      <a:endParaRPr lang="en-US" b="0" dirty="0" smtClean="0">
                        <a:latin typeface="Franklin Gothic Demi Cond" panose="020B0706030402020204" pitchFamily="34" charset="0"/>
                      </a:endParaRPr>
                    </a:p>
                    <a:p>
                      <a:r>
                        <a:rPr lang="en-US" b="0" dirty="0" smtClean="0">
                          <a:latin typeface="Franklin Gothic Demi Cond" panose="020B0706030402020204" pitchFamily="34" charset="0"/>
                        </a:rPr>
                        <a:t>Currently</a:t>
                      </a:r>
                      <a:r>
                        <a:rPr lang="en-US" b="0" baseline="0" dirty="0" smtClean="0">
                          <a:latin typeface="Franklin Gothic Demi Cond" panose="020B0706030402020204" pitchFamily="34" charset="0"/>
                        </a:rPr>
                        <a:t> Approved Studies</a:t>
                      </a:r>
                      <a:endParaRPr lang="en-US" b="0" dirty="0">
                        <a:latin typeface="Franklin Gothic Demi Cond" panose="020B0706030402020204" pitchFamily="34" charset="0"/>
                      </a:endParaRPr>
                    </a:p>
                  </a:txBody>
                  <a:tcPr/>
                </a:tc>
                <a:tc>
                  <a:txBody>
                    <a:bodyPr/>
                    <a:lstStyle/>
                    <a:p>
                      <a:endParaRPr lang="en-US" dirty="0">
                        <a:latin typeface="Franklin Gothic Demi Cond" panose="020B0706030402020204" pitchFamily="34" charset="0"/>
                      </a:endParaRPr>
                    </a:p>
                  </a:txBody>
                  <a:tcPr/>
                </a:tc>
                <a:tc>
                  <a:txBody>
                    <a:bodyPr/>
                    <a:lstStyle/>
                    <a:p>
                      <a:r>
                        <a:rPr lang="en-US" b="0" dirty="0" smtClean="0">
                          <a:latin typeface="Franklin Gothic Demi Cond" panose="020B0706030402020204" pitchFamily="34" charset="0"/>
                        </a:rPr>
                        <a:t>Not Federally Funded</a:t>
                      </a:r>
                    </a:p>
                    <a:p>
                      <a:r>
                        <a:rPr lang="en-US" b="0" dirty="0" smtClean="0">
                          <a:latin typeface="Franklin Gothic Demi Cond" panose="020B0706030402020204" pitchFamily="34" charset="0"/>
                        </a:rPr>
                        <a:t>New Studies – Approved in 2018</a:t>
                      </a:r>
                      <a:endParaRPr lang="en-US" b="0" dirty="0">
                        <a:latin typeface="Franklin Gothic Demi Cond" panose="020B0706030402020204" pitchFamily="34" charset="0"/>
                      </a:endParaRPr>
                    </a:p>
                  </a:txBody>
                  <a:tcPr/>
                </a:tc>
              </a:tr>
              <a:tr h="727531">
                <a:tc>
                  <a:txBody>
                    <a:bodyPr/>
                    <a:lstStyle/>
                    <a:p>
                      <a:r>
                        <a:rPr lang="en-US" dirty="0" smtClean="0">
                          <a:latin typeface="Franklin Gothic Demi Cond" panose="020B0706030402020204" pitchFamily="34" charset="0"/>
                        </a:rPr>
                        <a:t>Expedited</a:t>
                      </a:r>
                      <a:r>
                        <a:rPr lang="en-US" baseline="0" dirty="0" smtClean="0">
                          <a:latin typeface="Franklin Gothic Demi Cond" panose="020B0706030402020204" pitchFamily="34" charset="0"/>
                        </a:rPr>
                        <a:t> or Exempt – Submit Modification (first time) check approval letter for verification.         After that ……..</a:t>
                      </a:r>
                      <a:endParaRPr lang="en-US" dirty="0">
                        <a:latin typeface="Franklin Gothic Demi Cond" panose="020B0706030402020204" pitchFamily="34" charset="0"/>
                      </a:endParaRPr>
                    </a:p>
                  </a:txBody>
                  <a:tcPr/>
                </a:tc>
                <a:tc>
                  <a:txBody>
                    <a:bodyPr/>
                    <a:lstStyle/>
                    <a:p>
                      <a:endParaRPr lang="en-US" dirty="0">
                        <a:latin typeface="Franklin Gothic Demi Cond" panose="020B0706030402020204" pitchFamily="34" charset="0"/>
                      </a:endParaRPr>
                    </a:p>
                  </a:txBody>
                  <a:tcPr/>
                </a:tc>
                <a:tc>
                  <a:txBody>
                    <a:bodyPr/>
                    <a:lstStyle/>
                    <a:p>
                      <a:r>
                        <a:rPr lang="en-US" dirty="0" smtClean="0">
                          <a:latin typeface="Franklin Gothic Demi Cond" panose="020B0706030402020204" pitchFamily="34" charset="0"/>
                        </a:rPr>
                        <a:t>Expedited or Exempt – </a:t>
                      </a:r>
                    </a:p>
                    <a:p>
                      <a:r>
                        <a:rPr lang="en-US" dirty="0" smtClean="0">
                          <a:latin typeface="Franklin Gothic Demi Cond" panose="020B0706030402020204" pitchFamily="34" charset="0"/>
                        </a:rPr>
                        <a:t>No Modification submission needed unless you are changing PI or FS (Faculty Sponsor)</a:t>
                      </a:r>
                      <a:endParaRPr lang="en-US" dirty="0">
                        <a:latin typeface="Franklin Gothic Demi Cond" panose="020B0706030402020204" pitchFamily="34" charset="0"/>
                      </a:endParaRPr>
                    </a:p>
                  </a:txBody>
                  <a:tcPr/>
                </a:tc>
              </a:tr>
              <a:tr h="675124">
                <a:tc>
                  <a:txBody>
                    <a:bodyPr/>
                    <a:lstStyle/>
                    <a:p>
                      <a:r>
                        <a:rPr lang="en-US" dirty="0" smtClean="0">
                          <a:solidFill>
                            <a:srgbClr val="0070C0"/>
                          </a:solidFill>
                          <a:latin typeface="Franklin Gothic Demi Cond" panose="020B0706030402020204" pitchFamily="34" charset="0"/>
                        </a:rPr>
                        <a:t>Full Board category</a:t>
                      </a:r>
                      <a:r>
                        <a:rPr lang="en-US" baseline="0" dirty="0" smtClean="0">
                          <a:solidFill>
                            <a:srgbClr val="0070C0"/>
                          </a:solidFill>
                          <a:latin typeface="Franklin Gothic Demi Cond" panose="020B0706030402020204" pitchFamily="34" charset="0"/>
                        </a:rPr>
                        <a:t> – Submit Modification</a:t>
                      </a:r>
                      <a:br>
                        <a:rPr lang="en-US" baseline="0" dirty="0" smtClean="0">
                          <a:solidFill>
                            <a:srgbClr val="0070C0"/>
                          </a:solidFill>
                          <a:latin typeface="Franklin Gothic Demi Cond" panose="020B0706030402020204" pitchFamily="34" charset="0"/>
                        </a:rPr>
                      </a:br>
                      <a:endParaRPr lang="en-US" dirty="0">
                        <a:solidFill>
                          <a:srgbClr val="0070C0"/>
                        </a:solidFill>
                        <a:latin typeface="Franklin Gothic Demi Cond" panose="020B0706030402020204" pitchFamily="34" charset="0"/>
                      </a:endParaRPr>
                    </a:p>
                  </a:txBody>
                  <a:tcPr/>
                </a:tc>
                <a:tc>
                  <a:txBody>
                    <a:bodyPr/>
                    <a:lstStyle/>
                    <a:p>
                      <a:endParaRPr lang="en-US" dirty="0">
                        <a:latin typeface="Franklin Gothic Demi Cond" panose="020B0706030402020204" pitchFamily="34" charset="0"/>
                      </a:endParaRPr>
                    </a:p>
                  </a:txBody>
                  <a:tcPr/>
                </a:tc>
                <a:tc>
                  <a:txBody>
                    <a:bodyPr/>
                    <a:lstStyle/>
                    <a:p>
                      <a:r>
                        <a:rPr lang="en-US" dirty="0" smtClean="0">
                          <a:solidFill>
                            <a:srgbClr val="0070C0"/>
                          </a:solidFill>
                          <a:latin typeface="Franklin Gothic Demi Cond" panose="020B0706030402020204" pitchFamily="34" charset="0"/>
                        </a:rPr>
                        <a:t>Full Board category</a:t>
                      </a:r>
                      <a:r>
                        <a:rPr lang="en-US" baseline="0" dirty="0" smtClean="0">
                          <a:solidFill>
                            <a:srgbClr val="0070C0"/>
                          </a:solidFill>
                          <a:latin typeface="Franklin Gothic Demi Cond" panose="020B0706030402020204" pitchFamily="34" charset="0"/>
                        </a:rPr>
                        <a:t> – Submit Modification</a:t>
                      </a:r>
                      <a:endParaRPr lang="en-US" dirty="0">
                        <a:solidFill>
                          <a:srgbClr val="0070C0"/>
                        </a:solidFill>
                        <a:latin typeface="Franklin Gothic Demi Cond" panose="020B0706030402020204" pitchFamily="34" charset="0"/>
                      </a:endParaRPr>
                    </a:p>
                  </a:txBody>
                  <a:tcPr/>
                </a:tc>
              </a:tr>
              <a:tr h="727531">
                <a:tc>
                  <a:txBody>
                    <a:bodyPr/>
                    <a:lstStyle/>
                    <a:p>
                      <a:pPr marL="0" algn="l" defTabSz="914400" rtl="0" eaLnBrk="1" latinLnBrk="0" hangingPunct="1"/>
                      <a:r>
                        <a:rPr lang="en-US" sz="1800" b="0" kern="1200" dirty="0" smtClean="0">
                          <a:solidFill>
                            <a:schemeClr val="lt1"/>
                          </a:solidFill>
                          <a:latin typeface="Franklin Gothic Demi Cond" panose="020B0706030402020204" pitchFamily="34" charset="0"/>
                          <a:ea typeface="+mn-ea"/>
                          <a:cs typeface="+mn-cs"/>
                        </a:rPr>
                        <a:t>Federally Funded</a:t>
                      </a:r>
                    </a:p>
                    <a:p>
                      <a:pPr marL="0" algn="l" defTabSz="914400" rtl="0" eaLnBrk="1" latinLnBrk="0" hangingPunct="1"/>
                      <a:r>
                        <a:rPr lang="en-US" sz="1800" b="0" kern="1200" dirty="0" smtClean="0">
                          <a:solidFill>
                            <a:schemeClr val="lt1"/>
                          </a:solidFill>
                          <a:latin typeface="Franklin Gothic Demi Cond" panose="020B0706030402020204" pitchFamily="34" charset="0"/>
                          <a:ea typeface="+mn-ea"/>
                          <a:cs typeface="+mn-cs"/>
                        </a:rPr>
                        <a:t>Currently Approved Studies</a:t>
                      </a:r>
                      <a:endParaRPr lang="en-US" sz="1800" b="0" kern="1200" dirty="0">
                        <a:solidFill>
                          <a:schemeClr val="lt1"/>
                        </a:solidFill>
                        <a:latin typeface="Franklin Gothic Demi Cond" panose="020B0706030402020204" pitchFamily="34" charset="0"/>
                        <a:ea typeface="+mn-ea"/>
                        <a:cs typeface="+mn-cs"/>
                      </a:endParaRPr>
                    </a:p>
                  </a:txBody>
                  <a:tcPr>
                    <a:solidFill>
                      <a:schemeClr val="accent1">
                        <a:lumMod val="75000"/>
                      </a:schemeClr>
                    </a:solidFill>
                  </a:tcPr>
                </a:tc>
                <a:tc>
                  <a:txBody>
                    <a:bodyPr/>
                    <a:lstStyle/>
                    <a:p>
                      <a:pPr marL="0" algn="l" defTabSz="914400" rtl="0" eaLnBrk="1" latinLnBrk="0" hangingPunct="1"/>
                      <a:endParaRPr lang="en-US" sz="1800" b="1" kern="1200" dirty="0">
                        <a:solidFill>
                          <a:schemeClr val="lt1"/>
                        </a:solidFill>
                        <a:latin typeface="Franklin Gothic Demi Cond" panose="020B0706030402020204" pitchFamily="34" charset="0"/>
                        <a:ea typeface="+mn-ea"/>
                        <a:cs typeface="+mn-cs"/>
                      </a:endParaRPr>
                    </a:p>
                  </a:txBody>
                  <a:tcPr>
                    <a:solidFill>
                      <a:schemeClr val="accent1">
                        <a:lumMod val="75000"/>
                      </a:schemeClr>
                    </a:solidFill>
                  </a:tcPr>
                </a:tc>
                <a:tc>
                  <a:txBody>
                    <a:bodyPr/>
                    <a:lstStyle/>
                    <a:p>
                      <a:pPr marL="0" algn="l" defTabSz="914400" rtl="0" eaLnBrk="1" latinLnBrk="0" hangingPunct="1"/>
                      <a:r>
                        <a:rPr lang="en-US" sz="1800" b="0" kern="1200" dirty="0" smtClean="0">
                          <a:solidFill>
                            <a:schemeClr val="lt1"/>
                          </a:solidFill>
                          <a:latin typeface="Franklin Gothic Demi Cond" panose="020B0706030402020204" pitchFamily="34" charset="0"/>
                          <a:ea typeface="+mn-ea"/>
                          <a:cs typeface="+mn-cs"/>
                        </a:rPr>
                        <a:t>Federally Funded</a:t>
                      </a:r>
                    </a:p>
                    <a:p>
                      <a:pPr marL="0" algn="l" defTabSz="914400" rtl="0" eaLnBrk="1" latinLnBrk="0" hangingPunct="1"/>
                      <a:r>
                        <a:rPr lang="en-US" sz="1800" b="0" kern="1200" dirty="0" smtClean="0">
                          <a:solidFill>
                            <a:schemeClr val="lt1"/>
                          </a:solidFill>
                          <a:latin typeface="Franklin Gothic Demi Cond" panose="020B0706030402020204" pitchFamily="34" charset="0"/>
                          <a:ea typeface="+mn-ea"/>
                          <a:cs typeface="+mn-cs"/>
                        </a:rPr>
                        <a:t>New Studies </a:t>
                      </a:r>
                      <a:endParaRPr lang="en-US" sz="1800" b="0" kern="1200" dirty="0">
                        <a:solidFill>
                          <a:schemeClr val="lt1"/>
                        </a:solidFill>
                        <a:latin typeface="Franklin Gothic Demi Cond" panose="020B0706030402020204" pitchFamily="34" charset="0"/>
                        <a:ea typeface="+mn-ea"/>
                        <a:cs typeface="+mn-cs"/>
                      </a:endParaRPr>
                    </a:p>
                  </a:txBody>
                  <a:tcPr>
                    <a:solidFill>
                      <a:schemeClr val="accent1">
                        <a:lumMod val="75000"/>
                      </a:schemeClr>
                    </a:solidFill>
                  </a:tcPr>
                </a:tc>
              </a:tr>
              <a:tr h="782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dk1"/>
                          </a:solidFill>
                          <a:latin typeface="Franklin Gothic Demi Cond" panose="020B0706030402020204" pitchFamily="34" charset="0"/>
                        </a:rPr>
                        <a:t>All categories of review submit</a:t>
                      </a:r>
                      <a:r>
                        <a:rPr lang="en-US" baseline="0" dirty="0" smtClean="0">
                          <a:solidFill>
                            <a:schemeClr val="dk1"/>
                          </a:solidFill>
                          <a:latin typeface="Franklin Gothic Demi Cond" panose="020B0706030402020204" pitchFamily="34" charset="0"/>
                        </a:rPr>
                        <a:t> Modification for any research team personnel changes *</a:t>
                      </a:r>
                      <a:endParaRPr lang="en-US" dirty="0" smtClean="0">
                        <a:solidFill>
                          <a:srgbClr val="0070C0"/>
                        </a:solidFill>
                        <a:latin typeface="Franklin Gothic Demi Cond" panose="020B0706030402020204" pitchFamily="34" charset="0"/>
                      </a:endParaRPr>
                    </a:p>
                  </a:txBody>
                  <a:tcPr/>
                </a:tc>
                <a:tc>
                  <a:txBody>
                    <a:bodyPr/>
                    <a:lstStyle/>
                    <a:p>
                      <a:endParaRPr lang="en-US" dirty="0">
                        <a:latin typeface="Franklin Gothic Demi Cond" panose="020B07060304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dk1"/>
                          </a:solidFill>
                          <a:latin typeface="Franklin Gothic Demi Cond" panose="020B0706030402020204" pitchFamily="34" charset="0"/>
                        </a:rPr>
                        <a:t>All</a:t>
                      </a:r>
                      <a:r>
                        <a:rPr lang="en-US" baseline="0" dirty="0" smtClean="0">
                          <a:solidFill>
                            <a:schemeClr val="dk1"/>
                          </a:solidFill>
                          <a:latin typeface="Franklin Gothic Demi Cond" panose="020B0706030402020204" pitchFamily="34" charset="0"/>
                        </a:rPr>
                        <a:t> categories of review s</a:t>
                      </a:r>
                      <a:r>
                        <a:rPr lang="en-US" dirty="0" smtClean="0">
                          <a:solidFill>
                            <a:schemeClr val="dk1"/>
                          </a:solidFill>
                          <a:latin typeface="Franklin Gothic Demi Cond" panose="020B0706030402020204" pitchFamily="34" charset="0"/>
                        </a:rPr>
                        <a:t>ubmit</a:t>
                      </a:r>
                      <a:r>
                        <a:rPr lang="en-US" baseline="0" dirty="0" smtClean="0">
                          <a:solidFill>
                            <a:schemeClr val="dk1"/>
                          </a:solidFill>
                          <a:latin typeface="Franklin Gothic Demi Cond" panose="020B0706030402020204" pitchFamily="34" charset="0"/>
                        </a:rPr>
                        <a:t> Modification for any research team personnel changes *</a:t>
                      </a:r>
                      <a:endParaRPr lang="en-US" dirty="0" smtClean="0">
                        <a:solidFill>
                          <a:srgbClr val="0070C0"/>
                        </a:solidFill>
                        <a:latin typeface="Franklin Gothic Demi Cond" panose="020B0706030402020204" pitchFamily="34" charset="0"/>
                      </a:endParaRPr>
                    </a:p>
                  </a:txBody>
                  <a:tcPr/>
                </a:tc>
              </a:tr>
              <a:tr h="385785">
                <a:tc>
                  <a:txBody>
                    <a:bodyPr/>
                    <a:lstStyle/>
                    <a:p>
                      <a:endParaRPr lang="en-US" dirty="0">
                        <a:solidFill>
                          <a:srgbClr val="0070C0"/>
                        </a:solidFill>
                        <a:latin typeface="Franklin Gothic Demi Cond" panose="020B0706030402020204" pitchFamily="34" charset="0"/>
                      </a:endParaRPr>
                    </a:p>
                  </a:txBody>
                  <a:tcPr/>
                </a:tc>
                <a:tc>
                  <a:txBody>
                    <a:bodyPr/>
                    <a:lstStyle/>
                    <a:p>
                      <a:endParaRPr lang="en-US" dirty="0">
                        <a:latin typeface="Franklin Gothic Demi Cond" panose="020B0706030402020204" pitchFamily="34" charset="0"/>
                      </a:endParaRPr>
                    </a:p>
                  </a:txBody>
                  <a:tcPr/>
                </a:tc>
                <a:tc>
                  <a:txBody>
                    <a:bodyPr/>
                    <a:lstStyle/>
                    <a:p>
                      <a:endParaRPr lang="en-US" dirty="0">
                        <a:solidFill>
                          <a:srgbClr val="0070C0"/>
                        </a:solidFill>
                        <a:latin typeface="Franklin Gothic Demi Cond" panose="020B0706030402020204" pitchFamily="34" charset="0"/>
                      </a:endParaRPr>
                    </a:p>
                  </a:txBody>
                  <a:tcPr/>
                </a:tc>
              </a:tr>
              <a:tr h="437385">
                <a:tc gridSpan="3">
                  <a:txBody>
                    <a:bodyPr/>
                    <a:lstStyle/>
                    <a:p>
                      <a:r>
                        <a:rPr lang="en-US" dirty="0" smtClean="0">
                          <a:latin typeface="Franklin Gothic Demi Cond" panose="020B0706030402020204" pitchFamily="34" charset="0"/>
                        </a:rPr>
                        <a:t>* May change in the future for expedited and exempt categories.</a:t>
                      </a:r>
                      <a:endParaRPr lang="en-US" dirty="0">
                        <a:latin typeface="Franklin Gothic Demi Cond" panose="020B0706030402020204" pitchFamily="34" charset="0"/>
                      </a:endParaRPr>
                    </a:p>
                  </a:txBody>
                  <a:tcPr/>
                </a:tc>
                <a:tc hMerge="1">
                  <a:txBody>
                    <a:bodyPr/>
                    <a:lstStyle/>
                    <a:p>
                      <a:endParaRPr lang="en-US"/>
                    </a:p>
                  </a:txBody>
                  <a:tcPr/>
                </a:tc>
                <a:tc hMerge="1">
                  <a:txBody>
                    <a:bodyPr/>
                    <a:lstStyle/>
                    <a:p>
                      <a:endParaRPr lang="en-US"/>
                    </a:p>
                  </a:txBody>
                  <a:tcPr/>
                </a:tc>
              </a:tr>
            </a:tbl>
          </a:graphicData>
        </a:graphic>
      </p:graphicFrame>
      <p:sp>
        <p:nvSpPr>
          <p:cNvPr id="3" name="Right Arrow 2"/>
          <p:cNvSpPr/>
          <p:nvPr/>
        </p:nvSpPr>
        <p:spPr>
          <a:xfrm>
            <a:off x="3472543" y="2841171"/>
            <a:ext cx="1556658"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986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stretch>
            <a:fillRect/>
          </a:stretch>
        </p:blipFill>
        <p:spPr>
          <a:xfrm>
            <a:off x="-1" y="-509665"/>
            <a:ext cx="12200617" cy="6430780"/>
          </a:xfrm>
          <a:prstGeom prst="rect">
            <a:avLst/>
          </a:prstGeom>
        </p:spPr>
      </p:pic>
    </p:spTree>
    <p:extLst>
      <p:ext uri="{BB962C8B-B14F-4D97-AF65-F5344CB8AC3E}">
        <p14:creationId xmlns:p14="http://schemas.microsoft.com/office/powerpoint/2010/main" val="2536890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changes</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cap="none" dirty="0" smtClean="0">
                <a:latin typeface="Arial" panose="020B0604020202020204" pitchFamily="34" charset="0"/>
                <a:cs typeface="Arial" panose="020B0604020202020204" pitchFamily="34" charset="0"/>
              </a:rPr>
              <a:t>To lengthy consent forms (&gt;2 pages) must contain “key information” section. Not applicable to most of MSU research </a:t>
            </a:r>
            <a:endParaRPr lang="en-US" cap="none" dirty="0">
              <a:latin typeface="Arial" panose="020B0604020202020204" pitchFamily="34" charset="0"/>
              <a:cs typeface="Arial" panose="020B0604020202020204" pitchFamily="34" charset="0"/>
            </a:endParaRPr>
          </a:p>
          <a:p>
            <a:r>
              <a:rPr lang="en-US" cap="none" dirty="0" smtClean="0">
                <a:latin typeface="Arial" panose="020B0604020202020204" pitchFamily="34" charset="0"/>
                <a:cs typeface="Arial" panose="020B0604020202020204" pitchFamily="34" charset="0"/>
              </a:rPr>
              <a:t>Pregnant women no longer considered “vulnerable”</a:t>
            </a:r>
          </a:p>
          <a:p>
            <a:r>
              <a:rPr lang="en-US" cap="none" dirty="0" smtClean="0">
                <a:latin typeface="Arial" panose="020B0604020202020204" pitchFamily="34" charset="0"/>
                <a:cs typeface="Arial" panose="020B0604020202020204" pitchFamily="34" charset="0"/>
              </a:rPr>
              <a:t>“Handicapped” changed to “individuals with impaired decision-making capacity”</a:t>
            </a:r>
          </a:p>
          <a:p>
            <a:r>
              <a:rPr lang="en-US" cap="none" dirty="0" smtClean="0">
                <a:latin typeface="Arial" panose="020B0604020202020204" pitchFamily="34" charset="0"/>
                <a:cs typeface="Arial" panose="020B0604020202020204" pitchFamily="34" charset="0"/>
              </a:rPr>
              <a:t>Added “economically or educationally disadvantages persons” as vulnerable</a:t>
            </a:r>
          </a:p>
          <a:p>
            <a:r>
              <a:rPr lang="en-US" cap="none" dirty="0" smtClean="0">
                <a:latin typeface="Arial" panose="020B0604020202020204" pitchFamily="34" charset="0"/>
                <a:cs typeface="Arial" panose="020B0604020202020204" pitchFamily="34" charset="0"/>
              </a:rPr>
              <a:t>Definition of NIH Clinical Trial changed:</a:t>
            </a:r>
          </a:p>
          <a:p>
            <a:pPr lvl="1"/>
            <a:r>
              <a:rPr lang="en-US" cap="none" dirty="0">
                <a:latin typeface="Arial" panose="020B0604020202020204" pitchFamily="34" charset="0"/>
                <a:cs typeface="Arial" panose="020B0604020202020204" pitchFamily="34" charset="0"/>
              </a:rPr>
              <a:t>A research study in which one or more human subjects are prospectively assigned to one or more interventions (which may include placebo or other control) to evaluate the effects of those interventions on health-related biomedical or behavioral outcomes.</a:t>
            </a:r>
          </a:p>
          <a:p>
            <a:endParaRPr lang="en-US" cap="none" dirty="0">
              <a:latin typeface="Arial" panose="020B0604020202020204" pitchFamily="34" charset="0"/>
              <a:cs typeface="Arial" panose="020B0604020202020204" pitchFamily="34" charset="0"/>
            </a:endParaRPr>
          </a:p>
          <a:p>
            <a:pPr lvl="1"/>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012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17 DELAY from FEDS</a:t>
            </a:r>
            <a:endParaRPr lang="en-US" dirty="0"/>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2"/>
          <a:srcRect l="18107" t="28205" r="-76" b="12479"/>
          <a:stretch/>
        </p:blipFill>
        <p:spPr>
          <a:xfrm>
            <a:off x="797169" y="1617785"/>
            <a:ext cx="9460523" cy="4067907"/>
          </a:xfrm>
          <a:prstGeom prst="rect">
            <a:avLst/>
          </a:prstGeom>
        </p:spPr>
      </p:pic>
      <p:pic>
        <p:nvPicPr>
          <p:cNvPr id="5" name="Picture 4"/>
          <p:cNvPicPr>
            <a:picLocks noChangeAspect="1"/>
          </p:cNvPicPr>
          <p:nvPr/>
        </p:nvPicPr>
        <p:blipFill>
          <a:blip r:embed="rId3"/>
          <a:stretch>
            <a:fillRect/>
          </a:stretch>
        </p:blipFill>
        <p:spPr>
          <a:xfrm flipH="1">
            <a:off x="9193804" y="338870"/>
            <a:ext cx="2127775" cy="2099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9149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799617" cy="1151965"/>
          </a:xfrm>
        </p:spPr>
        <p:txBody>
          <a:bodyPr>
            <a:normAutofit fontScale="90000"/>
          </a:bodyPr>
          <a:lstStyle/>
          <a:p>
            <a:r>
              <a:rPr lang="en-US" dirty="0" smtClean="0"/>
              <a:t>New term: “Limited IRB REVIEW”/Privacy review for exempt studies</a:t>
            </a:r>
            <a:endParaRPr lang="en-US" dirty="0"/>
          </a:p>
        </p:txBody>
      </p:sp>
      <p:sp>
        <p:nvSpPr>
          <p:cNvPr id="3" name="Content Placeholder 2"/>
          <p:cNvSpPr>
            <a:spLocks noGrp="1"/>
          </p:cNvSpPr>
          <p:nvPr>
            <p:ph sz="quarter" idx="13"/>
          </p:nvPr>
        </p:nvSpPr>
        <p:spPr/>
        <p:txBody>
          <a:bodyPr>
            <a:normAutofit/>
          </a:bodyPr>
          <a:lstStyle/>
          <a:p>
            <a:r>
              <a:rPr lang="en-US" sz="2400" cap="none" dirty="0" smtClean="0">
                <a:latin typeface="Arial" panose="020B0604020202020204" pitchFamily="34" charset="0"/>
                <a:cs typeface="Arial" panose="020B0604020202020204" pitchFamily="34" charset="0"/>
              </a:rPr>
              <a:t>What prompts LIR/Privacy Review – identifiability of data</a:t>
            </a:r>
          </a:p>
          <a:p>
            <a:r>
              <a:rPr lang="en-US" sz="2400" cap="none" dirty="0" smtClean="0">
                <a:latin typeface="Arial" panose="020B0604020202020204" pitchFamily="34" charset="0"/>
                <a:cs typeface="Arial" panose="020B0604020202020204" pitchFamily="34" charset="0"/>
              </a:rPr>
              <a:t>Focus on privacy and data protection</a:t>
            </a:r>
          </a:p>
          <a:p>
            <a:r>
              <a:rPr lang="en-US" sz="2400" cap="none" dirty="0" smtClean="0">
                <a:latin typeface="Arial" panose="020B0604020202020204" pitchFamily="34" charset="0"/>
                <a:cs typeface="Arial" panose="020B0604020202020204" pitchFamily="34" charset="0"/>
              </a:rPr>
              <a:t>Only required for certain types of exemptions </a:t>
            </a:r>
          </a:p>
        </p:txBody>
      </p:sp>
    </p:spTree>
    <p:extLst>
      <p:ext uri="{BB962C8B-B14F-4D97-AF65-F5344CB8AC3E}">
        <p14:creationId xmlns:p14="http://schemas.microsoft.com/office/powerpoint/2010/main" val="4182447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0382"/>
            <a:ext cx="10396882" cy="1151965"/>
          </a:xfrm>
        </p:spPr>
        <p:txBody>
          <a:bodyPr/>
          <a:lstStyle/>
          <a:p>
            <a:r>
              <a:rPr lang="en-US" dirty="0" smtClean="0"/>
              <a:t>Myths and truths</a:t>
            </a:r>
            <a:endParaRPr lang="en-US" dirty="0"/>
          </a:p>
        </p:txBody>
      </p:sp>
      <p:sp>
        <p:nvSpPr>
          <p:cNvPr id="3" name="Content Placeholder 2"/>
          <p:cNvSpPr>
            <a:spLocks noGrp="1"/>
          </p:cNvSpPr>
          <p:nvPr>
            <p:ph sz="quarter" idx="13"/>
          </p:nvPr>
        </p:nvSpPr>
        <p:spPr>
          <a:xfrm>
            <a:off x="685800" y="1316182"/>
            <a:ext cx="10394707" cy="4058403"/>
          </a:xfrm>
        </p:spPr>
        <p:txBody>
          <a:bodyPr/>
          <a:lstStyle/>
          <a:p>
            <a:r>
              <a:rPr lang="en-US" cap="none" dirty="0" smtClean="0">
                <a:latin typeface="Arial" panose="020B0604020202020204" pitchFamily="34" charset="0"/>
                <a:cs typeface="Arial" panose="020B0604020202020204" pitchFamily="34" charset="0"/>
              </a:rPr>
              <a:t>MYTH: You do not need to submit to the IRB anymore if you are sure your research is an exempt category. </a:t>
            </a:r>
          </a:p>
          <a:p>
            <a:pPr lvl="1"/>
            <a:r>
              <a:rPr lang="en-US" cap="none" dirty="0" smtClean="0">
                <a:latin typeface="Arial" panose="020B0604020202020204" pitchFamily="34" charset="0"/>
                <a:cs typeface="Arial" panose="020B0604020202020204" pitchFamily="34" charset="0"/>
              </a:rPr>
              <a:t>Truth: You still need to submit to the IRB. The IRB will always determine the category of review. MSU IRB does not allow self-determination at this time. </a:t>
            </a:r>
          </a:p>
          <a:p>
            <a:r>
              <a:rPr lang="en-US" cap="none" dirty="0" smtClean="0">
                <a:latin typeface="Arial" panose="020B0604020202020204" pitchFamily="34" charset="0"/>
                <a:cs typeface="Arial" panose="020B0604020202020204" pitchFamily="34" charset="0"/>
              </a:rPr>
              <a:t>MYTH: All consent forms for research now need to be made publicly available. </a:t>
            </a:r>
          </a:p>
          <a:p>
            <a:pPr lvl="1"/>
            <a:r>
              <a:rPr lang="en-US" cap="none" dirty="0" smtClean="0">
                <a:latin typeface="Arial" panose="020B0604020202020204" pitchFamily="34" charset="0"/>
                <a:cs typeface="Arial" panose="020B0604020202020204" pitchFamily="34" charset="0"/>
              </a:rPr>
              <a:t>Truth: Only consent forms for (funded) clinical trials must be made available at clinicaltrials.gov</a:t>
            </a:r>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357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this new rule apply to me TODAY?</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842041857"/>
              </p:ext>
            </p:extLst>
          </p:nvPr>
        </p:nvGraphicFramePr>
        <p:xfrm>
          <a:off x="685800" y="2063750"/>
          <a:ext cx="10394949" cy="3148330"/>
        </p:xfrm>
        <a:graphic>
          <a:graphicData uri="http://schemas.openxmlformats.org/drawingml/2006/table">
            <a:tbl>
              <a:tblPr firstRow="1" bandRow="1">
                <a:tableStyleId>{5C22544A-7EE6-4342-B048-85BDC9FD1C3A}</a:tableStyleId>
              </a:tblPr>
              <a:tblGrid>
                <a:gridCol w="5140569"/>
                <a:gridCol w="973016"/>
                <a:gridCol w="4281364"/>
              </a:tblGrid>
              <a:tr h="370840">
                <a:tc>
                  <a:txBody>
                    <a:bodyPr/>
                    <a:lstStyle/>
                    <a:p>
                      <a:r>
                        <a:rPr lang="en-US" dirty="0" smtClean="0"/>
                        <a:t>STATUS</a:t>
                      </a:r>
                      <a:endParaRPr lang="en-US" dirty="0"/>
                    </a:p>
                  </a:txBody>
                  <a:tcPr/>
                </a:tc>
                <a:tc>
                  <a:txBody>
                    <a:bodyPr/>
                    <a:lstStyle/>
                    <a:p>
                      <a:endParaRPr lang="en-US" dirty="0"/>
                    </a:p>
                  </a:txBody>
                  <a:tcPr/>
                </a:tc>
                <a:tc>
                  <a:txBody>
                    <a:bodyPr/>
                    <a:lstStyle/>
                    <a:p>
                      <a:r>
                        <a:rPr lang="en-US" dirty="0" smtClean="0"/>
                        <a:t>Note</a:t>
                      </a:r>
                      <a:endParaRPr lang="en-US" dirty="0"/>
                    </a:p>
                  </a:txBody>
                  <a:tcPr/>
                </a:tc>
              </a:tr>
              <a:tr h="370840">
                <a:tc>
                  <a:txBody>
                    <a:bodyPr/>
                    <a:lstStyle/>
                    <a:p>
                      <a:r>
                        <a:rPr lang="en-US" dirty="0" smtClean="0"/>
                        <a:t>Newly submitted</a:t>
                      </a:r>
                      <a:endParaRPr lang="en-US" dirty="0"/>
                    </a:p>
                  </a:txBody>
                  <a:tcPr/>
                </a:tc>
                <a:tc>
                  <a:txBody>
                    <a:bodyPr/>
                    <a:lstStyle/>
                    <a:p>
                      <a:r>
                        <a:rPr lang="en-US" dirty="0" smtClean="0"/>
                        <a:t>YES </a:t>
                      </a:r>
                      <a:endParaRPr lang="en-US" dirty="0"/>
                    </a:p>
                  </a:txBody>
                  <a:tcPr/>
                </a:tc>
                <a:tc>
                  <a:txBody>
                    <a:bodyPr/>
                    <a:lstStyle/>
                    <a:p>
                      <a:endParaRPr lang="en-US" dirty="0"/>
                    </a:p>
                  </a:txBody>
                  <a:tcPr/>
                </a:tc>
              </a:tr>
              <a:tr h="370840">
                <a:tc>
                  <a:txBody>
                    <a:bodyPr/>
                    <a:lstStyle/>
                    <a:p>
                      <a:r>
                        <a:rPr lang="en-US" dirty="0" smtClean="0"/>
                        <a:t>Newly submitted </a:t>
                      </a:r>
                      <a:r>
                        <a:rPr lang="en-US" dirty="0" smtClean="0">
                          <a:solidFill>
                            <a:srgbClr val="0070C0"/>
                          </a:solidFill>
                        </a:rPr>
                        <a:t>(federally</a:t>
                      </a:r>
                      <a:r>
                        <a:rPr lang="en-US" baseline="0" dirty="0" smtClean="0">
                          <a:solidFill>
                            <a:srgbClr val="0070C0"/>
                          </a:solidFill>
                        </a:rPr>
                        <a:t> funded)</a:t>
                      </a:r>
                      <a:endParaRPr lang="en-US" dirty="0">
                        <a:solidFill>
                          <a:srgbClr val="0070C0"/>
                        </a:solidFill>
                      </a:endParaRPr>
                    </a:p>
                  </a:txBody>
                  <a:tcPr/>
                </a:tc>
                <a:tc>
                  <a:txBody>
                    <a:bodyPr/>
                    <a:lstStyle/>
                    <a:p>
                      <a:r>
                        <a:rPr lang="en-US" dirty="0" smtClean="0"/>
                        <a:t>NO </a:t>
                      </a:r>
                      <a:r>
                        <a:rPr lang="en-US" dirty="0" smtClean="0">
                          <a:sym typeface="Wingdings" panose="05000000000000000000" pitchFamily="2" charset="2"/>
                        </a:rPr>
                        <a:t></a:t>
                      </a:r>
                      <a:endParaRPr lang="en-US" dirty="0"/>
                    </a:p>
                  </a:txBody>
                  <a:tcPr/>
                </a:tc>
                <a:tc>
                  <a:txBody>
                    <a:bodyPr/>
                    <a:lstStyle/>
                    <a:p>
                      <a:r>
                        <a:rPr lang="en-US" dirty="0" smtClean="0"/>
                        <a:t>*coming July 19,</a:t>
                      </a:r>
                      <a:r>
                        <a:rPr lang="en-US" baseline="0" dirty="0" smtClean="0"/>
                        <a:t> 2018</a:t>
                      </a:r>
                      <a:endParaRPr lang="en-US" dirty="0"/>
                    </a:p>
                  </a:txBody>
                  <a:tcPr/>
                </a:tc>
              </a:tr>
              <a:tr h="370840">
                <a:tc>
                  <a:txBody>
                    <a:bodyPr/>
                    <a:lstStyle/>
                    <a:p>
                      <a:r>
                        <a:rPr lang="en-US" dirty="0" smtClean="0"/>
                        <a:t>Existing studies</a:t>
                      </a:r>
                      <a:r>
                        <a:rPr lang="en-US" baseline="0" dirty="0" smtClean="0"/>
                        <a:t> (expedited/exempt) </a:t>
                      </a:r>
                      <a:endParaRPr lang="en-US" dirty="0"/>
                    </a:p>
                  </a:txBody>
                  <a:tcPr/>
                </a:tc>
                <a:tc>
                  <a:txBody>
                    <a:bodyPr/>
                    <a:lstStyle/>
                    <a:p>
                      <a:r>
                        <a:rPr lang="en-US" dirty="0" smtClean="0"/>
                        <a:t>YES</a:t>
                      </a:r>
                      <a:endParaRPr lang="en-US" dirty="0"/>
                    </a:p>
                  </a:txBody>
                  <a:tcPr/>
                </a:tc>
                <a:tc>
                  <a:txBody>
                    <a:bodyPr/>
                    <a:lstStyle/>
                    <a:p>
                      <a:r>
                        <a:rPr lang="en-US" dirty="0" smtClean="0"/>
                        <a:t>Transition to new rule at time of your next</a:t>
                      </a:r>
                      <a:r>
                        <a:rPr lang="en-US" baseline="0" dirty="0" smtClean="0"/>
                        <a:t> submission (renewal/modification)</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Existing studies</a:t>
                      </a:r>
                      <a:r>
                        <a:rPr lang="en-US" baseline="0" dirty="0" smtClean="0"/>
                        <a:t> (expedited/exempt)</a:t>
                      </a:r>
                      <a:r>
                        <a:rPr lang="en-US" dirty="0" smtClean="0">
                          <a:solidFill>
                            <a:srgbClr val="0070C0"/>
                          </a:solidFill>
                        </a:rPr>
                        <a:t> (federally</a:t>
                      </a:r>
                      <a:r>
                        <a:rPr lang="en-US" baseline="0" dirty="0" smtClean="0">
                          <a:solidFill>
                            <a:srgbClr val="0070C0"/>
                          </a:solidFill>
                        </a:rPr>
                        <a:t> funded)</a:t>
                      </a:r>
                      <a:endParaRPr lang="en-US" dirty="0" smtClean="0">
                        <a:solidFill>
                          <a:srgbClr val="0070C0"/>
                        </a:solidFill>
                      </a:endParaRPr>
                    </a:p>
                  </a:txBody>
                  <a:tcPr/>
                </a:tc>
                <a:tc>
                  <a:txBody>
                    <a:bodyPr/>
                    <a:lstStyle/>
                    <a:p>
                      <a:r>
                        <a:rPr lang="en-US" dirty="0" smtClean="0"/>
                        <a:t>NO</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*coming July 19,</a:t>
                      </a:r>
                      <a:r>
                        <a:rPr lang="en-US" baseline="0" dirty="0" smtClean="0"/>
                        <a:t> 2018</a:t>
                      </a:r>
                      <a:endParaRPr lang="en-US" dirty="0" smtClean="0"/>
                    </a:p>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a:p>
                  </a:txBody>
                  <a:tcPr/>
                </a:tc>
              </a:tr>
              <a:tr h="384810">
                <a:tc gridSpan="3">
                  <a:txBody>
                    <a:bodyPr/>
                    <a:lstStyle/>
                    <a:p>
                      <a:endParaRPr lang="en-US" dirty="0"/>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892023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2"/>
          <a:stretch>
            <a:fillRect/>
          </a:stretch>
        </p:blipFill>
        <p:spPr>
          <a:xfrm>
            <a:off x="1108364" y="1343891"/>
            <a:ext cx="10147648" cy="6342280"/>
          </a:xfrm>
          <a:prstGeom prst="rect">
            <a:avLst/>
          </a:prstGeom>
        </p:spPr>
      </p:pic>
      <p:sp>
        <p:nvSpPr>
          <p:cNvPr id="13" name="Title 12"/>
          <p:cNvSpPr>
            <a:spLocks noGrp="1"/>
          </p:cNvSpPr>
          <p:nvPr>
            <p:ph type="title"/>
          </p:nvPr>
        </p:nvSpPr>
        <p:spPr>
          <a:xfrm>
            <a:off x="1219200" y="365126"/>
            <a:ext cx="10134600" cy="770948"/>
          </a:xfrm>
        </p:spPr>
        <p:txBody>
          <a:bodyPr>
            <a:normAutofit fontScale="90000"/>
          </a:bodyPr>
          <a:lstStyle/>
          <a:p>
            <a:r>
              <a:rPr lang="en-US" b="1" dirty="0" smtClean="0"/>
              <a:t>But I’ll never remember all that..</a:t>
            </a:r>
            <a:endParaRPr lang="en-US" b="1" dirty="0"/>
          </a:p>
        </p:txBody>
      </p:sp>
      <p:sp>
        <p:nvSpPr>
          <p:cNvPr id="3" name="TextBox 2"/>
          <p:cNvSpPr txBox="1"/>
          <p:nvPr/>
        </p:nvSpPr>
        <p:spPr>
          <a:xfrm>
            <a:off x="5943599" y="2422315"/>
            <a:ext cx="5043055" cy="461665"/>
          </a:xfrm>
          <a:prstGeom prst="rect">
            <a:avLst/>
          </a:prstGeom>
          <a:noFill/>
          <a:ln>
            <a:noFill/>
          </a:ln>
        </p:spPr>
        <p:txBody>
          <a:bodyPr wrap="square" rtlCol="0" anchor="ctr" anchorCtr="1">
            <a:spAutoFit/>
          </a:bodyPr>
          <a:lstStyle/>
          <a:p>
            <a:r>
              <a:rPr lang="en-US" sz="2400" b="1" dirty="0" smtClean="0"/>
              <a:t>You don’t have to!</a:t>
            </a:r>
            <a:endParaRPr lang="en-US" sz="2400" b="1" dirty="0"/>
          </a:p>
        </p:txBody>
      </p:sp>
    </p:spTree>
    <p:extLst>
      <p:ext uri="{BB962C8B-B14F-4D97-AF65-F5344CB8AC3E}">
        <p14:creationId xmlns:p14="http://schemas.microsoft.com/office/powerpoint/2010/main" val="126881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618" y="308956"/>
            <a:ext cx="4853247" cy="4853247"/>
          </a:xfrm>
          <a:prstGeom prst="rect">
            <a:avLst/>
          </a:prstGeom>
        </p:spPr>
      </p:pic>
    </p:spTree>
    <p:extLst>
      <p:ext uri="{BB962C8B-B14F-4D97-AF65-F5344CB8AC3E}">
        <p14:creationId xmlns:p14="http://schemas.microsoft.com/office/powerpoint/2010/main" val="37887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ing crazy animal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891" y="182563"/>
            <a:ext cx="4484077" cy="600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801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changes?</a:t>
            </a:r>
            <a:endParaRPr lang="en-US" dirty="0"/>
          </a:p>
        </p:txBody>
      </p:sp>
      <p:sp>
        <p:nvSpPr>
          <p:cNvPr id="3" name="Content Placeholder 2"/>
          <p:cNvSpPr>
            <a:spLocks noGrp="1"/>
          </p:cNvSpPr>
          <p:nvPr>
            <p:ph sz="quarter" idx="13"/>
          </p:nvPr>
        </p:nvSpPr>
        <p:spPr>
          <a:xfrm>
            <a:off x="685800" y="1620982"/>
            <a:ext cx="10394707" cy="3753603"/>
          </a:xfrm>
        </p:spPr>
        <p:txBody>
          <a:bodyPr>
            <a:normAutofit/>
          </a:bodyPr>
          <a:lstStyle/>
          <a:p>
            <a:r>
              <a:rPr lang="en-US" sz="3200" cap="none" dirty="0" smtClean="0"/>
              <a:t>No previous changes in last 25 years</a:t>
            </a:r>
          </a:p>
          <a:p>
            <a:r>
              <a:rPr lang="en-US" sz="3200" cap="none" dirty="0" smtClean="0"/>
              <a:t>Changes in data collection techniques and technology since the regulations first written</a:t>
            </a:r>
          </a:p>
          <a:p>
            <a:r>
              <a:rPr lang="en-US" sz="3200" cap="none" dirty="0" smtClean="0"/>
              <a:t>Ease of burden on researchers, especially social/behavioral</a:t>
            </a:r>
            <a:endParaRPr lang="en-US" sz="3200" cap="none" dirty="0"/>
          </a:p>
        </p:txBody>
      </p:sp>
      <p:pic>
        <p:nvPicPr>
          <p:cNvPr id="6" name="Picture 5"/>
          <p:cNvPicPr>
            <a:picLocks noChangeAspect="1"/>
          </p:cNvPicPr>
          <p:nvPr/>
        </p:nvPicPr>
        <p:blipFill rotWithShape="1">
          <a:blip r:embed="rId2"/>
          <a:srcRect r="2933" b="12465"/>
          <a:stretch/>
        </p:blipFill>
        <p:spPr>
          <a:xfrm>
            <a:off x="8919429" y="297180"/>
            <a:ext cx="1830632" cy="2117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5697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changes</a:t>
            </a:r>
            <a:endParaRPr lang="en-US" dirty="0"/>
          </a:p>
        </p:txBody>
      </p:sp>
      <p:sp>
        <p:nvSpPr>
          <p:cNvPr id="3" name="Text Placeholder 2"/>
          <p:cNvSpPr>
            <a:spLocks noGrp="1"/>
          </p:cNvSpPr>
          <p:nvPr>
            <p:ph type="body" idx="1"/>
          </p:nvPr>
        </p:nvSpPr>
        <p:spPr/>
        <p:txBody>
          <a:bodyPr/>
          <a:lstStyle/>
          <a:p>
            <a:r>
              <a:rPr lang="en-US" dirty="0" smtClean="0"/>
              <a:t>Benefits to researchers </a:t>
            </a:r>
            <a:endParaRPr lang="en-US" dirty="0"/>
          </a:p>
        </p:txBody>
      </p:sp>
      <p:sp>
        <p:nvSpPr>
          <p:cNvPr id="4" name="Content Placeholder 3"/>
          <p:cNvSpPr>
            <a:spLocks noGrp="1"/>
          </p:cNvSpPr>
          <p:nvPr>
            <p:ph sz="quarter" idx="13"/>
          </p:nvPr>
        </p:nvSpPr>
        <p:spPr/>
        <p:txBody>
          <a:bodyPr/>
          <a:lstStyle/>
          <a:p>
            <a:r>
              <a:rPr lang="en-US" cap="none" dirty="0" smtClean="0">
                <a:latin typeface="Arial" panose="020B0604020202020204" pitchFamily="34" charset="0"/>
                <a:cs typeface="Arial" panose="020B0604020202020204" pitchFamily="34" charset="0"/>
              </a:rPr>
              <a:t>Many studies will no longer require annual continuing review</a:t>
            </a:r>
          </a:p>
          <a:p>
            <a:r>
              <a:rPr lang="en-US" cap="none" dirty="0" smtClean="0">
                <a:latin typeface="Arial" panose="020B0604020202020204" pitchFamily="34" charset="0"/>
                <a:cs typeface="Arial" panose="020B0604020202020204" pitchFamily="34" charset="0"/>
              </a:rPr>
              <a:t>Less oversight for social/behavioral researchers w. introduction of new categories</a:t>
            </a:r>
            <a:endParaRPr lang="en-US" cap="none"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p:txBody>
          <a:bodyPr/>
          <a:lstStyle/>
          <a:p>
            <a:r>
              <a:rPr lang="en-US" dirty="0" smtClean="0"/>
              <a:t>Benefits to student researchers</a:t>
            </a:r>
            <a:endParaRPr lang="en-US" dirty="0"/>
          </a:p>
        </p:txBody>
      </p:sp>
      <p:sp>
        <p:nvSpPr>
          <p:cNvPr id="6" name="Content Placeholder 5"/>
          <p:cNvSpPr>
            <a:spLocks noGrp="1"/>
          </p:cNvSpPr>
          <p:nvPr>
            <p:ph sz="quarter" idx="14"/>
          </p:nvPr>
        </p:nvSpPr>
        <p:spPr/>
        <p:txBody>
          <a:bodyPr/>
          <a:lstStyle/>
          <a:p>
            <a:r>
              <a:rPr lang="en-US" cap="none" dirty="0" smtClean="0">
                <a:latin typeface="Arial" panose="020B0604020202020204" pitchFamily="34" charset="0"/>
                <a:cs typeface="Arial" panose="020B0604020202020204" pitchFamily="34" charset="0"/>
              </a:rPr>
              <a:t>Expecting more studies to fall under expanded exempt categories which tends to have a faster review times </a:t>
            </a:r>
          </a:p>
          <a:p>
            <a:r>
              <a:rPr lang="en-US" cap="none" dirty="0">
                <a:latin typeface="Arial" panose="020B0604020202020204" pitchFamily="34" charset="0"/>
                <a:cs typeface="Arial" panose="020B0604020202020204" pitchFamily="34" charset="0"/>
              </a:rPr>
              <a:t>P</a:t>
            </a:r>
            <a:r>
              <a:rPr lang="en-US" cap="none" dirty="0" smtClean="0">
                <a:latin typeface="Arial" panose="020B0604020202020204" pitchFamily="34" charset="0"/>
                <a:cs typeface="Arial" panose="020B0604020202020204" pitchFamily="34" charset="0"/>
              </a:rPr>
              <a:t>otential of research to be done in one semester</a:t>
            </a:r>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604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949036"/>
          </a:xfrm>
        </p:spPr>
        <p:txBody>
          <a:bodyPr/>
          <a:lstStyle/>
          <a:p>
            <a:r>
              <a:rPr lang="en-US" dirty="0" smtClean="0"/>
              <a:t>Renewals</a:t>
            </a:r>
            <a:endParaRPr lang="en-US" dirty="0"/>
          </a:p>
        </p:txBody>
      </p:sp>
      <p:pic>
        <p:nvPicPr>
          <p:cNvPr id="5" name="Content Placeholder 4"/>
          <p:cNvPicPr>
            <a:picLocks noGrp="1" noChangeAspect="1"/>
          </p:cNvPicPr>
          <p:nvPr>
            <p:ph sz="quarter" idx="13"/>
          </p:nvPr>
        </p:nvPicPr>
        <p:blipFill>
          <a:blip r:embed="rId2"/>
          <a:stretch>
            <a:fillRect/>
          </a:stretch>
        </p:blipFill>
        <p:spPr>
          <a:xfrm>
            <a:off x="5366658" y="560927"/>
            <a:ext cx="5312228" cy="4484914"/>
          </a:xfrm>
          <a:prstGeom prst="rect">
            <a:avLst/>
          </a:prstGeom>
        </p:spPr>
      </p:pic>
      <p:sp>
        <p:nvSpPr>
          <p:cNvPr id="4" name="Text Placeholder 3"/>
          <p:cNvSpPr>
            <a:spLocks noGrp="1"/>
          </p:cNvSpPr>
          <p:nvPr>
            <p:ph type="body" sz="half" idx="2"/>
          </p:nvPr>
        </p:nvSpPr>
        <p:spPr>
          <a:xfrm>
            <a:off x="693642" y="1787236"/>
            <a:ext cx="4126861" cy="3587350"/>
          </a:xfrm>
        </p:spPr>
        <p:txBody>
          <a:bodyPr>
            <a:normAutofit fontScale="92500" lnSpcReduction="10000"/>
          </a:bodyPr>
          <a:lstStyle/>
          <a:p>
            <a:pPr marL="285750" indent="-285750" algn="l">
              <a:buFont typeface="Arial" panose="020B0604020202020204" pitchFamily="34" charset="0"/>
              <a:buChar char="•"/>
            </a:pPr>
            <a:r>
              <a:rPr lang="en-US" cap="none" dirty="0" smtClean="0">
                <a:latin typeface="Arial" panose="020B0604020202020204" pitchFamily="34" charset="0"/>
                <a:ea typeface="Adobe Heiti Std R" panose="020B0400000000000000" pitchFamily="34" charset="-128"/>
                <a:cs typeface="Arial" panose="020B0604020202020204" pitchFamily="34" charset="0"/>
              </a:rPr>
              <a:t>Annual renewals of new studies are no longer required for any study that is not full board/high risk or federally funded</a:t>
            </a:r>
          </a:p>
          <a:p>
            <a:pPr marL="285750" indent="-285750" algn="l">
              <a:buFont typeface="Arial" panose="020B0604020202020204" pitchFamily="34" charset="0"/>
              <a:buChar char="•"/>
            </a:pPr>
            <a:r>
              <a:rPr lang="en-US" cap="none" dirty="0" smtClean="0">
                <a:latin typeface="Arial" panose="020B0604020202020204" pitchFamily="34" charset="0"/>
                <a:ea typeface="Adobe Heiti Std R" panose="020B0400000000000000" pitchFamily="34" charset="-128"/>
                <a:cs typeface="Arial" panose="020B0604020202020204" pitchFamily="34" charset="0"/>
              </a:rPr>
              <a:t>Only administrative check-in every two years or project closure at time of completion</a:t>
            </a:r>
          </a:p>
          <a:p>
            <a:pPr marL="285750" indent="-285750" algn="l">
              <a:buFont typeface="Arial" panose="020B0604020202020204" pitchFamily="34" charset="0"/>
              <a:buChar char="•"/>
            </a:pPr>
            <a:r>
              <a:rPr lang="en-US" cap="none" dirty="0" smtClean="0">
                <a:latin typeface="Arial" panose="020B0604020202020204" pitchFamily="34" charset="0"/>
                <a:ea typeface="Adobe Heiti Std R" panose="020B0400000000000000" pitchFamily="34" charset="-128"/>
                <a:cs typeface="Arial" panose="020B0604020202020204" pitchFamily="34" charset="0"/>
              </a:rPr>
              <a:t>Current existing studies must go through one Renewal before transitioning to administrative check-in</a:t>
            </a:r>
          </a:p>
        </p:txBody>
      </p:sp>
      <p:sp>
        <p:nvSpPr>
          <p:cNvPr id="6" name="AutoShape 2" descr="Image result for renewa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renewa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quot;No&quot; Symbol 7"/>
          <p:cNvSpPr/>
          <p:nvPr/>
        </p:nvSpPr>
        <p:spPr>
          <a:xfrm>
            <a:off x="7280500" y="312738"/>
            <a:ext cx="4147457" cy="3532101"/>
          </a:xfrm>
          <a:prstGeom prst="noSmoking">
            <a:avLst/>
          </a:prstGeom>
          <a:solidFill>
            <a:schemeClr val="accent1">
              <a:alpha val="63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7641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9238"/>
            <a:ext cx="11305309" cy="758537"/>
          </a:xfrm>
        </p:spPr>
        <p:txBody>
          <a:bodyPr>
            <a:normAutofit/>
          </a:bodyPr>
          <a:lstStyle/>
          <a:p>
            <a:r>
              <a:rPr lang="en-US" sz="3200" dirty="0" smtClean="0"/>
              <a:t>Changes to definitions and signatures on consent form</a:t>
            </a:r>
            <a:endParaRPr lang="en-US" sz="3200" dirty="0"/>
          </a:p>
        </p:txBody>
      </p:sp>
      <p:sp>
        <p:nvSpPr>
          <p:cNvPr id="3" name="Content Placeholder 2"/>
          <p:cNvSpPr>
            <a:spLocks noGrp="1"/>
          </p:cNvSpPr>
          <p:nvPr>
            <p:ph sz="quarter" idx="13"/>
          </p:nvPr>
        </p:nvSpPr>
        <p:spPr/>
        <p:txBody>
          <a:bodyPr/>
          <a:lstStyle/>
          <a:p>
            <a:r>
              <a:rPr lang="en-US" sz="1800" b="1" u="sng" dirty="0">
                <a:latin typeface="Arial" panose="020B0604020202020204" pitchFamily="34" charset="0"/>
                <a:cs typeface="Arial" panose="020B0604020202020204" pitchFamily="34" charset="0"/>
              </a:rPr>
              <a:t>Definition of Vulnerable populations </a:t>
            </a:r>
            <a:r>
              <a:rPr lang="en-US" sz="1800" dirty="0">
                <a:latin typeface="Arial" panose="020B0604020202020204" pitchFamily="34" charset="0"/>
                <a:cs typeface="Arial" panose="020B0604020202020204" pitchFamily="34" charset="0"/>
              </a:rPr>
              <a:t>– Pregnant women and “handicapped” removed; replaces “mentally disabled” with “individuals with impaired decision-making capacity</a:t>
            </a:r>
            <a:r>
              <a:rPr lang="en-US" sz="1800" dirty="0" smtClean="0">
                <a:latin typeface="Arial" panose="020B0604020202020204" pitchFamily="34" charset="0"/>
                <a:cs typeface="Arial" panose="020B0604020202020204" pitchFamily="34" charset="0"/>
              </a:rPr>
              <a:t>”</a:t>
            </a:r>
          </a:p>
          <a:p>
            <a:r>
              <a:rPr lang="en-US" sz="1800" b="1" i="1" dirty="0">
                <a:latin typeface="Arial" panose="020B0604020202020204" pitchFamily="34" charset="0"/>
                <a:cs typeface="Arial" panose="020B0604020202020204" pitchFamily="34" charset="0"/>
              </a:rPr>
              <a:t>Electronic signatures </a:t>
            </a:r>
            <a:r>
              <a:rPr lang="en-US" sz="1800" i="1" dirty="0">
                <a:latin typeface="Arial" panose="020B0604020202020204" pitchFamily="34" charset="0"/>
                <a:cs typeface="Arial" panose="020B0604020202020204" pitchFamily="34" charset="0"/>
              </a:rPr>
              <a:t>- 46.117(a) now specifically allows electronic signatures and specifies that a written copy must be given to the person signing the consent </a:t>
            </a:r>
            <a:r>
              <a:rPr lang="en-US" sz="1800" i="1" dirty="0" smtClean="0">
                <a:latin typeface="Arial" panose="020B0604020202020204" pitchFamily="34" charset="0"/>
                <a:cs typeface="Arial" panose="020B0604020202020204" pitchFamily="34" charset="0"/>
              </a:rPr>
              <a:t>form</a:t>
            </a:r>
            <a:endParaRPr lang="en-US" sz="1800" i="1" dirty="0">
              <a:latin typeface="Arial" panose="020B0604020202020204" pitchFamily="34" charset="0"/>
              <a:cs typeface="Arial" panose="020B0604020202020204" pitchFamily="34" charset="0"/>
            </a:endParaRPr>
          </a:p>
          <a:p>
            <a:endParaRPr lang="en-US" dirty="0"/>
          </a:p>
        </p:txBody>
      </p:sp>
      <p:pic>
        <p:nvPicPr>
          <p:cNvPr id="7" name="Picture 6"/>
          <p:cNvPicPr>
            <a:picLocks noChangeAspect="1"/>
          </p:cNvPicPr>
          <p:nvPr/>
        </p:nvPicPr>
        <p:blipFill>
          <a:blip r:embed="rId2"/>
          <a:stretch>
            <a:fillRect/>
          </a:stretch>
        </p:blipFill>
        <p:spPr>
          <a:xfrm>
            <a:off x="1328322" y="3132104"/>
            <a:ext cx="2857500" cy="1600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49084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43" y="424544"/>
            <a:ext cx="4126860" cy="1055914"/>
          </a:xfrm>
        </p:spPr>
        <p:txBody>
          <a:bodyPr>
            <a:normAutofit fontScale="90000"/>
          </a:bodyPr>
          <a:lstStyle/>
          <a:p>
            <a:r>
              <a:rPr lang="en-US" dirty="0" smtClean="0"/>
              <a:t>NEW exempt categories</a:t>
            </a:r>
            <a:endParaRPr lang="en-US" dirty="0"/>
          </a:p>
        </p:txBody>
      </p:sp>
      <p:sp>
        <p:nvSpPr>
          <p:cNvPr id="4" name="Text Placeholder 3"/>
          <p:cNvSpPr>
            <a:spLocks noGrp="1"/>
          </p:cNvSpPr>
          <p:nvPr>
            <p:ph type="body" sz="half" idx="2"/>
          </p:nvPr>
        </p:nvSpPr>
        <p:spPr>
          <a:xfrm>
            <a:off x="645045" y="1581830"/>
            <a:ext cx="5988903" cy="4083132"/>
          </a:xfrm>
        </p:spPr>
        <p:txBody>
          <a:bodyPr>
            <a:normAutofit/>
          </a:bodyPr>
          <a:lstStyle/>
          <a:p>
            <a:pPr marL="285750" indent="-285750" algn="l">
              <a:buFont typeface="Arial" panose="020B0604020202020204" pitchFamily="34" charset="0"/>
              <a:buChar char="•"/>
            </a:pPr>
            <a:r>
              <a:rPr lang="en-US" cap="none" dirty="0" smtClean="0">
                <a:latin typeface="Arial" panose="020B0604020202020204" pitchFamily="34" charset="0"/>
                <a:cs typeface="Arial" panose="020B0604020202020204" pitchFamily="34" charset="0"/>
              </a:rPr>
              <a:t>Category 3- Benign </a:t>
            </a:r>
            <a:r>
              <a:rPr lang="en-US" cap="none" dirty="0">
                <a:latin typeface="Arial" panose="020B0604020202020204" pitchFamily="34" charset="0"/>
                <a:cs typeface="Arial" panose="020B0604020202020204" pitchFamily="34" charset="0"/>
              </a:rPr>
              <a:t>B</a:t>
            </a:r>
            <a:r>
              <a:rPr lang="en-US" cap="none" dirty="0" smtClean="0">
                <a:latin typeface="Arial" panose="020B0604020202020204" pitchFamily="34" charset="0"/>
                <a:cs typeface="Arial" panose="020B0604020202020204" pitchFamily="34" charset="0"/>
              </a:rPr>
              <a:t>ehavioral Interventions (BBI)</a:t>
            </a:r>
          </a:p>
          <a:p>
            <a:pPr marL="285750" indent="-285750" algn="l">
              <a:buFont typeface="Arial" panose="020B0604020202020204" pitchFamily="34" charset="0"/>
              <a:buChar char="•"/>
            </a:pPr>
            <a:r>
              <a:rPr lang="en-US" cap="none" dirty="0" smtClean="0">
                <a:latin typeface="Arial" panose="020B0604020202020204" pitchFamily="34" charset="0"/>
                <a:cs typeface="Arial" panose="020B0604020202020204" pitchFamily="34" charset="0"/>
              </a:rPr>
              <a:t>Category 7- storage or maintenance of data involving broad consent for future use </a:t>
            </a:r>
          </a:p>
          <a:p>
            <a:pPr marL="742950" lvl="1" indent="-285750">
              <a:buFont typeface="Arial" panose="020B0604020202020204" pitchFamily="34" charset="0"/>
              <a:buChar char="•"/>
            </a:pPr>
            <a:r>
              <a:rPr lang="en-US" cap="none" dirty="0" smtClean="0">
                <a:latin typeface="Arial" panose="020B0604020202020204" pitchFamily="34" charset="0"/>
                <a:cs typeface="Arial" panose="020B0604020202020204" pitchFamily="34" charset="0"/>
              </a:rPr>
              <a:t>This category is for the storage of identifiable biospecimens &amp; identifiable private information, prior to secondary data analysis, for the purposes of secondary research use.</a:t>
            </a:r>
          </a:p>
          <a:p>
            <a:pPr marL="285750" indent="-285750" algn="l">
              <a:buFont typeface="Arial" panose="020B0604020202020204" pitchFamily="34" charset="0"/>
              <a:buChar char="•"/>
            </a:pPr>
            <a:r>
              <a:rPr lang="en-US" cap="none" dirty="0" smtClean="0">
                <a:latin typeface="Arial" panose="020B0604020202020204" pitchFamily="34" charset="0"/>
                <a:cs typeface="Arial" panose="020B0604020202020204" pitchFamily="34" charset="0"/>
              </a:rPr>
              <a:t>Category 8- secondary research that requires broad consent</a:t>
            </a:r>
          </a:p>
          <a:p>
            <a:pPr marL="742950" lvl="1" indent="-285750">
              <a:buFont typeface="Arial" panose="020B0604020202020204" pitchFamily="34" charset="0"/>
              <a:buChar char="•"/>
            </a:pPr>
            <a:r>
              <a:rPr lang="en-US" cap="none" dirty="0" smtClean="0">
                <a:latin typeface="Arial" panose="020B0604020202020204" pitchFamily="34" charset="0"/>
                <a:cs typeface="Arial" panose="020B0604020202020204" pitchFamily="34" charset="0"/>
              </a:rPr>
              <a:t>Allows for secondary analysis of existing private identifiable data &amp; identifiable biospecimens provided that broad consent was secured or documentation of consent was either secured or waived, (also for secondary research use).</a:t>
            </a:r>
            <a:endParaRPr lang="en-US" cap="none" dirty="0">
              <a:latin typeface="Arial" panose="020B0604020202020204" pitchFamily="34" charset="0"/>
              <a:cs typeface="Arial" panose="020B0604020202020204" pitchFamily="34" charset="0"/>
            </a:endParaRPr>
          </a:p>
        </p:txBody>
      </p:sp>
      <p:sp>
        <p:nvSpPr>
          <p:cNvPr id="6" name="AutoShape 2" descr="Image result for renewa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renewa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Content Placeholder 7"/>
          <p:cNvPicPr>
            <a:picLocks noGrp="1" noChangeAspect="1"/>
          </p:cNvPicPr>
          <p:nvPr>
            <p:ph sz="quarter" idx="13"/>
          </p:nvPr>
        </p:nvPicPr>
        <p:blipFill>
          <a:blip r:embed="rId3"/>
          <a:stretch>
            <a:fillRect/>
          </a:stretch>
        </p:blipFill>
        <p:spPr>
          <a:xfrm>
            <a:off x="6816783" y="1001486"/>
            <a:ext cx="4783137" cy="3505200"/>
          </a:xfrm>
          <a:prstGeom prst="rect">
            <a:avLst/>
          </a:prstGeom>
        </p:spPr>
      </p:pic>
      <p:pic>
        <p:nvPicPr>
          <p:cNvPr id="9" name="Picture 8"/>
          <p:cNvPicPr>
            <a:picLocks noChangeAspect="1"/>
          </p:cNvPicPr>
          <p:nvPr/>
        </p:nvPicPr>
        <p:blipFill>
          <a:blip r:embed="rId4"/>
          <a:stretch>
            <a:fillRect/>
          </a:stretch>
        </p:blipFill>
        <p:spPr>
          <a:xfrm>
            <a:off x="6451113" y="925286"/>
            <a:ext cx="2497286" cy="1313089"/>
          </a:xfrm>
          <a:prstGeom prst="rect">
            <a:avLst/>
          </a:prstGeom>
        </p:spPr>
      </p:pic>
    </p:spTree>
    <p:extLst>
      <p:ext uri="{BB962C8B-B14F-4D97-AF65-F5344CB8AC3E}">
        <p14:creationId xmlns:p14="http://schemas.microsoft.com/office/powerpoint/2010/main" val="1996099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9265004" cy="660862"/>
          </a:xfrm>
        </p:spPr>
        <p:txBody>
          <a:bodyPr>
            <a:normAutofit fontScale="90000"/>
          </a:bodyPr>
          <a:lstStyle/>
          <a:p>
            <a:pPr lvl="0">
              <a:lnSpc>
                <a:spcPct val="120000"/>
              </a:lnSpc>
              <a:spcBef>
                <a:spcPts val="1000"/>
              </a:spcBef>
              <a:buClr>
                <a:srgbClr val="B80E0F"/>
              </a:buClr>
              <a:buSzPct val="160000"/>
            </a:pPr>
            <a:r>
              <a:rPr lang="en-US" dirty="0" smtClean="0"/>
              <a:t>NEW exempt category 3 </a:t>
            </a:r>
            <a:br>
              <a:rPr lang="en-US" dirty="0" smtClean="0"/>
            </a:br>
            <a:r>
              <a:rPr lang="en-US" sz="2400" dirty="0">
                <a:solidFill>
                  <a:prstClr val="black"/>
                </a:solidFill>
                <a:ea typeface="+mn-ea"/>
                <a:cs typeface="+mn-cs"/>
              </a:rPr>
              <a:t>Benign behavioral </a:t>
            </a:r>
            <a:r>
              <a:rPr lang="en-US" sz="2400" dirty="0" smtClean="0">
                <a:solidFill>
                  <a:prstClr val="black"/>
                </a:solidFill>
                <a:ea typeface="+mn-ea"/>
                <a:cs typeface="+mn-cs"/>
              </a:rPr>
              <a:t>interventions (BBI)</a:t>
            </a:r>
            <a:endParaRPr lang="en-US" dirty="0"/>
          </a:p>
        </p:txBody>
      </p:sp>
      <p:sp>
        <p:nvSpPr>
          <p:cNvPr id="4" name="Text Placeholder 3"/>
          <p:cNvSpPr>
            <a:spLocks noGrp="1"/>
          </p:cNvSpPr>
          <p:nvPr>
            <p:ph type="body" sz="half" idx="2"/>
          </p:nvPr>
        </p:nvSpPr>
        <p:spPr>
          <a:xfrm>
            <a:off x="693643" y="1545270"/>
            <a:ext cx="4609877" cy="3758250"/>
          </a:xfrm>
        </p:spPr>
        <p:txBody>
          <a:bodyPr/>
          <a:lstStyle/>
          <a:p>
            <a:pPr marL="285750" indent="-285750" algn="l">
              <a:buFont typeface="Arial" panose="020B0604020202020204" pitchFamily="34" charset="0"/>
              <a:buChar char="•"/>
            </a:pPr>
            <a:r>
              <a:rPr lang="en-US" sz="2000" cap="none" dirty="0" smtClean="0">
                <a:latin typeface="Arial" panose="020B0604020202020204" pitchFamily="34" charset="0"/>
                <a:ea typeface="Adobe Heiti Std R" panose="020B0400000000000000" pitchFamily="34" charset="-128"/>
                <a:cs typeface="Arial" panose="020B0604020202020204" pitchFamily="34" charset="0"/>
              </a:rPr>
              <a:t>Brief in duration</a:t>
            </a:r>
            <a:endParaRPr lang="en-US"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000" cap="none" dirty="0" smtClean="0">
                <a:latin typeface="Arial" panose="020B0604020202020204" pitchFamily="34" charset="0"/>
                <a:ea typeface="Adobe Heiti Std R" panose="020B0400000000000000" pitchFamily="34" charset="-128"/>
                <a:cs typeface="Arial" panose="020B0604020202020204" pitchFamily="34" charset="0"/>
              </a:rPr>
              <a:t>Adults only</a:t>
            </a:r>
          </a:p>
          <a:p>
            <a:pPr marL="285750" indent="-285750" algn="l">
              <a:buFont typeface="Arial" panose="020B0604020202020204" pitchFamily="34" charset="0"/>
              <a:buChar char="•"/>
            </a:pPr>
            <a:r>
              <a:rPr lang="en-US" sz="2000" cap="none" dirty="0" smtClean="0">
                <a:latin typeface="Arial" panose="020B0604020202020204" pitchFamily="34" charset="0"/>
                <a:ea typeface="Adobe Heiti Std R" panose="020B0400000000000000" pitchFamily="34" charset="-128"/>
                <a:cs typeface="Arial" panose="020B0604020202020204" pitchFamily="34" charset="0"/>
              </a:rPr>
              <a:t>Harmless &amp; painless (not embarrassing)</a:t>
            </a:r>
          </a:p>
          <a:p>
            <a:pPr marL="285750" indent="-285750" algn="l">
              <a:buFont typeface="Arial" panose="020B0604020202020204" pitchFamily="34" charset="0"/>
              <a:buChar char="•"/>
            </a:pPr>
            <a:r>
              <a:rPr lang="en-US" sz="2000" cap="none" dirty="0" smtClean="0">
                <a:latin typeface="Arial" panose="020B0604020202020204" pitchFamily="34" charset="0"/>
                <a:ea typeface="Adobe Heiti Std R" panose="020B0400000000000000" pitchFamily="34" charset="-128"/>
                <a:cs typeface="Arial" panose="020B0604020202020204" pitchFamily="34" charset="0"/>
              </a:rPr>
              <a:t>No physically invasive procedures (i.e. no EEGs, blood pressure)</a:t>
            </a:r>
          </a:p>
          <a:p>
            <a:pPr marL="285750" indent="-285750" algn="l">
              <a:buFont typeface="Arial" panose="020B0604020202020204" pitchFamily="34" charset="0"/>
              <a:buChar char="•"/>
            </a:pPr>
            <a:r>
              <a:rPr lang="en-US" sz="2000" cap="none" dirty="0" smtClean="0">
                <a:latin typeface="Arial" panose="020B0604020202020204" pitchFamily="34" charset="0"/>
                <a:ea typeface="Adobe Heiti Std R" panose="020B0400000000000000" pitchFamily="34" charset="-128"/>
                <a:cs typeface="Arial" panose="020B0604020202020204" pitchFamily="34" charset="0"/>
              </a:rPr>
              <a:t>Complies with certain data &amp; privacy regulations</a:t>
            </a:r>
          </a:p>
          <a:p>
            <a:pPr marL="285750" indent="-285750" algn="l">
              <a:buFont typeface="Arial" panose="020B0604020202020204" pitchFamily="34" charset="0"/>
              <a:buChar char="•"/>
            </a:pPr>
            <a:endParaRPr lang="en-US" cap="none" dirty="0">
              <a:latin typeface="Adobe Heiti Std R" panose="020B0400000000000000" pitchFamily="34" charset="-128"/>
              <a:ea typeface="Adobe Heiti Std R" panose="020B0400000000000000" pitchFamily="34" charset="-128"/>
            </a:endParaRPr>
          </a:p>
        </p:txBody>
      </p:sp>
      <p:sp>
        <p:nvSpPr>
          <p:cNvPr id="6" name="AutoShape 2" descr="Image result for renewa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renewa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txBox="1">
            <a:spLocks/>
          </p:cNvSpPr>
          <p:nvPr/>
        </p:nvSpPr>
        <p:spPr>
          <a:xfrm>
            <a:off x="6575309" y="1545270"/>
            <a:ext cx="4563746" cy="3539348"/>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pPr marL="342900" indent="-342900" algn="l">
              <a:buFont typeface="Arial" panose="020B0604020202020204" pitchFamily="34" charset="0"/>
              <a:buChar char="•"/>
            </a:pPr>
            <a:r>
              <a:rPr lang="en-US" sz="2200" cap="none" dirty="0">
                <a:latin typeface="Arial" panose="020B0604020202020204" pitchFamily="34" charset="0"/>
                <a:ea typeface="Adobe Heiti Std R" panose="020B0400000000000000" pitchFamily="34" charset="-128"/>
                <a:cs typeface="Arial" panose="020B0604020202020204" pitchFamily="34" charset="0"/>
              </a:rPr>
              <a:t>“Limited IRB Review” </a:t>
            </a:r>
            <a:r>
              <a:rPr lang="en-US" sz="2200" cap="none" dirty="0" smtClean="0">
                <a:latin typeface="Arial" panose="020B0604020202020204" pitchFamily="34" charset="0"/>
                <a:ea typeface="Adobe Heiti Std R" panose="020B0400000000000000" pitchFamily="34" charset="-128"/>
                <a:cs typeface="Arial" panose="020B0604020202020204" pitchFamily="34" charset="0"/>
              </a:rPr>
              <a:t>aka </a:t>
            </a:r>
            <a:r>
              <a:rPr lang="en-US" sz="2200" u="sng" cap="none" dirty="0" smtClean="0">
                <a:latin typeface="Arial" panose="020B0604020202020204" pitchFamily="34" charset="0"/>
                <a:ea typeface="Adobe Heiti Std R" panose="020B0400000000000000" pitchFamily="34" charset="-128"/>
                <a:cs typeface="Arial" panose="020B0604020202020204" pitchFamily="34" charset="0"/>
              </a:rPr>
              <a:t>Privacy Review </a:t>
            </a:r>
            <a:r>
              <a:rPr lang="en-US" sz="2200" cap="none" dirty="0" smtClean="0">
                <a:latin typeface="Arial" panose="020B0604020202020204" pitchFamily="34" charset="0"/>
                <a:ea typeface="Adobe Heiti Std R" panose="020B0400000000000000" pitchFamily="34" charset="-128"/>
                <a:cs typeface="Arial" panose="020B0604020202020204" pitchFamily="34" charset="0"/>
              </a:rPr>
              <a:t>required </a:t>
            </a:r>
            <a:r>
              <a:rPr lang="en-US" sz="2200" cap="none" dirty="0">
                <a:latin typeface="Arial" panose="020B0604020202020204" pitchFamily="34" charset="0"/>
                <a:ea typeface="Adobe Heiti Std R" panose="020B0400000000000000" pitchFamily="34" charset="-128"/>
                <a:cs typeface="Arial" panose="020B0604020202020204" pitchFamily="34" charset="0"/>
              </a:rPr>
              <a:t>for projects collecting sensitive </a:t>
            </a:r>
            <a:r>
              <a:rPr lang="en-US" sz="2200" cap="none" dirty="0" smtClean="0">
                <a:latin typeface="Arial" panose="020B0604020202020204" pitchFamily="34" charset="0"/>
                <a:ea typeface="Adobe Heiti Std R" panose="020B0400000000000000" pitchFamily="34" charset="-128"/>
                <a:cs typeface="Arial" panose="020B0604020202020204" pitchFamily="34" charset="0"/>
              </a:rPr>
              <a:t>and identifiable data</a:t>
            </a:r>
            <a:endParaRPr lang="en-US" sz="2400" cap="none" dirty="0" smtClean="0">
              <a:latin typeface="Arial" panose="020B0604020202020204" pitchFamily="34" charset="0"/>
              <a:ea typeface="Adobe Heiti Std R" panose="020B0400000000000000" pitchFamily="34" charset="-128"/>
              <a:cs typeface="Arial" panose="020B0604020202020204" pitchFamily="34" charset="0"/>
            </a:endParaRPr>
          </a:p>
          <a:p>
            <a:pPr marL="285750" indent="-285750" algn="l">
              <a:buFont typeface="Arial" panose="020B0604020202020204" pitchFamily="34" charset="0"/>
              <a:buChar char="•"/>
            </a:pPr>
            <a:r>
              <a:rPr lang="en-US" sz="2400" cap="none" dirty="0" smtClean="0">
                <a:latin typeface="Arial" panose="020B0604020202020204" pitchFamily="34" charset="0"/>
                <a:ea typeface="Adobe Heiti Std R" panose="020B0400000000000000" pitchFamily="34" charset="-128"/>
                <a:cs typeface="Arial" panose="020B0604020202020204" pitchFamily="34" charset="0"/>
              </a:rPr>
              <a:t>Information collected via</a:t>
            </a:r>
          </a:p>
          <a:p>
            <a:pPr marL="742950" lvl="1" indent="-285750">
              <a:buFont typeface="Arial" panose="020B0604020202020204" pitchFamily="34" charset="0"/>
              <a:buChar char="•"/>
            </a:pPr>
            <a:r>
              <a:rPr lang="en-US" sz="1800" cap="none" dirty="0" smtClean="0">
                <a:latin typeface="Arial" panose="020B0604020202020204" pitchFamily="34" charset="0"/>
                <a:ea typeface="Adobe Heiti Std R" panose="020B0400000000000000" pitchFamily="34" charset="-128"/>
                <a:cs typeface="Arial" panose="020B0604020202020204" pitchFamily="34" charset="0"/>
              </a:rPr>
              <a:t>Verbal or written responses, including data entry  </a:t>
            </a:r>
            <a:r>
              <a:rPr lang="en-US" sz="1800" b="1" cap="none" dirty="0" smtClean="0">
                <a:latin typeface="Arial" panose="020B0604020202020204" pitchFamily="34" charset="0"/>
                <a:ea typeface="Adobe Heiti Std R" panose="020B0400000000000000" pitchFamily="34" charset="-128"/>
                <a:cs typeface="Arial" panose="020B0604020202020204" pitchFamily="34" charset="0"/>
              </a:rPr>
              <a:t>and/or</a:t>
            </a:r>
            <a:endParaRPr lang="en-US" sz="1800" cap="none" dirty="0" smtClean="0">
              <a:latin typeface="Arial" panose="020B0604020202020204" pitchFamily="34" charset="0"/>
              <a:ea typeface="Adobe Heiti Std R" panose="020B0400000000000000" pitchFamily="34" charset="-128"/>
              <a:cs typeface="Arial" panose="020B0604020202020204" pitchFamily="34" charset="0"/>
            </a:endParaRPr>
          </a:p>
          <a:p>
            <a:pPr marL="742950" lvl="1" indent="-285750">
              <a:buFont typeface="Arial" panose="020B0604020202020204" pitchFamily="34" charset="0"/>
              <a:buChar char="•"/>
            </a:pPr>
            <a:r>
              <a:rPr lang="en-US" sz="1800" cap="none" dirty="0" smtClean="0">
                <a:latin typeface="Arial" panose="020B0604020202020204" pitchFamily="34" charset="0"/>
                <a:ea typeface="Adobe Heiti Std R" panose="020B0400000000000000" pitchFamily="34" charset="-128"/>
                <a:cs typeface="Arial" panose="020B0604020202020204" pitchFamily="34" charset="0"/>
              </a:rPr>
              <a:t>Observation – including audio and/or visual recording</a:t>
            </a:r>
          </a:p>
          <a:p>
            <a:pPr marL="742950" lvl="1" indent="-285750">
              <a:buFont typeface="Arial" panose="020B0604020202020204" pitchFamily="34" charset="0"/>
              <a:buChar char="•"/>
            </a:pPr>
            <a:endParaRPr lang="en-US" cap="none" dirty="0" smtClean="0">
              <a:latin typeface="Arial" panose="020B0604020202020204" pitchFamily="34" charset="0"/>
              <a:ea typeface="Adobe Heiti Std R" panose="020B0400000000000000" pitchFamily="34" charset="-128"/>
              <a:cs typeface="Arial" panose="020B0604020202020204" pitchFamily="34" charset="0"/>
            </a:endParaRPr>
          </a:p>
          <a:p>
            <a:pPr marL="285750" indent="-285750" algn="l">
              <a:buFont typeface="Arial" panose="020B0604020202020204" pitchFamily="34" charset="0"/>
              <a:buChar char="•"/>
            </a:pPr>
            <a:endParaRPr lang="en-US" sz="2000" dirty="0"/>
          </a:p>
        </p:txBody>
      </p:sp>
    </p:spTree>
    <p:extLst>
      <p:ext uri="{BB962C8B-B14F-4D97-AF65-F5344CB8AC3E}">
        <p14:creationId xmlns:p14="http://schemas.microsoft.com/office/powerpoint/2010/main" val="605635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675</TotalTime>
  <Words>1077</Words>
  <Application>Microsoft Office PowerPoint</Application>
  <PresentationFormat>Widescreen</PresentationFormat>
  <Paragraphs>127</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Adobe Gothic Std B</vt:lpstr>
      <vt:lpstr>Adobe Heiti Std R</vt:lpstr>
      <vt:lpstr>Arial</vt:lpstr>
      <vt:lpstr>Calibri</vt:lpstr>
      <vt:lpstr>Franklin Gothic Demi Cond</vt:lpstr>
      <vt:lpstr>Gill Sans MT Condensed</vt:lpstr>
      <vt:lpstr>Impact</vt:lpstr>
      <vt:lpstr>Wingdings</vt:lpstr>
      <vt:lpstr>Main Event</vt:lpstr>
      <vt:lpstr>It’s a New year and a new common rule: What researchers need to know</vt:lpstr>
      <vt:lpstr>January 17 DELAY from FEDS</vt:lpstr>
      <vt:lpstr>PowerPoint Presentation</vt:lpstr>
      <vt:lpstr>Why changes?</vt:lpstr>
      <vt:lpstr>Big changes</vt:lpstr>
      <vt:lpstr>Renewals</vt:lpstr>
      <vt:lpstr>Changes to definitions and signatures on consent form</vt:lpstr>
      <vt:lpstr>NEW exempt categories</vt:lpstr>
      <vt:lpstr>NEW exempt category 3  Benign behavioral interventions (BBI)</vt:lpstr>
      <vt:lpstr>BBI Examples* (all non-funded) </vt:lpstr>
      <vt:lpstr>NEW exempt category 3  Benign behavioral interventions (BBI)</vt:lpstr>
      <vt:lpstr>PowerPoint Presentation</vt:lpstr>
      <vt:lpstr>If you fit BBI or any Exempt Category - Say Goodbye to your current idea of recruitment and consent!</vt:lpstr>
      <vt:lpstr>CONSENT for BBI </vt:lpstr>
      <vt:lpstr>PowerPoint Presentation</vt:lpstr>
      <vt:lpstr>prospective agreement form</vt:lpstr>
      <vt:lpstr>Do I need to submit a Modification to change/add/remove personnel?</vt:lpstr>
      <vt:lpstr>PowerPoint Presentation</vt:lpstr>
      <vt:lpstr>Other changes</vt:lpstr>
      <vt:lpstr>New term: “Limited IRB REVIEW”/Privacy review for exempt studies</vt:lpstr>
      <vt:lpstr>Myths and truths</vt:lpstr>
      <vt:lpstr>Does this new rule apply to me TODAY?</vt:lpstr>
      <vt:lpstr>But I’ll never remember all that..</vt:lpstr>
      <vt:lpstr>PowerPoint Presentation</vt:lpstr>
    </vt:vector>
  </TitlesOfParts>
  <Company>Montclair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 Feldman Berger</dc:creator>
  <cp:lastModifiedBy>Amy Krenzer</cp:lastModifiedBy>
  <cp:revision>59</cp:revision>
  <cp:lastPrinted>2018-01-23T16:33:51Z</cp:lastPrinted>
  <dcterms:created xsi:type="dcterms:W3CDTF">2018-01-05T18:13:12Z</dcterms:created>
  <dcterms:modified xsi:type="dcterms:W3CDTF">2018-01-24T16:25:55Z</dcterms:modified>
</cp:coreProperties>
</file>