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5412" r:id="rId1"/>
  </p:sldMasterIdLst>
  <p:notesMasterIdLst>
    <p:notesMasterId r:id="rId23"/>
  </p:notesMasterIdLst>
  <p:handoutMasterIdLst>
    <p:handoutMasterId r:id="rId24"/>
  </p:handoutMasterIdLst>
  <p:sldIdLst>
    <p:sldId id="256" r:id="rId2"/>
    <p:sldId id="257" r:id="rId3"/>
    <p:sldId id="296" r:id="rId4"/>
    <p:sldId id="259" r:id="rId5"/>
    <p:sldId id="261" r:id="rId6"/>
    <p:sldId id="285" r:id="rId7"/>
    <p:sldId id="268" r:id="rId8"/>
    <p:sldId id="274" r:id="rId9"/>
    <p:sldId id="275" r:id="rId10"/>
    <p:sldId id="288" r:id="rId11"/>
    <p:sldId id="295" r:id="rId12"/>
    <p:sldId id="290" r:id="rId13"/>
    <p:sldId id="291" r:id="rId14"/>
    <p:sldId id="292" r:id="rId15"/>
    <p:sldId id="293" r:id="rId16"/>
    <p:sldId id="294" r:id="rId17"/>
    <p:sldId id="278" r:id="rId18"/>
    <p:sldId id="277" r:id="rId19"/>
    <p:sldId id="280" r:id="rId20"/>
    <p:sldId id="281" r:id="rId21"/>
    <p:sldId id="282" r:id="rId2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61" autoAdjust="0"/>
    <p:restoredTop sz="56410" autoAdjust="0"/>
  </p:normalViewPr>
  <p:slideViewPr>
    <p:cSldViewPr>
      <p:cViewPr>
        <p:scale>
          <a:sx n="100" d="100"/>
          <a:sy n="100" d="100"/>
        </p:scale>
        <p:origin x="-216" y="348"/>
      </p:cViewPr>
      <p:guideLst>
        <p:guide orient="horz" pos="2160"/>
        <p:guide pos="2880"/>
      </p:guideLst>
    </p:cSldViewPr>
  </p:slideViewPr>
  <p:outlineViewPr>
    <p:cViewPr>
      <p:scale>
        <a:sx n="33" d="100"/>
        <a:sy n="33" d="100"/>
      </p:scale>
      <p:origin x="0" y="3462"/>
    </p:cViewPr>
  </p:outlineViewPr>
  <p:notesTextViewPr>
    <p:cViewPr>
      <p:scale>
        <a:sx n="1" d="1"/>
        <a:sy n="1" d="1"/>
      </p:scale>
      <p:origin x="0" y="0"/>
    </p:cViewPr>
  </p:notesTextViewPr>
  <p:notesViewPr>
    <p:cSldViewPr>
      <p:cViewPr varScale="1">
        <p:scale>
          <a:sx n="81" d="100"/>
          <a:sy n="81" d="100"/>
        </p:scale>
        <p:origin x="-2040"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B5E96B65-C35F-49FF-AC38-F47B4CAB2D59}" type="datetimeFigureOut">
              <a:rPr lang="en-US" smtClean="0"/>
              <a:t>10/17/2012</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5603BFEC-4D3F-4AD1-B6F7-2D795CFDDFCF}" type="slidenum">
              <a:rPr lang="en-US" smtClean="0"/>
              <a:t>‹#›</a:t>
            </a:fld>
            <a:endParaRPr lang="en-US" dirty="0"/>
          </a:p>
        </p:txBody>
      </p:sp>
    </p:spTree>
    <p:extLst>
      <p:ext uri="{BB962C8B-B14F-4D97-AF65-F5344CB8AC3E}">
        <p14:creationId xmlns:p14="http://schemas.microsoft.com/office/powerpoint/2010/main" val="3300076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22FB4DC7-A3B9-4C8E-B009-3DB3C5370144}" type="datetimeFigureOut">
              <a:rPr lang="en-US" smtClean="0"/>
              <a:t>10/17/2012</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4FE08678-DD86-47C1-BDD1-08885196B3D3}" type="slidenum">
              <a:rPr lang="en-US" smtClean="0"/>
              <a:t>‹#›</a:t>
            </a:fld>
            <a:endParaRPr lang="en-US" dirty="0"/>
          </a:p>
        </p:txBody>
      </p:sp>
    </p:spTree>
    <p:extLst>
      <p:ext uri="{BB962C8B-B14F-4D97-AF65-F5344CB8AC3E}">
        <p14:creationId xmlns:p14="http://schemas.microsoft.com/office/powerpoint/2010/main" val="1917528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nia.nih.gov/research/funding/2012/08/secondary-analyses-and-archiving-social-and-behavioral-datasets-aging-r03"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grants.nih.gov/grants/guide/pa-files/PA-11-062.html"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E08678-DD86-47C1-BDD1-08885196B3D3}" type="slidenum">
              <a:rPr lang="en-US" smtClean="0"/>
              <a:t>2</a:t>
            </a:fld>
            <a:endParaRPr lang="en-US" dirty="0"/>
          </a:p>
        </p:txBody>
      </p:sp>
    </p:spTree>
    <p:extLst>
      <p:ext uri="{BB962C8B-B14F-4D97-AF65-F5344CB8AC3E}">
        <p14:creationId xmlns:p14="http://schemas.microsoft.com/office/powerpoint/2010/main" val="3176920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E08678-DD86-47C1-BDD1-08885196B3D3}" type="slidenum">
              <a:rPr lang="en-US" smtClean="0"/>
              <a:t>12</a:t>
            </a:fld>
            <a:endParaRPr lang="en-US" dirty="0"/>
          </a:p>
        </p:txBody>
      </p:sp>
    </p:spTree>
    <p:extLst>
      <p:ext uri="{BB962C8B-B14F-4D97-AF65-F5344CB8AC3E}">
        <p14:creationId xmlns:p14="http://schemas.microsoft.com/office/powerpoint/2010/main" val="800378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E08678-DD86-47C1-BDD1-08885196B3D3}" type="slidenum">
              <a:rPr lang="en-US" smtClean="0"/>
              <a:t>13</a:t>
            </a:fld>
            <a:endParaRPr lang="en-US" dirty="0"/>
          </a:p>
        </p:txBody>
      </p:sp>
    </p:spTree>
    <p:extLst>
      <p:ext uri="{BB962C8B-B14F-4D97-AF65-F5344CB8AC3E}">
        <p14:creationId xmlns:p14="http://schemas.microsoft.com/office/powerpoint/2010/main" val="1498280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E08678-DD86-47C1-BDD1-08885196B3D3}" type="slidenum">
              <a:rPr lang="en-US" smtClean="0"/>
              <a:t>14</a:t>
            </a:fld>
            <a:endParaRPr lang="en-US" dirty="0"/>
          </a:p>
        </p:txBody>
      </p:sp>
    </p:spTree>
    <p:extLst>
      <p:ext uri="{BB962C8B-B14F-4D97-AF65-F5344CB8AC3E}">
        <p14:creationId xmlns:p14="http://schemas.microsoft.com/office/powerpoint/2010/main" val="1075978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E08678-DD86-47C1-BDD1-08885196B3D3}" type="slidenum">
              <a:rPr lang="en-US" smtClean="0"/>
              <a:t>15</a:t>
            </a:fld>
            <a:endParaRPr lang="en-US" dirty="0"/>
          </a:p>
        </p:txBody>
      </p:sp>
    </p:spTree>
    <p:extLst>
      <p:ext uri="{BB962C8B-B14F-4D97-AF65-F5344CB8AC3E}">
        <p14:creationId xmlns:p14="http://schemas.microsoft.com/office/powerpoint/2010/main" val="3522857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1) NIH </a:t>
            </a:r>
            <a:r>
              <a:rPr lang="en-US" sz="1200" dirty="0" smtClean="0"/>
              <a:t>is made up of 27 institutes, such as Nat’l Institute on Aging, Nat’l Institute on Minority Health and Health </a:t>
            </a:r>
            <a:r>
              <a:rPr lang="en-US" sz="1200" dirty="0" smtClean="0">
                <a:latin typeface="+mn-lt"/>
              </a:rPr>
              <a:t>Disparities, Nat’l Institute on Child Health/Human Development. In the case</a:t>
            </a:r>
            <a:r>
              <a:rPr lang="en-US" sz="1200" baseline="0" dirty="0" smtClean="0">
                <a:latin typeface="+mn-lt"/>
              </a:rPr>
              <a:t> of NIH, either your research directly relates to a health issue, or you can be part of a collaborative multi-disciplinary team who applies for such a grant. </a:t>
            </a:r>
            <a:endParaRPr lang="en-US" sz="1200" dirty="0" smtClean="0">
              <a:latin typeface="+mn-lt"/>
            </a:endParaRPr>
          </a:p>
          <a:p>
            <a:endParaRPr lang="en-US" sz="1200"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t>Two NIH funding</a:t>
            </a:r>
            <a:r>
              <a:rPr lang="en-US" sz="1200" b="1" baseline="0" dirty="0" smtClean="0"/>
              <a:t> </a:t>
            </a:r>
            <a:r>
              <a:rPr lang="en-US" sz="1200" b="1" baseline="0" dirty="0" err="1" smtClean="0"/>
              <a:t>opps</a:t>
            </a:r>
            <a:r>
              <a:rPr lang="en-US" sz="1200" b="1" baseline="0" dirty="0" smtClean="0"/>
              <a:t> for business school faculty: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baseline="0" dirty="0" smtClean="0"/>
              <a:t>a. </a:t>
            </a:r>
            <a:r>
              <a:rPr lang="en-US" sz="1200" b="1" dirty="0" smtClean="0"/>
              <a:t>Nat’l Institute on Aging:</a:t>
            </a:r>
            <a:r>
              <a:rPr lang="en-US" sz="1200" b="1" baseline="0" dirty="0" smtClean="0"/>
              <a:t> </a:t>
            </a:r>
            <a:r>
              <a:rPr lang="en-US" sz="1200" b="1" u="sng" kern="1200" dirty="0" smtClean="0">
                <a:solidFill>
                  <a:schemeClr val="tx1"/>
                </a:solidFill>
                <a:effectLst/>
                <a:latin typeface="+mn-lt"/>
                <a:ea typeface="+mn-ea"/>
                <a:cs typeface="+mn-cs"/>
                <a:hlinkClick r:id="rId3"/>
              </a:rPr>
              <a:t>Secondary Analyses and Archiving of Social and Behavioral Datasets in Aging (R03)</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Seeking applications for up to two years for (1) secondary analysis of data on aging in the areas of psychology, behavioral genetics, economics, demography or (2) archiving and dissemination of data sets to enable secondary analysis. LOI due: January 14, 2013; Full Proposal due: February 14, 2013.</a:t>
            </a:r>
          </a:p>
          <a:p>
            <a:endParaRPr lang="en-US" sz="1200"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t>b. </a:t>
            </a:r>
            <a:r>
              <a:rPr lang="en-US" sz="1200" b="1" kern="1200" dirty="0" smtClean="0">
                <a:solidFill>
                  <a:schemeClr val="tx1"/>
                </a:solidFill>
                <a:effectLst/>
                <a:latin typeface="+mn-lt"/>
                <a:ea typeface="+mn-ea"/>
                <a:cs typeface="+mn-cs"/>
              </a:rPr>
              <a:t>National Institute on Alcohol Abuse and Alcoholism: </a:t>
            </a:r>
            <a:r>
              <a:rPr lang="en-US" sz="1200" u="sng" kern="1200" dirty="0" smtClean="0">
                <a:solidFill>
                  <a:schemeClr val="tx1"/>
                </a:solidFill>
                <a:effectLst/>
                <a:latin typeface="+mn-lt"/>
                <a:ea typeface="+mn-ea"/>
                <a:cs typeface="+mn-cs"/>
                <a:hlinkClick r:id="rId4"/>
              </a:rPr>
              <a:t>Research Into The Impact Of Economic Fluctuations On Alcohol Consumption, Drinking Patterns, And Prevention And Treatment Of Problem Drinking And Related Problems (R21)</a:t>
            </a:r>
            <a:r>
              <a:rPr lang="en-US" sz="1200" kern="1200" dirty="0" smtClean="0">
                <a:solidFill>
                  <a:schemeClr val="tx1"/>
                </a:solidFill>
                <a:effectLst/>
                <a:latin typeface="+mn-lt"/>
                <a:ea typeface="+mn-ea"/>
                <a:cs typeface="+mn-cs"/>
              </a:rPr>
              <a:t>. Looking for research that will significantly add to existing knowledge about the relationship between economic fluctuations and drinking rates and patterns and drinking-related problems, as well as the likely effectiveness of established and developing approaches to the prevention and treatment of problem drinking, alcohol use disorders, and drinking-related problems. Full Proposal due: Feb 16, June 16, Oct 16.</a:t>
            </a:r>
          </a:p>
          <a:p>
            <a:endParaRPr lang="en-US" sz="1200" b="1" dirty="0" smtClean="0"/>
          </a:p>
          <a:p>
            <a:r>
              <a:rPr lang="en-US" sz="1200" b="1" dirty="0" smtClean="0"/>
              <a:t>2) Agency for Healthcare Research and Quality (AHRQ)</a:t>
            </a:r>
            <a:endParaRPr lang="en-US" sz="1200" dirty="0" smtClean="0"/>
          </a:p>
          <a:p>
            <a:r>
              <a:rPr lang="en-US" sz="1200" dirty="0" smtClean="0"/>
              <a:t>Small Research Grant to Improve Health Care Quality through Health Information Technology [IT] supports a wide variety of research designs in order to improve the quality, safety, effectiveness, and efficiency of health care through the implementation and use of health IT.  The designs include: small pilot and feasibility or self-contained health IT research projects; secondary data analysis of health IT research; and economic (prospective or retrospective) analyses of health IT implementation and use. Through economic analyses, estimates of health IT implementation and use costs and benefits will be generated.    </a:t>
            </a:r>
          </a:p>
          <a:p>
            <a:r>
              <a:rPr lang="en-US" sz="1200" dirty="0" smtClean="0"/>
              <a:t>due: February 16, June 16, October 16</a:t>
            </a:r>
          </a:p>
          <a:p>
            <a:endParaRPr lang="en-US" dirty="0" smtClean="0"/>
          </a:p>
          <a:p>
            <a:r>
              <a:rPr lang="en-US" sz="1200" b="1" dirty="0" smtClean="0"/>
              <a:t>3) </a:t>
            </a:r>
            <a:r>
              <a:rPr lang="en-US" sz="1200" b="1" dirty="0" err="1" smtClean="0"/>
              <a:t>Alferd</a:t>
            </a:r>
            <a:r>
              <a:rPr lang="en-US" sz="1200" b="1" dirty="0" smtClean="0"/>
              <a:t> P. Sloan Foundation: Economic Performance and the Quality of Life</a:t>
            </a:r>
            <a:r>
              <a:rPr lang="en-US" sz="1200" b="1" baseline="0" dirty="0" smtClean="0"/>
              <a:t> </a:t>
            </a:r>
            <a:r>
              <a:rPr lang="en-US" sz="1200" b="0" baseline="0" dirty="0" smtClean="0"/>
              <a:t>program supports two projects:</a:t>
            </a:r>
          </a:p>
          <a:p>
            <a:endParaRPr lang="en-US" sz="1200" b="1" dirty="0" smtClean="0"/>
          </a:p>
          <a:p>
            <a:r>
              <a:rPr lang="en-US" sz="1200" b="1" dirty="0" smtClean="0"/>
              <a:t>a. Economic Institutions, Behavior and Performance: </a:t>
            </a:r>
            <a:r>
              <a:rPr lang="en-US" sz="1200" dirty="0" smtClean="0"/>
              <a:t>This program supports research on the structure, behavior, and performance of the U.S. economy with the goal of providing objective and nonpartisan insights that can inform and strengthen critical decisions facing leaders, policymakers, and the public.</a:t>
            </a:r>
            <a:r>
              <a:rPr lang="en-US" sz="1200" baseline="0" dirty="0" smtClean="0"/>
              <a:t> </a:t>
            </a:r>
            <a:r>
              <a:rPr lang="en-US" sz="1200" dirty="0" smtClean="0"/>
              <a:t>Support grants studying the </a:t>
            </a:r>
            <a:r>
              <a:rPr lang="en-US" sz="1200" b="1" dirty="0" smtClean="0"/>
              <a:t>Economic Implications of the Great Recession, Behavioral Economics and Household Finance, Economic Analysis of Science and Technology, Empirical Economic Research Enablers.  </a:t>
            </a:r>
          </a:p>
          <a:p>
            <a:endParaRPr lang="en-US" sz="1200" b="1" dirty="0" smtClean="0"/>
          </a:p>
          <a:p>
            <a:r>
              <a:rPr lang="en-US" sz="1200" b="1" dirty="0" smtClean="0"/>
              <a:t>b. Working Longer: </a:t>
            </a:r>
            <a:r>
              <a:rPr lang="en-US" sz="1200" dirty="0" smtClean="0"/>
              <a:t>Americans are working later in life, delaying retirement.</a:t>
            </a:r>
            <a:r>
              <a:rPr lang="en-US" sz="1200" baseline="0" dirty="0" smtClean="0"/>
              <a:t> t</a:t>
            </a:r>
            <a:r>
              <a:rPr lang="en-US" sz="1200" dirty="0" smtClean="0"/>
              <a:t>he Foundation’s Working Longer program began grant making in 2010 to deepen our understanding of aging Americans’ work patterns. The goal is to understand a) employer practices by industry and sector; b) obstacles to continued employment of older Americans; and c) the economic consequences for both individuals and for the federal budget.</a:t>
            </a:r>
          </a:p>
          <a:p>
            <a:endParaRPr lang="en-US" sz="1200" b="1" dirty="0" smtClean="0"/>
          </a:p>
          <a:p>
            <a:r>
              <a:rPr lang="en-US" sz="1200" dirty="0" smtClean="0"/>
              <a:t>Submit: Letter of Inquiry</a:t>
            </a:r>
          </a:p>
          <a:p>
            <a:endParaRPr lang="en-US" dirty="0"/>
          </a:p>
        </p:txBody>
      </p:sp>
      <p:sp>
        <p:nvSpPr>
          <p:cNvPr id="4" name="Slide Number Placeholder 3"/>
          <p:cNvSpPr>
            <a:spLocks noGrp="1"/>
          </p:cNvSpPr>
          <p:nvPr>
            <p:ph type="sldNum" sz="quarter" idx="10"/>
          </p:nvPr>
        </p:nvSpPr>
        <p:spPr/>
        <p:txBody>
          <a:bodyPr/>
          <a:lstStyle/>
          <a:p>
            <a:fld id="{4FE08678-DD86-47C1-BDD1-08885196B3D3}" type="slidenum">
              <a:rPr lang="en-US" smtClean="0"/>
              <a:t>16</a:t>
            </a:fld>
            <a:endParaRPr lang="en-US" dirty="0"/>
          </a:p>
        </p:txBody>
      </p:sp>
    </p:spTree>
    <p:extLst>
      <p:ext uri="{BB962C8B-B14F-4D97-AF65-F5344CB8AC3E}">
        <p14:creationId xmlns:p14="http://schemas.microsoft.com/office/powerpoint/2010/main" val="1964406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E08678-DD86-47C1-BDD1-08885196B3D3}" type="slidenum">
              <a:rPr lang="en-US" smtClean="0"/>
              <a:t>4</a:t>
            </a:fld>
            <a:endParaRPr lang="en-US" dirty="0"/>
          </a:p>
        </p:txBody>
      </p:sp>
    </p:spTree>
    <p:extLst>
      <p:ext uri="{BB962C8B-B14F-4D97-AF65-F5344CB8AC3E}">
        <p14:creationId xmlns:p14="http://schemas.microsoft.com/office/powerpoint/2010/main" val="3170789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E08678-DD86-47C1-BDD1-08885196B3D3}" type="slidenum">
              <a:rPr lang="en-US" smtClean="0"/>
              <a:t>5</a:t>
            </a:fld>
            <a:endParaRPr lang="en-US" dirty="0"/>
          </a:p>
        </p:txBody>
      </p:sp>
    </p:spTree>
    <p:extLst>
      <p:ext uri="{BB962C8B-B14F-4D97-AF65-F5344CB8AC3E}">
        <p14:creationId xmlns:p14="http://schemas.microsoft.com/office/powerpoint/2010/main" val="923410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 everyone,</a:t>
            </a:r>
            <a:r>
              <a:rPr lang="en-US" baseline="0" dirty="0" smtClean="0"/>
              <a:t> </a:t>
            </a:r>
            <a:r>
              <a:rPr lang="en-US" baseline="0" dirty="0" smtClean="0"/>
              <a:t>I’m </a:t>
            </a:r>
            <a:r>
              <a:rPr lang="en-US" baseline="0" dirty="0" smtClean="0"/>
              <a:t>going to talk about the best tools that we know of on the web, and some subscription services that we’ve made available for you to help with your search for funding opportunities.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Grants.gov:</a:t>
            </a:r>
            <a:r>
              <a:rPr lang="en-US" sz="1200" dirty="0" smtClean="0"/>
              <a:t> has info on 26 federal grant-making agencies. You can search their database for federal grants that match your research and project interests; you can search by keyword, funding category (such as housing, aging, health), or browse all current grant opportunities by specific funding agency, such as the Dept. Of Commerce.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At the bottom, you will notice a link to “Subscriptions”, if you click on that, and then subscribe under the “Notices Based on Advanced Subscriptions” you can receive funding opportunity notifications relevant to your specific research or program area. </a:t>
            </a:r>
          </a:p>
        </p:txBody>
      </p:sp>
      <p:sp>
        <p:nvSpPr>
          <p:cNvPr id="4" name="Slide Number Placeholder 3"/>
          <p:cNvSpPr>
            <a:spLocks noGrp="1"/>
          </p:cNvSpPr>
          <p:nvPr>
            <p:ph type="sldNum" sz="quarter" idx="10"/>
          </p:nvPr>
        </p:nvSpPr>
        <p:spPr/>
        <p:txBody>
          <a:bodyPr/>
          <a:lstStyle/>
          <a:p>
            <a:fld id="{4FE08678-DD86-47C1-BDD1-08885196B3D3}" type="slidenum">
              <a:rPr lang="en-US" smtClean="0"/>
              <a:t>6</a:t>
            </a:fld>
            <a:endParaRPr lang="en-US" dirty="0"/>
          </a:p>
        </p:txBody>
      </p:sp>
    </p:spTree>
    <p:extLst>
      <p:ext uri="{BB962C8B-B14F-4D97-AF65-F5344CB8AC3E}">
        <p14:creationId xmlns:p14="http://schemas.microsoft.com/office/powerpoint/2010/main" val="3481024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resource, that </a:t>
            </a:r>
            <a:r>
              <a:rPr lang="en-US" baseline="0" dirty="0" smtClean="0"/>
              <a:t>we subscribe </a:t>
            </a:r>
            <a:r>
              <a:rPr lang="en-US" baseline="0" dirty="0" smtClean="0"/>
              <a:t>to and is available for your use is InfoEd. </a:t>
            </a:r>
            <a:r>
              <a:rPr lang="en-US" sz="1200" b="1" dirty="0" err="1" smtClean="0"/>
              <a:t>InfoEd</a:t>
            </a:r>
            <a:r>
              <a:rPr lang="en-US" sz="1200" b="1" dirty="0" smtClean="0"/>
              <a:t>: </a:t>
            </a:r>
            <a:r>
              <a:rPr lang="en-US" sz="1200" dirty="0" smtClean="0"/>
              <a:t>has a few services, the first is an extensive searchable database, called SPIN.. (open </a:t>
            </a:r>
            <a:r>
              <a:rPr lang="en-US" sz="1200" dirty="0" err="1" smtClean="0"/>
              <a:t>InfoEd</a:t>
            </a:r>
            <a:r>
              <a:rPr lang="en-US" sz="1200" dirty="0" smtClean="0"/>
              <a:t>)</a:t>
            </a:r>
          </a:p>
          <a:p>
            <a:endParaRPr lang="en-US" sz="1200" dirty="0" smtClean="0"/>
          </a:p>
          <a:p>
            <a:r>
              <a:rPr lang="en-US" sz="1200" b="1" dirty="0" smtClean="0"/>
              <a:t>SPIN</a:t>
            </a:r>
            <a:r>
              <a:rPr lang="en-US" sz="1200" dirty="0" smtClean="0"/>
              <a:t> provides all private and public funding sources for your project. You can use the</a:t>
            </a:r>
            <a:r>
              <a:rPr lang="en-US" sz="1200" baseline="0" dirty="0" smtClean="0"/>
              <a:t> </a:t>
            </a:r>
            <a:r>
              <a:rPr lang="en-US" sz="1200" b="1" dirty="0" smtClean="0"/>
              <a:t>keywords related to your project </a:t>
            </a:r>
            <a:r>
              <a:rPr lang="en-US" sz="1200" b="0" dirty="0" smtClean="0"/>
              <a:t>(employment, housing)</a:t>
            </a:r>
            <a:r>
              <a:rPr lang="en-US" sz="1200" b="0" baseline="0" dirty="0" smtClean="0"/>
              <a:t> </a:t>
            </a:r>
            <a:r>
              <a:rPr lang="en-US" sz="1200" b="0" dirty="0" smtClean="0"/>
              <a:t>to search</a:t>
            </a:r>
            <a:r>
              <a:rPr lang="en-US" sz="1200" b="1" dirty="0" smtClean="0"/>
              <a:t> </a:t>
            </a:r>
            <a:r>
              <a:rPr lang="en-US" sz="1200" b="0" dirty="0" smtClean="0"/>
              <a:t>for </a:t>
            </a:r>
            <a:r>
              <a:rPr lang="en-US" sz="1200" dirty="0" smtClean="0"/>
              <a:t>funding opportunities.</a:t>
            </a:r>
          </a:p>
          <a:p>
            <a:endParaRPr lang="en-US" sz="1200" dirty="0" smtClean="0"/>
          </a:p>
          <a:p>
            <a:pPr defTabSz="929305">
              <a:defRPr/>
            </a:pPr>
            <a:r>
              <a:rPr lang="en-US" sz="1200" dirty="0" smtClean="0"/>
              <a:t>You can also sign up for </a:t>
            </a:r>
            <a:r>
              <a:rPr lang="en-US" sz="1200" baseline="0" dirty="0" smtClean="0"/>
              <a:t>an account with </a:t>
            </a:r>
            <a:r>
              <a:rPr lang="en-US" sz="1200" baseline="0" dirty="0" err="1" smtClean="0"/>
              <a:t>Infoed</a:t>
            </a:r>
            <a:r>
              <a:rPr lang="en-US" sz="1200" baseline="0" dirty="0" smtClean="0"/>
              <a:t>, to get </a:t>
            </a:r>
            <a:r>
              <a:rPr lang="en-US" sz="1200" dirty="0" smtClean="0"/>
              <a:t>alerted to funding opportunities in your specific area of research. These will come in the form of</a:t>
            </a:r>
            <a:r>
              <a:rPr lang="en-US" sz="1200" baseline="0" dirty="0" smtClean="0"/>
              <a:t> </a:t>
            </a:r>
            <a:r>
              <a:rPr lang="en-US" sz="1200" dirty="0" smtClean="0"/>
              <a:t>daily </a:t>
            </a:r>
            <a:r>
              <a:rPr lang="en-US" sz="1200" b="1" dirty="0" smtClean="0"/>
              <a:t>SMARTS </a:t>
            </a:r>
            <a:r>
              <a:rPr lang="en-US" sz="1200" dirty="0" smtClean="0"/>
              <a:t>emails delivered to your inbox for funding opportunities based on keywords you provide.</a:t>
            </a:r>
          </a:p>
          <a:p>
            <a:pPr defTabSz="929305">
              <a:defRPr/>
            </a:pPr>
            <a:endParaRPr lang="en-US" sz="1200" dirty="0" smtClean="0"/>
          </a:p>
          <a:p>
            <a:pPr defTabSz="929305">
              <a:defRPr/>
            </a:pPr>
            <a:r>
              <a:rPr lang="en-US" sz="1200" dirty="0" smtClean="0"/>
              <a:t>-We have Research Profile forms for you today, you can fill them out and send them back to us. We can set up a profile for you, all you will need to do is make updates when necessary.</a:t>
            </a:r>
          </a:p>
          <a:p>
            <a:endParaRPr lang="en-US" baseline="0" dirty="0" smtClean="0"/>
          </a:p>
          <a:p>
            <a:endParaRPr lang="en-US" baseline="0" dirty="0" smtClean="0"/>
          </a:p>
          <a:p>
            <a:r>
              <a:rPr lang="en-US" baseline="0" dirty="0" smtClean="0"/>
              <a:t>This database provides all private and public funding sources for your project area. You can so a </a:t>
            </a:r>
            <a:r>
              <a:rPr lang="en-US" b="1" baseline="0" dirty="0" smtClean="0"/>
              <a:t>quick keyword search</a:t>
            </a:r>
            <a:r>
              <a:rPr lang="en-US" baseline="0" dirty="0" smtClean="0"/>
              <a:t>, or you can run an </a:t>
            </a:r>
            <a:r>
              <a:rPr lang="en-US" b="1" baseline="0" dirty="0" smtClean="0"/>
              <a:t>advanced search </a:t>
            </a:r>
            <a:r>
              <a:rPr lang="en-US" baseline="0" dirty="0" smtClean="0"/>
              <a:t>and fill in any of the specific searching criteria you want, and you find your project/research specific funding opportunities.</a:t>
            </a:r>
            <a:endParaRPr lang="en-US" dirty="0"/>
          </a:p>
        </p:txBody>
      </p:sp>
      <p:sp>
        <p:nvSpPr>
          <p:cNvPr id="4" name="Slide Number Placeholder 3"/>
          <p:cNvSpPr>
            <a:spLocks noGrp="1"/>
          </p:cNvSpPr>
          <p:nvPr>
            <p:ph type="sldNum" sz="quarter" idx="10"/>
          </p:nvPr>
        </p:nvSpPr>
        <p:spPr/>
        <p:txBody>
          <a:bodyPr/>
          <a:lstStyle/>
          <a:p>
            <a:fld id="{4FE08678-DD86-47C1-BDD1-08885196B3D3}" type="slidenum">
              <a:rPr lang="en-US" smtClean="0"/>
              <a:t>7</a:t>
            </a:fld>
            <a:endParaRPr lang="en-US" dirty="0"/>
          </a:p>
        </p:txBody>
      </p:sp>
    </p:spTree>
    <p:extLst>
      <p:ext uri="{BB962C8B-B14F-4D97-AF65-F5344CB8AC3E}">
        <p14:creationId xmlns:p14="http://schemas.microsoft.com/office/powerpoint/2010/main" val="2974154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9305">
              <a:defRPr/>
            </a:pPr>
            <a:r>
              <a:rPr lang="en-US" sz="1200" dirty="0" smtClean="0"/>
              <a:t>You can also sign up for </a:t>
            </a:r>
            <a:r>
              <a:rPr lang="en-US" sz="1200" baseline="0" dirty="0" smtClean="0"/>
              <a:t>an account with </a:t>
            </a:r>
            <a:r>
              <a:rPr lang="en-US" sz="1200" baseline="0" dirty="0" err="1" smtClean="0"/>
              <a:t>Infoed</a:t>
            </a:r>
            <a:r>
              <a:rPr lang="en-US" sz="1200" baseline="0" dirty="0" smtClean="0"/>
              <a:t>, to get </a:t>
            </a:r>
            <a:r>
              <a:rPr lang="en-US" sz="1200" dirty="0" smtClean="0"/>
              <a:t>alerted to funding opportunities in your specific area of research. These will come in the form of</a:t>
            </a:r>
            <a:r>
              <a:rPr lang="en-US" sz="1200" baseline="0" dirty="0" smtClean="0"/>
              <a:t> </a:t>
            </a:r>
            <a:r>
              <a:rPr lang="en-US" sz="1200" dirty="0" smtClean="0"/>
              <a:t>daily </a:t>
            </a:r>
            <a:r>
              <a:rPr lang="en-US" sz="1200" b="1" dirty="0" smtClean="0"/>
              <a:t>SMARTS </a:t>
            </a:r>
            <a:r>
              <a:rPr lang="en-US" sz="1200" dirty="0" smtClean="0"/>
              <a:t>emails delivered to your inbox for funding opportunities based on keywords you provide.</a:t>
            </a:r>
          </a:p>
          <a:p>
            <a:pPr defTabSz="929305">
              <a:defRPr/>
            </a:pPr>
            <a:endParaRPr lang="en-US" sz="1200" dirty="0" smtClean="0"/>
          </a:p>
          <a:p>
            <a:pPr defTabSz="929305">
              <a:defRPr/>
            </a:pPr>
            <a:r>
              <a:rPr lang="en-US" sz="1200" dirty="0" smtClean="0"/>
              <a:t>-We have Research Profile forms for you today, you can fill them out and send them back to us. We can set up a profile for you, all you will need to do is make updates when necessary.</a:t>
            </a:r>
          </a:p>
          <a:p>
            <a:pPr defTabSz="929305">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t>
            </a:r>
            <a:r>
              <a:rPr lang="en-US" baseline="0" dirty="0" smtClean="0"/>
              <a:t>last service that InfoEd provides is the ability to get alerted to funding opportunities in your specific area(s) of research, you can manage your personal profile and account in the SMARTS/Genius system.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r>
              <a:rPr lang="en-US" baseline="0" dirty="0" smtClean="0"/>
              <a:t>To log-in to your account click on the “Genius” tab from the InfoEd home page. Then you log-in.  (some of you may have accounts already) and update your research profile and project interests based on key words and broad subject categories.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-from this profile, you get daily Smarts emails, alerting you to funding opportunities that fit your selected criteria in your profile.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-benefit is that you can update your profile at any time, and get the funding opps delivered as a daily digest (1 email) or as matches to your profile come up.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FE08678-DD86-47C1-BDD1-08885196B3D3}" type="slidenum">
              <a:rPr lang="en-US" smtClean="0"/>
              <a:t>8</a:t>
            </a:fld>
            <a:endParaRPr lang="en-US" dirty="0"/>
          </a:p>
        </p:txBody>
      </p:sp>
    </p:spTree>
    <p:extLst>
      <p:ext uri="{BB962C8B-B14F-4D97-AF65-F5344CB8AC3E}">
        <p14:creationId xmlns:p14="http://schemas.microsoft.com/office/powerpoint/2010/main" val="2707118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Grants Advisor Plus (open): </a:t>
            </a:r>
            <a:r>
              <a:rPr lang="en-US" sz="1200" dirty="0" smtClean="0"/>
              <a:t>A new service we subscribed to. It is available for anyone to use from the campus, or if you are off campus, we can provide you with a log-in and password.</a:t>
            </a:r>
          </a:p>
          <a:p>
            <a:pPr defTabSz="929305">
              <a:defRPr/>
            </a:pPr>
            <a:endParaRPr lang="en-US" sz="1200" dirty="0" smtClean="0"/>
          </a:p>
          <a:p>
            <a:pPr defTabSz="929305">
              <a:defRPr/>
            </a:pPr>
            <a:r>
              <a:rPr lang="en-US" sz="1200" dirty="0" smtClean="0"/>
              <a:t>Grants Advisor </a:t>
            </a:r>
            <a:r>
              <a:rPr lang="en-US" sz="1200" baseline="0" dirty="0" smtClean="0"/>
              <a:t> </a:t>
            </a:r>
            <a:r>
              <a:rPr lang="en-US" sz="1200" dirty="0" smtClean="0"/>
              <a:t>is updated monthly, and includes private and public funding opportunities, specifically targeting colleges and universities, as well as information on individual fellowships. </a:t>
            </a:r>
          </a:p>
          <a:p>
            <a:endParaRPr lang="en-US" sz="1200" b="1" dirty="0" smtClean="0"/>
          </a:p>
          <a:p>
            <a:pPr defTabSz="929305">
              <a:defRPr/>
            </a:pPr>
            <a:r>
              <a:rPr lang="en-US" sz="1200" dirty="0" smtClean="0"/>
              <a:t>Grants Advisor releases a monthly newsletter of upcoming funding opportunities, you can search by subject categories, as well as a an advanced searchable database. </a:t>
            </a:r>
          </a:p>
          <a:p>
            <a:endParaRPr lang="en-US" dirty="0" smtClean="0"/>
          </a:p>
          <a:p>
            <a:r>
              <a:rPr lang="en-US" baseline="0" dirty="0" smtClean="0"/>
              <a:t>We </a:t>
            </a:r>
            <a:r>
              <a:rPr lang="en-US" baseline="0" dirty="0" smtClean="0"/>
              <a:t>also have an e-book with this subscription, called “The Grant Works” book which compiles hundreds of essays on useful advice and tips for grantseeking in higher education, including proposal writing and budget development. </a:t>
            </a:r>
          </a:p>
          <a:p>
            <a:endParaRPr lang="en-US" baseline="0" dirty="0" smtClean="0"/>
          </a:p>
        </p:txBody>
      </p:sp>
      <p:sp>
        <p:nvSpPr>
          <p:cNvPr id="4" name="Slide Number Placeholder 3"/>
          <p:cNvSpPr>
            <a:spLocks noGrp="1"/>
          </p:cNvSpPr>
          <p:nvPr>
            <p:ph type="sldNum" sz="quarter" idx="10"/>
          </p:nvPr>
        </p:nvSpPr>
        <p:spPr/>
        <p:txBody>
          <a:bodyPr/>
          <a:lstStyle/>
          <a:p>
            <a:fld id="{4FE08678-DD86-47C1-BDD1-08885196B3D3}" type="slidenum">
              <a:rPr lang="en-US" smtClean="0"/>
              <a:t>9</a:t>
            </a:fld>
            <a:endParaRPr lang="en-US" dirty="0"/>
          </a:p>
        </p:txBody>
      </p:sp>
    </p:spTree>
    <p:extLst>
      <p:ext uri="{BB962C8B-B14F-4D97-AF65-F5344CB8AC3E}">
        <p14:creationId xmlns:p14="http://schemas.microsoft.com/office/powerpoint/2010/main" val="710516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9305">
              <a:spcAft>
                <a:spcPts val="3049"/>
              </a:spcAft>
              <a:defRPr/>
            </a:pPr>
            <a:r>
              <a:rPr lang="en-US" sz="1200" b="1" dirty="0" smtClean="0"/>
              <a:t>Funding </a:t>
            </a:r>
            <a:r>
              <a:rPr lang="en-US" sz="1200" b="1" dirty="0" err="1" smtClean="0"/>
              <a:t>Opps</a:t>
            </a:r>
            <a:r>
              <a:rPr lang="en-US" sz="1200" b="1" dirty="0" smtClean="0"/>
              <a:t> List-Serve: </a:t>
            </a:r>
            <a:r>
              <a:rPr lang="en-US" sz="1200" dirty="0" smtClean="0"/>
              <a:t>We recently began a</a:t>
            </a:r>
            <a:r>
              <a:rPr lang="en-US" sz="1200" dirty="0" smtClean="0">
                <a:solidFill>
                  <a:schemeClr val="tx2">
                    <a:lumMod val="90000"/>
                    <a:lumOff val="10000"/>
                  </a:schemeClr>
                </a:solidFill>
              </a:rPr>
              <a:t> funding opportunity listserv, which we use to send out about 5 </a:t>
            </a:r>
            <a:r>
              <a:rPr lang="en-US" sz="1200" dirty="0" smtClean="0"/>
              <a:t>funding announcements each week of interest to the MSU community. Faculty are subscribed automatically, staff who wish to subscribe should talk to Sam, he runs the list and can add you. </a:t>
            </a:r>
          </a:p>
          <a:p>
            <a:pPr defTabSz="929305">
              <a:spcAft>
                <a:spcPts val="3049"/>
              </a:spcAft>
              <a:defRPr/>
            </a:pPr>
            <a:endParaRPr lang="en-US" sz="1200" dirty="0" smtClean="0">
              <a:solidFill>
                <a:schemeClr val="tx2">
                  <a:lumMod val="90000"/>
                  <a:lumOff val="10000"/>
                </a:schemeClr>
              </a:solidFill>
            </a:endParaRPr>
          </a:p>
          <a:p>
            <a:pPr defTabSz="929305">
              <a:spcAft>
                <a:spcPts val="3049"/>
              </a:spcAft>
              <a:defRPr/>
            </a:pPr>
            <a:r>
              <a:rPr lang="en-US" sz="1200" dirty="0" smtClean="0">
                <a:solidFill>
                  <a:schemeClr val="tx2">
                    <a:lumMod val="90000"/>
                    <a:lumOff val="10000"/>
                  </a:schemeClr>
                </a:solidFill>
              </a:rPr>
              <a:t>Additionally,</a:t>
            </a:r>
            <a:r>
              <a:rPr lang="en-US" sz="1200" baseline="0" dirty="0" smtClean="0">
                <a:solidFill>
                  <a:schemeClr val="tx2">
                    <a:lumMod val="90000"/>
                    <a:lumOff val="10000"/>
                  </a:schemeClr>
                </a:solidFill>
              </a:rPr>
              <a:t> </a:t>
            </a:r>
            <a:r>
              <a:rPr lang="en-US" sz="1200" dirty="0" smtClean="0">
                <a:solidFill>
                  <a:schemeClr val="tx2">
                    <a:lumMod val="90000"/>
                    <a:lumOff val="10000"/>
                  </a:schemeClr>
                </a:solidFill>
              </a:rPr>
              <a:t>everyone in our office is subscribed to many diverse funding lists, so once we have worked with you, and we know your research interests, we email you funding opportunities we think you may be interested in. </a:t>
            </a:r>
            <a:endParaRPr lang="en-US" sz="1200" b="1" dirty="0" smtClean="0"/>
          </a:p>
          <a:p>
            <a:endParaRPr lang="en-US" dirty="0"/>
          </a:p>
        </p:txBody>
      </p:sp>
      <p:sp>
        <p:nvSpPr>
          <p:cNvPr id="4" name="Slide Number Placeholder 3"/>
          <p:cNvSpPr>
            <a:spLocks noGrp="1"/>
          </p:cNvSpPr>
          <p:nvPr>
            <p:ph type="sldNum" sz="quarter" idx="10"/>
          </p:nvPr>
        </p:nvSpPr>
        <p:spPr/>
        <p:txBody>
          <a:bodyPr/>
          <a:lstStyle/>
          <a:p>
            <a:fld id="{4FE08678-DD86-47C1-BDD1-08885196B3D3}" type="slidenum">
              <a:rPr lang="en-US" smtClean="0"/>
              <a:t>10</a:t>
            </a:fld>
            <a:endParaRPr lang="en-US" dirty="0"/>
          </a:p>
        </p:txBody>
      </p:sp>
    </p:spTree>
    <p:extLst>
      <p:ext uri="{BB962C8B-B14F-4D97-AF65-F5344CB8AC3E}">
        <p14:creationId xmlns:p14="http://schemas.microsoft.com/office/powerpoint/2010/main" val="267528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source of</a:t>
            </a:r>
            <a:r>
              <a:rPr lang="en-US" baseline="0" dirty="0" smtClean="0"/>
              <a:t> funding information I’m going to speak about is the Foundation Center. The Foundation Center is a resource for private and corporate funders who grant to individuals and organizations. The foundations included in the Foundation Center range from small family foundations that provide small gifts and scholarships, to large well-known grant-making foundations that sponsor larger programs and research, such as the Robert Wood Johnson Foundation here in NJ.</a:t>
            </a:r>
          </a:p>
          <a:p>
            <a:endParaRPr lang="en-US" baseline="0" dirty="0" smtClean="0"/>
          </a:p>
          <a:p>
            <a:r>
              <a:rPr lang="en-US" baseline="0" dirty="0" smtClean="0"/>
              <a:t>When you search for foundations and corporations, it is important to make sure that institutions of higher education are eligible to apply for any of the opportunities that you find. </a:t>
            </a:r>
          </a:p>
          <a:p>
            <a:endParaRPr lang="en-US" baseline="0" dirty="0" smtClean="0"/>
          </a:p>
          <a:p>
            <a:r>
              <a:rPr lang="en-US" baseline="0" dirty="0" smtClean="0"/>
              <a:t>The Foundation Center does have a comprehensive database that subscribers can search to find information on private funders relating to a specific project. Our office does not have a subscription, but there are other valuable free services you can use through their website, such as the </a:t>
            </a:r>
            <a:r>
              <a:rPr lang="en-US" b="1" baseline="0" dirty="0" smtClean="0"/>
              <a:t>Foundation Finder </a:t>
            </a:r>
            <a:r>
              <a:rPr lang="en-US" baseline="0" dirty="0" smtClean="0"/>
              <a:t>search option (try Robert Wood Johnson Foundation) links to their website, assets, grant making in total $; and you can browse their 990 forms, which are tax forms Foundations of a certain size file with the IRS showing all of their grantmaking activity during the specified year. </a:t>
            </a:r>
          </a:p>
          <a:p>
            <a:endParaRPr lang="en-US" baseline="0" dirty="0" smtClean="0"/>
          </a:p>
          <a:p>
            <a:r>
              <a:rPr lang="en-US" baseline="0" dirty="0" smtClean="0"/>
              <a:t>-they also have a </a:t>
            </a:r>
            <a:r>
              <a:rPr lang="en-US" b="1" baseline="0" dirty="0" smtClean="0"/>
              <a:t>requests for proposals </a:t>
            </a:r>
            <a:r>
              <a:rPr lang="en-US" baseline="0" dirty="0" smtClean="0"/>
              <a:t>section, where you can see upcoming RFPs by category;</a:t>
            </a:r>
          </a:p>
          <a:p>
            <a:pPr marL="0" indent="0">
              <a:buFontTx/>
              <a:buNone/>
            </a:pPr>
            <a:r>
              <a:rPr lang="en-US" b="1" baseline="0" dirty="0" smtClean="0"/>
              <a:t>- top funders lists </a:t>
            </a:r>
            <a:r>
              <a:rPr lang="en-US" b="0" baseline="0" dirty="0" smtClean="0"/>
              <a:t>(click on Andrew W. Mellon Foundation) click to see which program areas they fund;</a:t>
            </a:r>
            <a:endParaRPr lang="en-US" baseline="0" dirty="0" smtClean="0"/>
          </a:p>
          <a:p>
            <a:pPr marL="0" indent="0">
              <a:buFontTx/>
              <a:buNone/>
            </a:pPr>
            <a:r>
              <a:rPr lang="en-US" baseline="0" dirty="0" smtClean="0"/>
              <a:t>- Foundation Center also offers </a:t>
            </a:r>
            <a:r>
              <a:rPr lang="en-US" b="1" baseline="0" dirty="0" smtClean="0"/>
              <a:t>training classes </a:t>
            </a:r>
            <a:r>
              <a:rPr lang="en-US" baseline="0" dirty="0" smtClean="0"/>
              <a:t>on proposal writing and budgeting. There are free on-line proposal writing resources available, as well as full-day courses you need to pay for. </a:t>
            </a:r>
          </a:p>
          <a:p>
            <a:endParaRPr lang="en-US" baseline="0" dirty="0" smtClean="0"/>
          </a:p>
          <a:p>
            <a:r>
              <a:rPr lang="en-US" baseline="0" dirty="0" smtClean="0"/>
              <a:t>-If you need help searching through the subscription part of the database, you may contact your college’s development officer for their assistance. The Development Office does have a subscription to the Foundation Center’s online database.</a:t>
            </a:r>
          </a:p>
        </p:txBody>
      </p:sp>
      <p:sp>
        <p:nvSpPr>
          <p:cNvPr id="4" name="Slide Number Placeholder 3"/>
          <p:cNvSpPr>
            <a:spLocks noGrp="1"/>
          </p:cNvSpPr>
          <p:nvPr>
            <p:ph type="sldNum" sz="quarter" idx="10"/>
          </p:nvPr>
        </p:nvSpPr>
        <p:spPr/>
        <p:txBody>
          <a:bodyPr/>
          <a:lstStyle/>
          <a:p>
            <a:fld id="{4FE08678-DD86-47C1-BDD1-08885196B3D3}" type="slidenum">
              <a:rPr lang="en-US" smtClean="0"/>
              <a:t>11</a:t>
            </a:fld>
            <a:endParaRPr lang="en-US" dirty="0"/>
          </a:p>
        </p:txBody>
      </p:sp>
    </p:spTree>
    <p:extLst>
      <p:ext uri="{BB962C8B-B14F-4D97-AF65-F5344CB8AC3E}">
        <p14:creationId xmlns:p14="http://schemas.microsoft.com/office/powerpoint/2010/main" val="665116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FB58A88-4A5E-4B3F-A51D-1D6CF0645490}" type="datetime1">
              <a:rPr lang="en-US" smtClean="0"/>
              <a:t>10/17/2012</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7CBF39D-D056-4F3F-949C-A8CA04E8A823}"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EF8C40-3C01-4BCC-9AC6-E6C67DEFEA7F}" type="datetime1">
              <a:rPr lang="en-US" smtClean="0"/>
              <a:t>10/17/2012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7CBF39D-D056-4F3F-949C-A8CA04E8A82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48D78F7-1A1D-41C4-A3F3-A6C244274745}" type="datetime1">
              <a:rPr lang="en-US" smtClean="0"/>
              <a:t>10/17/2012</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F7CBF39D-D056-4F3F-949C-A8CA04E8A823}"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2662975-5608-4D7E-BA09-EFC2DA4367F6}" type="datetime1">
              <a:rPr lang="en-US" smtClean="0"/>
              <a:t>10/17/2012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7CBF39D-D056-4F3F-949C-A8CA04E8A823}" type="slidenum">
              <a:rPr lang="en-US" smtClean="0"/>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98E4F9E-9BCC-488D-ABD4-61AE23A36A9F}" type="datetime1">
              <a:rPr lang="en-US" smtClean="0"/>
              <a:t>10/17/2012</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7CBF39D-D056-4F3F-949C-A8CA04E8A823}" type="slidenum">
              <a:rPr lang="en-US" smtClean="0"/>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517F7F9-F72E-4FC3-A3D5-5683286DCC3A}" type="datetime1">
              <a:rPr lang="en-US" smtClean="0"/>
              <a:t>10/17/2012</a:t>
            </a:fld>
            <a:endParaRPr lang="en-US" dirty="0"/>
          </a:p>
        </p:txBody>
      </p:sp>
      <p:sp>
        <p:nvSpPr>
          <p:cNvPr id="10" name="Slide Number Placeholder 9"/>
          <p:cNvSpPr>
            <a:spLocks noGrp="1"/>
          </p:cNvSpPr>
          <p:nvPr>
            <p:ph type="sldNum" sz="quarter" idx="16"/>
          </p:nvPr>
        </p:nvSpPr>
        <p:spPr/>
        <p:txBody>
          <a:bodyPr rtlCol="0"/>
          <a:lstStyle/>
          <a:p>
            <a:fld id="{F7CBF39D-D056-4F3F-949C-A8CA04E8A823}" type="slidenum">
              <a:rPr lang="en-US" smtClean="0"/>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BE26DAFF-FD93-47FA-B21F-4880615B3AE4}" type="datetime1">
              <a:rPr lang="en-US" smtClean="0"/>
              <a:t>10/17/2012</a:t>
            </a:fld>
            <a:endParaRPr lang="en-US" dirty="0"/>
          </a:p>
        </p:txBody>
      </p:sp>
      <p:sp>
        <p:nvSpPr>
          <p:cNvPr id="12" name="Slide Number Placeholder 11"/>
          <p:cNvSpPr>
            <a:spLocks noGrp="1"/>
          </p:cNvSpPr>
          <p:nvPr>
            <p:ph type="sldNum" sz="quarter" idx="16"/>
          </p:nvPr>
        </p:nvSpPr>
        <p:spPr/>
        <p:txBody>
          <a:bodyPr rtlCol="0"/>
          <a:lstStyle/>
          <a:p>
            <a:fld id="{F7CBF39D-D056-4F3F-949C-A8CA04E8A823}" type="slidenum">
              <a:rPr lang="en-US" smtClean="0"/>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515D009-F6B3-4E64-A587-98ED13C5C28F}" type="datetime1">
              <a:rPr lang="en-US" smtClean="0"/>
              <a:t>10/17/2012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7CBF39D-D056-4F3F-949C-A8CA04E8A823}"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CF286D-1BF9-4AD0-8D9E-95B37D0D70F4}" type="datetime1">
              <a:rPr lang="en-US" smtClean="0"/>
              <a:t>10/17/2012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7CBF39D-D056-4F3F-949C-A8CA04E8A82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69658FC-541D-4F96-80DE-AE790AF3F9AD}" type="datetime1">
              <a:rPr lang="en-US" smtClean="0"/>
              <a:t>10/17/2012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7CBF39D-D056-4F3F-949C-A8CA04E8A823}" type="slidenum">
              <a:rPr lang="en-US" smtClean="0"/>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A8CDC085-E109-4F06-A64A-F87879CE0135}" type="datetime1">
              <a:rPr lang="en-US" smtClean="0"/>
              <a:t>10/17/2012</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7CBF39D-D056-4F3F-949C-A8CA04E8A823}" type="slidenum">
              <a:rPr lang="en-US" smtClean="0"/>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581052A-0762-475C-8C0D-997997ECD813}" type="datetime1">
              <a:rPr lang="en-US" smtClean="0"/>
              <a:t>10/17/2012</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7CBF39D-D056-4F3F-949C-A8CA04E8A82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5413" r:id="rId1"/>
    <p:sldLayoutId id="2147485414" r:id="rId2"/>
    <p:sldLayoutId id="2147485415" r:id="rId3"/>
    <p:sldLayoutId id="2147485416" r:id="rId4"/>
    <p:sldLayoutId id="2147485417" r:id="rId5"/>
    <p:sldLayoutId id="2147485418" r:id="rId6"/>
    <p:sldLayoutId id="2147485419" r:id="rId7"/>
    <p:sldLayoutId id="2147485420" r:id="rId8"/>
    <p:sldLayoutId id="2147485421" r:id="rId9"/>
    <p:sldLayoutId id="2147485422" r:id="rId10"/>
    <p:sldLayoutId id="214748542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hyperlink" Target="http://www.ed.gov/fund/grants-apply.html" TargetMode="External"/><Relationship Id="rId18" Type="http://schemas.openxmlformats.org/officeDocument/2006/relationships/image" Target="../media/image11.jpeg"/><Relationship Id="rId3" Type="http://schemas.openxmlformats.org/officeDocument/2006/relationships/image" Target="../media/image3.png"/><Relationship Id="rId21" Type="http://schemas.openxmlformats.org/officeDocument/2006/relationships/hyperlink" Target="http://www.artisthelpnetwork.com/dataread.pl?DB=MO_GF&amp;STATE=ALL&amp;menu=money&amp;order=psv+org+pub+per+web+pro" TargetMode="External"/><Relationship Id="rId7" Type="http://schemas.openxmlformats.org/officeDocument/2006/relationships/image" Target="../media/image5.png"/><Relationship Id="rId12" Type="http://schemas.openxmlformats.org/officeDocument/2006/relationships/image" Target="../media/image8.jpeg"/><Relationship Id="rId17" Type="http://schemas.openxmlformats.org/officeDocument/2006/relationships/hyperlink" Target="http://www.dol.gov/dol/grants/" TargetMode="External"/><Relationship Id="rId2" Type="http://schemas.openxmlformats.org/officeDocument/2006/relationships/hyperlink" Target="http://grants.nih.gov/grants/oer.htm" TargetMode="External"/><Relationship Id="rId16" Type="http://schemas.openxmlformats.org/officeDocument/2006/relationships/image" Target="../media/image10.png"/><Relationship Id="rId20"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hyperlink" Target="http://www.neh.gov/grants" TargetMode="External"/><Relationship Id="rId11" Type="http://schemas.openxmlformats.org/officeDocument/2006/relationships/hyperlink" Target="http://energy.gov/public-services/funding-opportunities" TargetMode="External"/><Relationship Id="rId5" Type="http://schemas.openxmlformats.org/officeDocument/2006/relationships/image" Target="../media/image4.png"/><Relationship Id="rId15" Type="http://schemas.openxmlformats.org/officeDocument/2006/relationships/hyperlink" Target="http://www.njch.org/grants.html" TargetMode="External"/><Relationship Id="rId10" Type="http://schemas.openxmlformats.org/officeDocument/2006/relationships/image" Target="../media/image7.png"/><Relationship Id="rId19" Type="http://schemas.openxmlformats.org/officeDocument/2006/relationships/hyperlink" Target="http://www.spencer.org/content.cfm/research" TargetMode="External"/><Relationship Id="rId4" Type="http://schemas.openxmlformats.org/officeDocument/2006/relationships/hyperlink" Target="http://portal.acs.org/portal/acs/corg/content?_nfpb=true&amp;_pageLabel=PP_TRANSITIONMAIN&amp;node_id=627&amp;use_sec=false&amp;sec_url_var=region1&amp;__uuid=604e35ec-60e9-48a8-9638-59dd3e33c474" TargetMode="External"/><Relationship Id="rId9" Type="http://schemas.openxmlformats.org/officeDocument/2006/relationships/hyperlink" Target="http://www.nsf.gov/funding/" TargetMode="External"/><Relationship Id="rId14" Type="http://schemas.openxmlformats.org/officeDocument/2006/relationships/image" Target="../media/image9.png"/><Relationship Id="rId22" Type="http://schemas.openxmlformats.org/officeDocument/2006/relationships/image" Target="../media/image13.png"/></Relationships>
</file>

<file path=ppt/slides/_rels/slide10.xml.rels><?xml version="1.0" encoding="UTF-8" standalone="yes"?>
<Relationships xmlns="http://schemas.openxmlformats.org/package/2006/relationships"><Relationship Id="rId3" Type="http://schemas.openxmlformats.org/officeDocument/2006/relationships/hyperlink" Target="mailto:wolvertons@mail.montclair.edu"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hyperlink" Target="http://foundationcenter.org/"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ww.afosr.af.mil/" TargetMode="External"/><Relationship Id="rId3" Type="http://schemas.openxmlformats.org/officeDocument/2006/relationships/hyperlink" Target="http://www.nsf.gov/funding/" TargetMode="External"/><Relationship Id="rId7" Type="http://schemas.openxmlformats.org/officeDocument/2006/relationships/hyperlink" Target="http://www.onr.navy.mil/en/Contracts-Grants/Funding-Opportunities.aspx"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www.defense.gov/" TargetMode="External"/><Relationship Id="rId5" Type="http://schemas.openxmlformats.org/officeDocument/2006/relationships/hyperlink" Target="http://science.doe.gov/grants/announcements.asp" TargetMode="External"/><Relationship Id="rId10" Type="http://schemas.openxmlformats.org/officeDocument/2006/relationships/image" Target="../media/image14.jpeg"/><Relationship Id="rId4" Type="http://schemas.openxmlformats.org/officeDocument/2006/relationships/hyperlink" Target="http://grants.nih.gov/grants/oer.htm" TargetMode="External"/><Relationship Id="rId9" Type="http://schemas.openxmlformats.org/officeDocument/2006/relationships/hyperlink" Target="http://www.arl.army.mil/www/default.cfm?page=8"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hyperlink" Target="http://www.spencer.org/content.cfm/research"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ies.ed.gov/" TargetMode="External"/><Relationship Id="rId5" Type="http://schemas.openxmlformats.org/officeDocument/2006/relationships/hyperlink" Target="http://www.state.nj.us/education/grants/discretionary/" TargetMode="External"/><Relationship Id="rId4" Type="http://schemas.openxmlformats.org/officeDocument/2006/relationships/hyperlink" Target="http://www.ed.gov/fund/grants-apply.html"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state.nj.us/state/historical/dos_his_grants.html" TargetMode="External"/><Relationship Id="rId5" Type="http://schemas.openxmlformats.org/officeDocument/2006/relationships/hyperlink" Target="http://www.njch.org/grants.html" TargetMode="External"/><Relationship Id="rId4" Type="http://schemas.openxmlformats.org/officeDocument/2006/relationships/hyperlink" Target="http://www.neh.gov/grants"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wsworkshop.org/program/residency-grants/" TargetMode="External"/><Relationship Id="rId5" Type="http://schemas.openxmlformats.org/officeDocument/2006/relationships/hyperlink" Target="http://www.artisthelpnetwork.com/" TargetMode="External"/><Relationship Id="rId4" Type="http://schemas.openxmlformats.org/officeDocument/2006/relationships/hyperlink" Target="http://www.artopportunitiesmonthly.com/"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hyperlink" Target="http://www.sloan.org/major-program-areas/economic-performance-and-quality-of-life/economic-institutions-behavior-and-performance/?L=0"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sloan.org/apply" TargetMode="External"/><Relationship Id="rId5" Type="http://schemas.openxmlformats.org/officeDocument/2006/relationships/hyperlink" Target="http://www.ahrq.gov/fund/grantix.htm" TargetMode="External"/><Relationship Id="rId4" Type="http://schemas.openxmlformats.org/officeDocument/2006/relationships/hyperlink" Target="http://nih.gov/icd/"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orsp@mail.montclair.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mailto:orsp@mail.montclair.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hyperlink" Target="http://www.grants.gov/applicants/find_grant_opportunities.js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infoedglobal.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infoed.org/new_spin/spinmain.asp" TargetMode="External"/><Relationship Id="rId5" Type="http://schemas.openxmlformats.org/officeDocument/2006/relationships/image" Target="../media/image14.jpe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6.png"/><Relationship Id="rId4" Type="http://schemas.openxmlformats.org/officeDocument/2006/relationships/hyperlink" Target="http://infoedglobal.co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grantadvisor.com/tgaplus/"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2133599"/>
            <a:ext cx="9067800" cy="1828801"/>
          </a:xfrm>
        </p:spPr>
        <p:txBody>
          <a:bodyPr>
            <a:normAutofit/>
          </a:bodyPr>
          <a:lstStyle/>
          <a:p>
            <a:pPr algn="ctr">
              <a:spcBef>
                <a:spcPts val="0"/>
              </a:spcBef>
            </a:pPr>
            <a:r>
              <a:rPr lang="en-US" b="1" dirty="0" smtClean="0">
                <a:solidFill>
                  <a:schemeClr val="accent1">
                    <a:lumMod val="75000"/>
                  </a:schemeClr>
                </a:solidFill>
              </a:rPr>
              <a:t>Office of Research and Sponsored Programs (ORSP)</a:t>
            </a:r>
            <a:br>
              <a:rPr lang="en-US" b="1" dirty="0" smtClean="0">
                <a:solidFill>
                  <a:schemeClr val="accent1">
                    <a:lumMod val="75000"/>
                  </a:schemeClr>
                </a:solidFill>
              </a:rPr>
            </a:br>
            <a:r>
              <a:rPr lang="en-US" b="1" i="1" dirty="0" smtClean="0">
                <a:solidFill>
                  <a:schemeClr val="accent1">
                    <a:lumMod val="75000"/>
                  </a:schemeClr>
                </a:solidFill>
              </a:rPr>
              <a:t>“Finding the Right Funding Opportunity: Strategies for Success”</a:t>
            </a:r>
          </a:p>
          <a:p>
            <a:pPr algn="ctr"/>
            <a:r>
              <a:rPr lang="en-US" b="1" dirty="0" smtClean="0">
                <a:solidFill>
                  <a:schemeClr val="accent1">
                    <a:lumMod val="75000"/>
                  </a:schemeClr>
                </a:solidFill>
              </a:rPr>
              <a:t>October 23, 2012</a:t>
            </a:r>
            <a:endParaRPr lang="en-US" b="1" dirty="0">
              <a:solidFill>
                <a:schemeClr val="accent1">
                  <a:lumMod val="75000"/>
                </a:schemeClr>
              </a:solidFill>
            </a:endParaRPr>
          </a:p>
        </p:txBody>
      </p:sp>
      <p:pic>
        <p:nvPicPr>
          <p:cNvPr id="7" name="Picture 29" descr="N I H">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4103716"/>
            <a:ext cx="731520" cy="773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9" descr="acs-logo.gif">
            <a:hlinkClick r:id="rId4"/>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971800" y="5392837"/>
            <a:ext cx="1828800" cy="47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a:hlinkClick r:id="rId6"/>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14800" y="4470650"/>
            <a:ext cx="1828800" cy="48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Subtitle 2"/>
          <p:cNvSpPr txBox="1">
            <a:spLocks/>
          </p:cNvSpPr>
          <p:nvPr/>
        </p:nvSpPr>
        <p:spPr>
          <a:xfrm>
            <a:off x="152400" y="2947035"/>
            <a:ext cx="8915400" cy="162496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a:p>
        </p:txBody>
      </p:sp>
      <p:pic>
        <p:nvPicPr>
          <p:cNvPr id="12" name="Picture 2" descr="crest_logo_colo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41350" y="381000"/>
            <a:ext cx="7905750" cy="1536700"/>
          </a:xfrm>
          <a:prstGeom prst="rect">
            <a:avLst/>
          </a:prstGeom>
          <a:solidFill>
            <a:schemeClr val="bg1"/>
          </a:solidFill>
          <a:ln>
            <a:noFill/>
          </a:ln>
        </p:spPr>
      </p:pic>
      <p:pic>
        <p:nvPicPr>
          <p:cNvPr id="13" name="Picture 20" descr="nsf">
            <a:hlinkClick r:id="rId9"/>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51100" y="4305300"/>
            <a:ext cx="8255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4">
            <a:hlinkClick r:id="rId11"/>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638800" y="5053848"/>
            <a:ext cx="822960" cy="822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a:hlinkClick r:id="rId13"/>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1440" y="5181600"/>
            <a:ext cx="822960" cy="822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a:hlinkClick r:id="rId15"/>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00874" y="4983480"/>
            <a:ext cx="1371600" cy="822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a:hlinkClick r:id="rId17"/>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8150211" y="4160520"/>
            <a:ext cx="822960" cy="822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a:hlinkClick r:id="rId19"/>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41350" y="4344786"/>
            <a:ext cx="822960" cy="532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a:hlinkClick r:id="rId21"/>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775126" y="5053848"/>
            <a:ext cx="2324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6960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Where to Look</a:t>
            </a:r>
            <a:r>
              <a:rPr lang="en-US" b="1" i="1" dirty="0">
                <a:solidFill>
                  <a:schemeClr val="accent1">
                    <a:lumMod val="50000"/>
                  </a:schemeClr>
                </a:solidFill>
                <a:effectLst>
                  <a:outerShdw blurRad="38100" dist="38100" dir="2700000" algn="tl">
                    <a:srgbClr val="000000">
                      <a:alpha val="43137"/>
                    </a:srgbClr>
                  </a:outerShdw>
                </a:effectLst>
              </a:rPr>
              <a:t/>
            </a:r>
            <a:br>
              <a:rPr lang="en-US" b="1" i="1" dirty="0">
                <a:solidFill>
                  <a:schemeClr val="accent1">
                    <a:lumMod val="50000"/>
                  </a:schemeClr>
                </a:solidFill>
                <a:effectLst>
                  <a:outerShdw blurRad="38100" dist="38100" dir="2700000" algn="tl">
                    <a:srgbClr val="000000">
                      <a:alpha val="43137"/>
                    </a:srgbClr>
                  </a:outerShdw>
                </a:effectLst>
              </a:rPr>
            </a:br>
            <a:r>
              <a:rPr lang="en-US" sz="3200" b="1" i="1" dirty="0" smtClean="0">
                <a:solidFill>
                  <a:schemeClr val="accent1">
                    <a:lumMod val="50000"/>
                  </a:schemeClr>
                </a:solidFill>
                <a:effectLst>
                  <a:outerShdw blurRad="38100" dist="38100" dir="2700000" algn="tl">
                    <a:srgbClr val="000000">
                      <a:alpha val="43137"/>
                    </a:srgbClr>
                  </a:outerShdw>
                </a:effectLst>
              </a:rPr>
              <a:t>Resources </a:t>
            </a:r>
            <a:r>
              <a:rPr lang="en-US" sz="3200" b="1" i="1" dirty="0">
                <a:solidFill>
                  <a:schemeClr val="accent1">
                    <a:lumMod val="50000"/>
                  </a:schemeClr>
                </a:solidFill>
                <a:effectLst>
                  <a:outerShdw blurRad="38100" dist="38100" dir="2700000" algn="tl">
                    <a:srgbClr val="000000">
                      <a:alpha val="43137"/>
                    </a:srgbClr>
                  </a:outerShdw>
                </a:effectLst>
              </a:rPr>
              <a:t>Open to </a:t>
            </a:r>
            <a:r>
              <a:rPr lang="en-US" sz="3200" b="1" i="1" dirty="0" smtClean="0">
                <a:solidFill>
                  <a:schemeClr val="accent1">
                    <a:lumMod val="50000"/>
                  </a:schemeClr>
                </a:solidFill>
                <a:effectLst>
                  <a:outerShdw blurRad="38100" dist="38100" dir="2700000" algn="tl">
                    <a:srgbClr val="000000">
                      <a:alpha val="43137"/>
                    </a:srgbClr>
                  </a:outerShdw>
                </a:effectLst>
              </a:rPr>
              <a:t>MSU</a:t>
            </a:r>
            <a:endParaRPr lang="en-US" sz="3200" dirty="0">
              <a:solidFill>
                <a:schemeClr val="accent1">
                  <a:lumMod val="50000"/>
                </a:schemeClr>
              </a:solidFill>
            </a:endParaRPr>
          </a:p>
        </p:txBody>
      </p:sp>
      <p:sp>
        <p:nvSpPr>
          <p:cNvPr id="3" name="Content Placeholder 2"/>
          <p:cNvSpPr>
            <a:spLocks noGrp="1"/>
          </p:cNvSpPr>
          <p:nvPr>
            <p:ph sz="quarter" idx="1"/>
          </p:nvPr>
        </p:nvSpPr>
        <p:spPr>
          <a:xfrm>
            <a:off x="533400" y="1752600"/>
            <a:ext cx="8610600" cy="4572000"/>
          </a:xfrm>
        </p:spPr>
        <p:txBody>
          <a:bodyPr>
            <a:normAutofit/>
          </a:bodyPr>
          <a:lstStyle/>
          <a:p>
            <a:pPr marL="0" indent="0">
              <a:spcBef>
                <a:spcPts val="0"/>
              </a:spcBef>
              <a:spcAft>
                <a:spcPts val="3000"/>
              </a:spcAft>
              <a:buNone/>
            </a:pPr>
            <a:r>
              <a:rPr lang="en-US" sz="2800" b="1" dirty="0" smtClean="0">
                <a:solidFill>
                  <a:schemeClr val="tx2">
                    <a:lumMod val="90000"/>
                    <a:lumOff val="10000"/>
                  </a:schemeClr>
                </a:solidFill>
              </a:rPr>
              <a:t>MSU Funding </a:t>
            </a:r>
            <a:r>
              <a:rPr lang="en-US" sz="2800" b="1" dirty="0">
                <a:solidFill>
                  <a:schemeClr val="tx2">
                    <a:lumMod val="90000"/>
                    <a:lumOff val="10000"/>
                  </a:schemeClr>
                </a:solidFill>
              </a:rPr>
              <a:t>Opportunity </a:t>
            </a:r>
            <a:r>
              <a:rPr lang="en-US" sz="2800" b="1" dirty="0" smtClean="0">
                <a:solidFill>
                  <a:schemeClr val="tx2">
                    <a:lumMod val="90000"/>
                    <a:lumOff val="10000"/>
                  </a:schemeClr>
                </a:solidFill>
              </a:rPr>
              <a:t>List-Serve: </a:t>
            </a:r>
            <a:endParaRPr lang="en-US" sz="2800" dirty="0" smtClean="0">
              <a:solidFill>
                <a:schemeClr val="tx2">
                  <a:lumMod val="90000"/>
                  <a:lumOff val="10000"/>
                </a:schemeClr>
              </a:solidFill>
            </a:endParaRPr>
          </a:p>
          <a:p>
            <a:pPr lvl="1">
              <a:spcBef>
                <a:spcPts val="0"/>
              </a:spcBef>
              <a:spcAft>
                <a:spcPts val="3000"/>
              </a:spcAft>
            </a:pPr>
            <a:r>
              <a:rPr lang="en-US" dirty="0" smtClean="0">
                <a:solidFill>
                  <a:schemeClr val="tx2">
                    <a:lumMod val="90000"/>
                    <a:lumOff val="10000"/>
                  </a:schemeClr>
                </a:solidFill>
              </a:rPr>
              <a:t>A </a:t>
            </a:r>
            <a:r>
              <a:rPr lang="en-US" dirty="0">
                <a:solidFill>
                  <a:schemeClr val="tx2">
                    <a:lumMod val="90000"/>
                    <a:lumOff val="10000"/>
                  </a:schemeClr>
                </a:solidFill>
              </a:rPr>
              <a:t>funding opportunity list-serve operated and maintained </a:t>
            </a:r>
            <a:r>
              <a:rPr lang="en-US" dirty="0" smtClean="0">
                <a:solidFill>
                  <a:schemeClr val="tx2">
                    <a:lumMod val="90000"/>
                    <a:lumOff val="10000"/>
                  </a:schemeClr>
                </a:solidFill>
              </a:rPr>
              <a:t>by ORSP. </a:t>
            </a:r>
          </a:p>
          <a:p>
            <a:pPr lvl="1">
              <a:spcBef>
                <a:spcPts val="0"/>
              </a:spcBef>
              <a:spcAft>
                <a:spcPts val="3000"/>
              </a:spcAft>
            </a:pPr>
            <a:r>
              <a:rPr lang="en-US" dirty="0" smtClean="0">
                <a:solidFill>
                  <a:schemeClr val="tx2">
                    <a:lumMod val="90000"/>
                    <a:lumOff val="10000"/>
                  </a:schemeClr>
                </a:solidFill>
              </a:rPr>
              <a:t>Weekly funding </a:t>
            </a:r>
            <a:r>
              <a:rPr lang="en-US" dirty="0">
                <a:solidFill>
                  <a:schemeClr val="tx2">
                    <a:lumMod val="90000"/>
                    <a:lumOff val="10000"/>
                  </a:schemeClr>
                </a:solidFill>
              </a:rPr>
              <a:t>announcements of </a:t>
            </a:r>
            <a:r>
              <a:rPr lang="en-US" dirty="0" smtClean="0">
                <a:solidFill>
                  <a:schemeClr val="tx2">
                    <a:lumMod val="90000"/>
                    <a:lumOff val="10000"/>
                  </a:schemeClr>
                </a:solidFill>
              </a:rPr>
              <a:t>potential interest to the MSU community are disseminated </a:t>
            </a:r>
            <a:r>
              <a:rPr lang="en-US" dirty="0">
                <a:solidFill>
                  <a:schemeClr val="tx2">
                    <a:lumMod val="90000"/>
                    <a:lumOff val="10000"/>
                  </a:schemeClr>
                </a:solidFill>
              </a:rPr>
              <a:t>to faculty and interested staff. (Faculty are subscribed </a:t>
            </a:r>
            <a:r>
              <a:rPr lang="en-US" dirty="0" smtClean="0">
                <a:solidFill>
                  <a:schemeClr val="tx2">
                    <a:lumMod val="90000"/>
                    <a:lumOff val="10000"/>
                  </a:schemeClr>
                </a:solidFill>
              </a:rPr>
              <a:t>automatically.) Staff </a:t>
            </a:r>
            <a:r>
              <a:rPr lang="en-US" dirty="0">
                <a:solidFill>
                  <a:schemeClr val="tx2">
                    <a:lumMod val="90000"/>
                    <a:lumOff val="10000"/>
                  </a:schemeClr>
                </a:solidFill>
              </a:rPr>
              <a:t>who wish to subscribe should contact </a:t>
            </a:r>
            <a:r>
              <a:rPr lang="en-US" dirty="0" smtClean="0">
                <a:solidFill>
                  <a:schemeClr val="tx2">
                    <a:lumMod val="90000"/>
                    <a:lumOff val="10000"/>
                  </a:schemeClr>
                </a:solidFill>
                <a:hlinkClick r:id="rId3"/>
              </a:rPr>
              <a:t>wolvertons@mail.montclair.edu</a:t>
            </a:r>
            <a:r>
              <a:rPr lang="en-US" dirty="0">
                <a:solidFill>
                  <a:schemeClr val="tx2">
                    <a:lumMod val="90000"/>
                    <a:lumOff val="10000"/>
                  </a:schemeClr>
                </a:solidFill>
              </a:rPr>
              <a:t>. </a:t>
            </a:r>
          </a:p>
          <a:p>
            <a:pPr>
              <a:spcBef>
                <a:spcPts val="0"/>
              </a:spcBef>
              <a:spcAft>
                <a:spcPts val="3000"/>
              </a:spcAft>
            </a:pPr>
            <a:endParaRPr lang="en-US" sz="2600" dirty="0"/>
          </a:p>
        </p:txBody>
      </p:sp>
      <p:pic>
        <p:nvPicPr>
          <p:cNvPr id="5" name="Picture 2" descr="crest_logo_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6"/>
          </p:nvPr>
        </p:nvSpPr>
        <p:spPr/>
        <p:txBody>
          <a:bodyPr>
            <a:normAutofit fontScale="85000" lnSpcReduction="20000"/>
          </a:bodyPr>
          <a:lstStyle/>
          <a:p>
            <a:endParaRPr lang="en-US" dirty="0"/>
          </a:p>
        </p:txBody>
      </p:sp>
    </p:spTree>
    <p:extLst>
      <p:ext uri="{BB962C8B-B14F-4D97-AF65-F5344CB8AC3E}">
        <p14:creationId xmlns:p14="http://schemas.microsoft.com/office/powerpoint/2010/main" val="3740438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a:solidFill>
                  <a:schemeClr val="accent1">
                    <a:lumMod val="50000"/>
                  </a:schemeClr>
                </a:solidFill>
                <a:effectLst>
                  <a:outerShdw blurRad="38100" dist="38100" dir="2700000" algn="tl">
                    <a:srgbClr val="000000">
                      <a:alpha val="43137"/>
                    </a:srgbClr>
                  </a:outerShdw>
                </a:effectLst>
              </a:rPr>
              <a:t>Where to </a:t>
            </a:r>
            <a:r>
              <a:rPr lang="en-US" sz="3600" b="1" i="1" dirty="0" smtClean="0">
                <a:solidFill>
                  <a:schemeClr val="accent1">
                    <a:lumMod val="50000"/>
                  </a:schemeClr>
                </a:solidFill>
                <a:effectLst>
                  <a:outerShdw blurRad="38100" dist="38100" dir="2700000" algn="tl">
                    <a:srgbClr val="000000">
                      <a:alpha val="43137"/>
                    </a:srgbClr>
                  </a:outerShdw>
                </a:effectLst>
              </a:rPr>
              <a:t>Look</a:t>
            </a:r>
            <a:r>
              <a:rPr lang="en-US" b="1" i="1" dirty="0">
                <a:solidFill>
                  <a:schemeClr val="accent1">
                    <a:lumMod val="50000"/>
                  </a:schemeClr>
                </a:solidFill>
                <a:effectLst>
                  <a:outerShdw blurRad="38100" dist="38100" dir="2700000" algn="tl">
                    <a:srgbClr val="000000">
                      <a:alpha val="43137"/>
                    </a:srgbClr>
                  </a:outerShdw>
                </a:effectLst>
              </a:rPr>
              <a:t/>
            </a:r>
            <a:br>
              <a:rPr lang="en-US" b="1" i="1" dirty="0">
                <a:solidFill>
                  <a:schemeClr val="accent1">
                    <a:lumMod val="50000"/>
                  </a:schemeClr>
                </a:solidFill>
                <a:effectLst>
                  <a:outerShdw blurRad="38100" dist="38100" dir="2700000" algn="tl">
                    <a:srgbClr val="000000">
                      <a:alpha val="43137"/>
                    </a:srgbClr>
                  </a:outerShdw>
                </a:effectLst>
              </a:rPr>
            </a:br>
            <a:r>
              <a:rPr lang="en-US" sz="3200" b="1" i="1" dirty="0" smtClean="0">
                <a:solidFill>
                  <a:schemeClr val="accent1">
                    <a:lumMod val="50000"/>
                  </a:schemeClr>
                </a:solidFill>
                <a:effectLst>
                  <a:outerShdw blurRad="38100" dist="38100" dir="2700000" algn="tl">
                    <a:srgbClr val="000000">
                      <a:alpha val="43137"/>
                    </a:srgbClr>
                  </a:outerShdw>
                </a:effectLst>
              </a:rPr>
              <a:t>Funding Opportunities Databases</a:t>
            </a:r>
            <a:endParaRPr lang="en-US" sz="3200" dirty="0">
              <a:solidFill>
                <a:schemeClr val="accent1">
                  <a:lumMod val="50000"/>
                </a:schemeClr>
              </a:solidFill>
            </a:endParaRPr>
          </a:p>
        </p:txBody>
      </p:sp>
      <p:sp>
        <p:nvSpPr>
          <p:cNvPr id="18" name="Content Placeholder 17"/>
          <p:cNvSpPr>
            <a:spLocks noGrp="1"/>
          </p:cNvSpPr>
          <p:nvPr>
            <p:ph sz="quarter" idx="1"/>
          </p:nvPr>
        </p:nvSpPr>
        <p:spPr>
          <a:xfrm>
            <a:off x="2400300" y="1981200"/>
            <a:ext cx="6515100" cy="4648200"/>
          </a:xfrm>
        </p:spPr>
        <p:txBody>
          <a:bodyPr>
            <a:normAutofit/>
          </a:bodyPr>
          <a:lstStyle/>
          <a:p>
            <a:r>
              <a:rPr lang="en-US" sz="2600" dirty="0" smtClean="0">
                <a:solidFill>
                  <a:schemeClr val="tx2">
                    <a:lumMod val="90000"/>
                    <a:lumOff val="10000"/>
                  </a:schemeClr>
                </a:solidFill>
              </a:rPr>
              <a:t>Collects, organizes, and communicates information on US philanthropy.</a:t>
            </a:r>
          </a:p>
          <a:p>
            <a:endParaRPr lang="en-US" sz="2600" dirty="0" smtClean="0">
              <a:solidFill>
                <a:schemeClr val="tx2">
                  <a:lumMod val="90000"/>
                  <a:lumOff val="10000"/>
                </a:schemeClr>
              </a:solidFill>
            </a:endParaRPr>
          </a:p>
          <a:p>
            <a:r>
              <a:rPr lang="en-US" sz="2600" dirty="0" smtClean="0">
                <a:solidFill>
                  <a:schemeClr val="tx2">
                    <a:lumMod val="90000"/>
                    <a:lumOff val="10000"/>
                  </a:schemeClr>
                </a:solidFill>
              </a:rPr>
              <a:t>Provides education and training on the grant seeking process.</a:t>
            </a:r>
          </a:p>
          <a:p>
            <a:endParaRPr lang="en-US" sz="2600" dirty="0" smtClean="0">
              <a:solidFill>
                <a:schemeClr val="tx2">
                  <a:lumMod val="90000"/>
                  <a:lumOff val="10000"/>
                </a:schemeClr>
              </a:solidFill>
            </a:endParaRPr>
          </a:p>
          <a:p>
            <a:r>
              <a:rPr lang="en-US" sz="2600" b="1" i="1" dirty="0" smtClean="0">
                <a:solidFill>
                  <a:schemeClr val="tx2">
                    <a:lumMod val="90000"/>
                    <a:lumOff val="10000"/>
                  </a:schemeClr>
                </a:solidFill>
              </a:rPr>
              <a:t>Subscription based </a:t>
            </a:r>
            <a:r>
              <a:rPr lang="en-US" sz="2600" dirty="0" smtClean="0">
                <a:solidFill>
                  <a:schemeClr val="tx2">
                    <a:lumMod val="90000"/>
                    <a:lumOff val="10000"/>
                  </a:schemeClr>
                </a:solidFill>
              </a:rPr>
              <a:t>– however, a “Top Funders” list is accessible on the website.</a:t>
            </a:r>
            <a:endParaRPr lang="en-US" sz="2600" dirty="0">
              <a:solidFill>
                <a:schemeClr val="tx2">
                  <a:lumMod val="90000"/>
                  <a:lumOff val="10000"/>
                </a:schemeClr>
              </a:solidFill>
            </a:endParaRPr>
          </a:p>
        </p:txBody>
      </p:sp>
      <p:pic>
        <p:nvPicPr>
          <p:cNvPr id="5"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2" name="Picture 2">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819400"/>
            <a:ext cx="2095500" cy="203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1732478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Funding Opportunities -  CSAM</a:t>
            </a: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4" name="Content Placeholder 3"/>
          <p:cNvSpPr>
            <a:spLocks noGrp="1"/>
          </p:cNvSpPr>
          <p:nvPr>
            <p:ph sz="quarter" idx="1"/>
          </p:nvPr>
        </p:nvSpPr>
        <p:spPr>
          <a:xfrm>
            <a:off x="533400" y="1600200"/>
            <a:ext cx="8534400" cy="5181600"/>
          </a:xfrm>
        </p:spPr>
        <p:txBody>
          <a:bodyPr>
            <a:noAutofit/>
          </a:bodyPr>
          <a:lstStyle/>
          <a:p>
            <a:pPr>
              <a:spcBef>
                <a:spcPts val="0"/>
              </a:spcBef>
              <a:spcAft>
                <a:spcPts val="1200"/>
              </a:spcAft>
            </a:pPr>
            <a:r>
              <a:rPr lang="en-US" sz="2600" dirty="0" smtClean="0">
                <a:solidFill>
                  <a:schemeClr val="tx2">
                    <a:lumMod val="90000"/>
                    <a:lumOff val="10000"/>
                  </a:schemeClr>
                </a:solidFill>
                <a:hlinkClick r:id="rId3"/>
              </a:rPr>
              <a:t>National Science Foundation (NSF)</a:t>
            </a:r>
            <a:r>
              <a:rPr lang="en-US" sz="2600" dirty="0">
                <a:solidFill>
                  <a:schemeClr val="tx2">
                    <a:lumMod val="90000"/>
                    <a:lumOff val="10000"/>
                  </a:schemeClr>
                </a:solidFill>
              </a:rPr>
              <a:t>:</a:t>
            </a:r>
            <a:r>
              <a:rPr lang="en-US" sz="2600" dirty="0" smtClean="0">
                <a:solidFill>
                  <a:schemeClr val="tx2">
                    <a:lumMod val="90000"/>
                    <a:lumOff val="10000"/>
                  </a:schemeClr>
                </a:solidFill>
              </a:rPr>
              <a:t>Search engine and e-mail notification system allowing end user to customize searches (notification when matches arise)</a:t>
            </a:r>
          </a:p>
          <a:p>
            <a:pPr>
              <a:spcBef>
                <a:spcPts val="0"/>
              </a:spcBef>
              <a:spcAft>
                <a:spcPts val="1200"/>
              </a:spcAft>
            </a:pPr>
            <a:r>
              <a:rPr lang="en-US" sz="2600" dirty="0" smtClean="0">
                <a:solidFill>
                  <a:schemeClr val="tx2">
                    <a:lumMod val="90000"/>
                    <a:lumOff val="10000"/>
                  </a:schemeClr>
                </a:solidFill>
                <a:hlinkClick r:id="rId4"/>
              </a:rPr>
              <a:t>National Institutes of Health: Office of Extramural Research (OER)</a:t>
            </a:r>
            <a:r>
              <a:rPr lang="en-US" sz="2600" dirty="0" smtClean="0">
                <a:solidFill>
                  <a:schemeClr val="tx2">
                    <a:lumMod val="90000"/>
                    <a:lumOff val="10000"/>
                  </a:schemeClr>
                </a:solidFill>
              </a:rPr>
              <a:t>: Funding Opportunities and Notices Search Engine</a:t>
            </a:r>
          </a:p>
          <a:p>
            <a:pPr>
              <a:spcBef>
                <a:spcPts val="0"/>
              </a:spcBef>
              <a:spcAft>
                <a:spcPts val="1200"/>
              </a:spcAft>
            </a:pPr>
            <a:r>
              <a:rPr lang="en-US" sz="2600" dirty="0" smtClean="0">
                <a:solidFill>
                  <a:schemeClr val="tx2">
                    <a:lumMod val="90000"/>
                    <a:lumOff val="10000"/>
                  </a:schemeClr>
                </a:solidFill>
                <a:hlinkClick r:id="rId5"/>
              </a:rPr>
              <a:t>Department of Energy (DOE) : Office of Science</a:t>
            </a:r>
            <a:endParaRPr lang="en-US" sz="2600" dirty="0" smtClean="0">
              <a:solidFill>
                <a:schemeClr val="tx2">
                  <a:lumMod val="90000"/>
                  <a:lumOff val="10000"/>
                </a:schemeClr>
              </a:solidFill>
            </a:endParaRPr>
          </a:p>
          <a:p>
            <a:pPr>
              <a:spcBef>
                <a:spcPts val="0"/>
              </a:spcBef>
              <a:spcAft>
                <a:spcPts val="1200"/>
              </a:spcAft>
            </a:pPr>
            <a:r>
              <a:rPr lang="en-US" sz="2600" dirty="0" smtClean="0">
                <a:solidFill>
                  <a:schemeClr val="tx2">
                    <a:lumMod val="90000"/>
                    <a:lumOff val="10000"/>
                  </a:schemeClr>
                </a:solidFill>
                <a:hlinkClick r:id="rId6"/>
              </a:rPr>
              <a:t>Department of Defense (DOD) – Offices of Rsch/Rsch Labs</a:t>
            </a:r>
            <a:endParaRPr lang="en-US" sz="2600" dirty="0" smtClean="0">
              <a:solidFill>
                <a:schemeClr val="tx2">
                  <a:lumMod val="90000"/>
                  <a:lumOff val="10000"/>
                </a:schemeClr>
              </a:solidFill>
            </a:endParaRPr>
          </a:p>
          <a:p>
            <a:pPr lvl="1">
              <a:spcBef>
                <a:spcPts val="0"/>
              </a:spcBef>
              <a:spcAft>
                <a:spcPts val="1200"/>
              </a:spcAft>
            </a:pPr>
            <a:r>
              <a:rPr lang="en-US" dirty="0" smtClean="0">
                <a:solidFill>
                  <a:schemeClr val="tx2">
                    <a:lumMod val="90000"/>
                    <a:lumOff val="10000"/>
                  </a:schemeClr>
                </a:solidFill>
                <a:hlinkClick r:id="rId7"/>
              </a:rPr>
              <a:t>ONR</a:t>
            </a:r>
            <a:endParaRPr lang="en-US" dirty="0" smtClean="0">
              <a:solidFill>
                <a:schemeClr val="tx2">
                  <a:lumMod val="90000"/>
                  <a:lumOff val="10000"/>
                </a:schemeClr>
              </a:solidFill>
            </a:endParaRPr>
          </a:p>
          <a:p>
            <a:pPr lvl="1">
              <a:spcBef>
                <a:spcPts val="0"/>
              </a:spcBef>
              <a:spcAft>
                <a:spcPts val="1200"/>
              </a:spcAft>
            </a:pPr>
            <a:r>
              <a:rPr lang="en-US" dirty="0" smtClean="0">
                <a:solidFill>
                  <a:schemeClr val="tx2">
                    <a:lumMod val="90000"/>
                    <a:lumOff val="10000"/>
                  </a:schemeClr>
                </a:solidFill>
                <a:hlinkClick r:id="rId8"/>
              </a:rPr>
              <a:t>AFOSR</a:t>
            </a:r>
            <a:endParaRPr lang="en-US" dirty="0" smtClean="0">
              <a:solidFill>
                <a:schemeClr val="tx2">
                  <a:lumMod val="90000"/>
                  <a:lumOff val="10000"/>
                </a:schemeClr>
              </a:solidFill>
            </a:endParaRPr>
          </a:p>
          <a:p>
            <a:pPr lvl="1">
              <a:spcBef>
                <a:spcPts val="0"/>
              </a:spcBef>
              <a:spcAft>
                <a:spcPts val="1200"/>
              </a:spcAft>
            </a:pPr>
            <a:r>
              <a:rPr lang="en-US" dirty="0" smtClean="0">
                <a:solidFill>
                  <a:schemeClr val="tx2">
                    <a:lumMod val="90000"/>
                    <a:lumOff val="10000"/>
                  </a:schemeClr>
                </a:solidFill>
                <a:hlinkClick r:id="rId9"/>
              </a:rPr>
              <a:t>ARL</a:t>
            </a:r>
            <a:endParaRPr lang="en-US" dirty="0" smtClean="0">
              <a:solidFill>
                <a:schemeClr val="tx2">
                  <a:lumMod val="90000"/>
                  <a:lumOff val="10000"/>
                </a:schemeClr>
              </a:solidFill>
            </a:endParaRPr>
          </a:p>
          <a:p>
            <a:pPr marL="365760" lvl="1" indent="0">
              <a:spcBef>
                <a:spcPts val="0"/>
              </a:spcBef>
              <a:spcAft>
                <a:spcPts val="1200"/>
              </a:spcAft>
              <a:buNone/>
            </a:pPr>
            <a:endParaRPr lang="en-US" dirty="0">
              <a:solidFill>
                <a:schemeClr val="tx2">
                  <a:lumMod val="90000"/>
                  <a:lumOff val="10000"/>
                </a:schemeClr>
              </a:solidFill>
            </a:endParaRPr>
          </a:p>
          <a:p>
            <a:pPr>
              <a:spcBef>
                <a:spcPts val="0"/>
              </a:spcBef>
              <a:spcAft>
                <a:spcPts val="1200"/>
              </a:spcAft>
            </a:pPr>
            <a:endParaRPr lang="en-US" sz="2600" dirty="0"/>
          </a:p>
        </p:txBody>
      </p:sp>
      <p:pic>
        <p:nvPicPr>
          <p:cNvPr id="5" name="Picture 2" descr="crest_logo_colo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010400" y="25228"/>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35412360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76200"/>
            <a:ext cx="9144000" cy="12954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Funding Opportunities - CEHS</a:t>
            </a:r>
            <a:endParaRPr lang="en-US" sz="3600" b="1" i="1" dirty="0">
              <a:solidFill>
                <a:schemeClr val="accent1">
                  <a:lumMod val="50000"/>
                </a:schemeClr>
              </a:solidFill>
              <a:effectLst>
                <a:outerShdw blurRad="38100" dist="38100" dir="2700000" algn="tl">
                  <a:srgbClr val="000000">
                    <a:alpha val="43137"/>
                  </a:srgbClr>
                </a:outerShdw>
              </a:effectLst>
            </a:endParaRPr>
          </a:p>
        </p:txBody>
      </p:sp>
      <p:pic>
        <p:nvPicPr>
          <p:cNvPr id="6"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25228"/>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3"/>
          <p:cNvSpPr>
            <a:spLocks noGrp="1"/>
          </p:cNvSpPr>
          <p:nvPr>
            <p:ph sz="quarter" idx="1"/>
          </p:nvPr>
        </p:nvSpPr>
        <p:spPr>
          <a:xfrm>
            <a:off x="342900" y="1600200"/>
            <a:ext cx="8458200" cy="5105400"/>
          </a:xfrm>
        </p:spPr>
        <p:txBody>
          <a:bodyPr>
            <a:noAutofit/>
          </a:bodyPr>
          <a:lstStyle/>
          <a:p>
            <a:pPr marL="0" indent="0">
              <a:spcBef>
                <a:spcPts val="0"/>
              </a:spcBef>
              <a:spcAft>
                <a:spcPts val="1200"/>
              </a:spcAft>
              <a:buNone/>
            </a:pPr>
            <a:r>
              <a:rPr lang="en-US" sz="2400" dirty="0" smtClean="0">
                <a:solidFill>
                  <a:schemeClr val="tx2">
                    <a:lumMod val="90000"/>
                    <a:lumOff val="10000"/>
                  </a:schemeClr>
                </a:solidFill>
              </a:rPr>
              <a:t>Agency sites such as NSF, NIH, and…</a:t>
            </a:r>
          </a:p>
          <a:p>
            <a:pPr lvl="1">
              <a:spcBef>
                <a:spcPts val="0"/>
              </a:spcBef>
              <a:spcAft>
                <a:spcPts val="1200"/>
              </a:spcAft>
            </a:pPr>
            <a:r>
              <a:rPr lang="en-US" sz="2400" dirty="0" smtClean="0">
                <a:solidFill>
                  <a:schemeClr val="tx2">
                    <a:lumMod val="90000"/>
                    <a:lumOff val="10000"/>
                  </a:schemeClr>
                </a:solidFill>
                <a:hlinkClick r:id="rId4"/>
              </a:rPr>
              <a:t>US Department of Education</a:t>
            </a:r>
            <a:endParaRPr lang="en-US" sz="2400" dirty="0" smtClean="0">
              <a:solidFill>
                <a:schemeClr val="tx2">
                  <a:lumMod val="90000"/>
                  <a:lumOff val="10000"/>
                </a:schemeClr>
              </a:solidFill>
            </a:endParaRPr>
          </a:p>
          <a:p>
            <a:pPr lvl="1">
              <a:spcBef>
                <a:spcPts val="0"/>
              </a:spcBef>
              <a:spcAft>
                <a:spcPts val="1200"/>
              </a:spcAft>
            </a:pPr>
            <a:r>
              <a:rPr lang="en-US" sz="2400" dirty="0" smtClean="0">
                <a:solidFill>
                  <a:schemeClr val="tx2">
                    <a:lumMod val="90000"/>
                    <a:lumOff val="10000"/>
                  </a:schemeClr>
                </a:solidFill>
                <a:hlinkClick r:id="rId5"/>
              </a:rPr>
              <a:t>New Jersey Department of Education</a:t>
            </a:r>
            <a:endParaRPr lang="en-US" sz="2400" dirty="0" smtClean="0">
              <a:solidFill>
                <a:schemeClr val="tx2">
                  <a:lumMod val="90000"/>
                  <a:lumOff val="10000"/>
                </a:schemeClr>
              </a:solidFill>
            </a:endParaRPr>
          </a:p>
          <a:p>
            <a:pPr lvl="1">
              <a:spcBef>
                <a:spcPts val="0"/>
              </a:spcBef>
              <a:spcAft>
                <a:spcPts val="1200"/>
              </a:spcAft>
            </a:pPr>
            <a:r>
              <a:rPr lang="en-US" sz="2400" dirty="0" smtClean="0">
                <a:solidFill>
                  <a:schemeClr val="tx2">
                    <a:lumMod val="90000"/>
                    <a:lumOff val="10000"/>
                  </a:schemeClr>
                </a:solidFill>
                <a:hlinkClick r:id="rId6"/>
              </a:rPr>
              <a:t>Institute of Education Sciences (IES)</a:t>
            </a:r>
            <a:r>
              <a:rPr lang="en-US" sz="2400" dirty="0" smtClean="0">
                <a:solidFill>
                  <a:schemeClr val="tx2">
                    <a:lumMod val="90000"/>
                    <a:lumOff val="10000"/>
                  </a:schemeClr>
                </a:solidFill>
              </a:rPr>
              <a:t>: Supports research </a:t>
            </a:r>
            <a:r>
              <a:rPr lang="en-US" sz="2400" dirty="0">
                <a:solidFill>
                  <a:schemeClr val="tx2">
                    <a:lumMod val="90000"/>
                    <a:lumOff val="10000"/>
                  </a:schemeClr>
                </a:solidFill>
              </a:rPr>
              <a:t>that contributes to school readiness and improved academic achievement for all students, </a:t>
            </a:r>
            <a:r>
              <a:rPr lang="en-US" sz="2400" dirty="0" smtClean="0">
                <a:solidFill>
                  <a:schemeClr val="tx2">
                    <a:lumMod val="90000"/>
                    <a:lumOff val="10000"/>
                  </a:schemeClr>
                </a:solidFill>
              </a:rPr>
              <a:t>particularly those </a:t>
            </a:r>
            <a:r>
              <a:rPr lang="en-US" sz="2400" dirty="0">
                <a:solidFill>
                  <a:schemeClr val="tx2">
                    <a:lumMod val="90000"/>
                    <a:lumOff val="10000"/>
                  </a:schemeClr>
                </a:solidFill>
              </a:rPr>
              <a:t>whose education prospects are hindered by inadequate education services and </a:t>
            </a:r>
            <a:r>
              <a:rPr lang="en-US" sz="2400" dirty="0" smtClean="0">
                <a:solidFill>
                  <a:schemeClr val="tx2">
                    <a:lumMod val="90000"/>
                    <a:lumOff val="10000"/>
                  </a:schemeClr>
                </a:solidFill>
              </a:rPr>
              <a:t>conditions. </a:t>
            </a:r>
          </a:p>
          <a:p>
            <a:pPr lvl="1">
              <a:spcBef>
                <a:spcPts val="0"/>
              </a:spcBef>
              <a:spcAft>
                <a:spcPts val="1200"/>
              </a:spcAft>
            </a:pPr>
            <a:r>
              <a:rPr lang="en-US" sz="2400" dirty="0" smtClean="0">
                <a:solidFill>
                  <a:schemeClr val="tx2">
                    <a:lumMod val="90000"/>
                    <a:lumOff val="10000"/>
                  </a:schemeClr>
                </a:solidFill>
                <a:hlinkClick r:id="rId7"/>
              </a:rPr>
              <a:t>Spencer Foundation</a:t>
            </a:r>
            <a:r>
              <a:rPr lang="en-US" sz="2400" dirty="0" smtClean="0">
                <a:solidFill>
                  <a:schemeClr val="tx2">
                    <a:lumMod val="90000"/>
                    <a:lumOff val="10000"/>
                  </a:schemeClr>
                </a:solidFill>
              </a:rPr>
              <a:t>: The </a:t>
            </a:r>
            <a:r>
              <a:rPr lang="en-US" sz="2400" dirty="0">
                <a:solidFill>
                  <a:schemeClr val="tx2">
                    <a:lumMod val="90000"/>
                    <a:lumOff val="10000"/>
                  </a:schemeClr>
                </a:solidFill>
              </a:rPr>
              <a:t>Foundation's </a:t>
            </a:r>
            <a:r>
              <a:rPr lang="en-US" sz="2400" dirty="0" smtClean="0">
                <a:solidFill>
                  <a:schemeClr val="tx2">
                    <a:lumMod val="90000"/>
                    <a:lumOff val="10000"/>
                  </a:schemeClr>
                </a:solidFill>
              </a:rPr>
              <a:t>research </a:t>
            </a:r>
            <a:r>
              <a:rPr lang="en-US" sz="2400" dirty="0">
                <a:solidFill>
                  <a:schemeClr val="tx2">
                    <a:lumMod val="90000"/>
                    <a:lumOff val="10000"/>
                  </a:schemeClr>
                </a:solidFill>
              </a:rPr>
              <a:t>grants are organized under four areas of inquiry that identify broad topics we believe have fundamental and abiding importance for educational improvement.</a:t>
            </a:r>
            <a:endParaRPr lang="en-US" sz="2400" dirty="0" smtClean="0">
              <a:solidFill>
                <a:schemeClr val="tx2">
                  <a:lumMod val="90000"/>
                  <a:lumOff val="10000"/>
                </a:schemeClr>
              </a:solidFill>
            </a:endParaRPr>
          </a:p>
          <a:p>
            <a:pPr>
              <a:spcBef>
                <a:spcPts val="0"/>
              </a:spcBef>
              <a:spcAft>
                <a:spcPts val="1200"/>
              </a:spcAft>
            </a:pPr>
            <a:endParaRPr lang="en-US" sz="2400" dirty="0" smtClean="0"/>
          </a:p>
          <a:p>
            <a:pPr>
              <a:spcBef>
                <a:spcPts val="0"/>
              </a:spcBef>
              <a:spcAft>
                <a:spcPts val="1200"/>
              </a:spcAft>
            </a:pPr>
            <a:endParaRPr lang="en-US" sz="2400" dirty="0" smtClean="0"/>
          </a:p>
          <a:p>
            <a:pPr>
              <a:spcBef>
                <a:spcPts val="0"/>
              </a:spcBef>
              <a:spcAft>
                <a:spcPts val="1200"/>
              </a:spcAft>
            </a:pPr>
            <a:endParaRPr lang="en-US" sz="2400" dirty="0"/>
          </a:p>
        </p:txBody>
      </p:sp>
      <p:sp>
        <p:nvSpPr>
          <p:cNvPr id="2" name="Slide Number Placeholder 1"/>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32039671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72853"/>
            <a:ext cx="9144000" cy="1295400"/>
          </a:xfrm>
          <a:prstGeom prst="rect">
            <a:avLst/>
          </a:prstGeom>
        </p:spPr>
        <p:txBody>
          <a:bodyPr vert="horz" anchor="ctr">
            <a:norm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Funding Opportunities - CHSS</a:t>
            </a:r>
            <a:endParaRPr lang="en-US" sz="3600" b="1" i="1" dirty="0">
              <a:solidFill>
                <a:schemeClr val="accent1">
                  <a:lumMod val="50000"/>
                </a:schemeClr>
              </a:solidFill>
              <a:effectLst>
                <a:outerShdw blurRad="38100" dist="38100" dir="2700000" algn="tl">
                  <a:srgbClr val="000000">
                    <a:alpha val="43137"/>
                  </a:srgbClr>
                </a:outerShdw>
              </a:effectLst>
            </a:endParaRPr>
          </a:p>
        </p:txBody>
      </p:sp>
      <p:pic>
        <p:nvPicPr>
          <p:cNvPr id="6"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25228"/>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3"/>
          <p:cNvSpPr>
            <a:spLocks noGrp="1"/>
          </p:cNvSpPr>
          <p:nvPr>
            <p:ph sz="quarter" idx="1"/>
          </p:nvPr>
        </p:nvSpPr>
        <p:spPr>
          <a:xfrm>
            <a:off x="533400" y="1600200"/>
            <a:ext cx="8382000" cy="5105400"/>
          </a:xfrm>
        </p:spPr>
        <p:txBody>
          <a:bodyPr>
            <a:noAutofit/>
          </a:bodyPr>
          <a:lstStyle/>
          <a:p>
            <a:pPr marL="0" indent="0">
              <a:spcBef>
                <a:spcPts val="0"/>
              </a:spcBef>
              <a:spcAft>
                <a:spcPts val="600"/>
              </a:spcAft>
              <a:buNone/>
            </a:pPr>
            <a:r>
              <a:rPr lang="en-US" sz="2400" dirty="0" smtClean="0">
                <a:solidFill>
                  <a:schemeClr val="tx2">
                    <a:lumMod val="90000"/>
                    <a:lumOff val="10000"/>
                  </a:schemeClr>
                </a:solidFill>
              </a:rPr>
              <a:t>Agency sites such as NSF, NIH, DOD, and…</a:t>
            </a:r>
          </a:p>
          <a:p>
            <a:pPr>
              <a:spcBef>
                <a:spcPts val="0"/>
              </a:spcBef>
              <a:spcAft>
                <a:spcPts val="600"/>
              </a:spcAft>
            </a:pPr>
            <a:r>
              <a:rPr lang="en-US" sz="2400" dirty="0" smtClean="0">
                <a:solidFill>
                  <a:schemeClr val="tx2">
                    <a:lumMod val="90000"/>
                    <a:lumOff val="10000"/>
                  </a:schemeClr>
                </a:solidFill>
                <a:hlinkClick r:id="rId4"/>
              </a:rPr>
              <a:t>National </a:t>
            </a:r>
            <a:r>
              <a:rPr lang="en-US" sz="2400" dirty="0">
                <a:solidFill>
                  <a:schemeClr val="tx2">
                    <a:lumMod val="90000"/>
                    <a:lumOff val="10000"/>
                  </a:schemeClr>
                </a:solidFill>
                <a:hlinkClick r:id="rId4"/>
              </a:rPr>
              <a:t>Endowment for the </a:t>
            </a:r>
            <a:r>
              <a:rPr lang="en-US" sz="2400" dirty="0" smtClean="0">
                <a:solidFill>
                  <a:schemeClr val="tx2">
                    <a:lumMod val="90000"/>
                    <a:lumOff val="10000"/>
                  </a:schemeClr>
                </a:solidFill>
                <a:hlinkClick r:id="rId4"/>
              </a:rPr>
              <a:t>Humanities (NEH)</a:t>
            </a:r>
            <a:r>
              <a:rPr lang="en-US" sz="2400" dirty="0" smtClean="0">
                <a:solidFill>
                  <a:schemeClr val="tx2">
                    <a:lumMod val="90000"/>
                    <a:lumOff val="10000"/>
                  </a:schemeClr>
                </a:solidFill>
              </a:rPr>
              <a:t>: An independent </a:t>
            </a:r>
            <a:r>
              <a:rPr lang="en-US" sz="2400" dirty="0">
                <a:solidFill>
                  <a:schemeClr val="tx2">
                    <a:lumMod val="90000"/>
                    <a:lumOff val="10000"/>
                  </a:schemeClr>
                </a:solidFill>
              </a:rPr>
              <a:t>grant-making agency of the </a:t>
            </a:r>
            <a:r>
              <a:rPr lang="en-US" sz="2400" dirty="0" smtClean="0">
                <a:solidFill>
                  <a:schemeClr val="tx2">
                    <a:lumMod val="90000"/>
                    <a:lumOff val="10000"/>
                  </a:schemeClr>
                </a:solidFill>
              </a:rPr>
              <a:t>US government </a:t>
            </a:r>
            <a:r>
              <a:rPr lang="en-US" sz="2400" dirty="0">
                <a:solidFill>
                  <a:schemeClr val="tx2">
                    <a:lumMod val="90000"/>
                    <a:lumOff val="10000"/>
                  </a:schemeClr>
                </a:solidFill>
              </a:rPr>
              <a:t>dedicated to supporting research, education, preservation, and public programs in the humanities. </a:t>
            </a:r>
          </a:p>
          <a:p>
            <a:pPr>
              <a:spcBef>
                <a:spcPts val="0"/>
              </a:spcBef>
              <a:spcAft>
                <a:spcPts val="600"/>
              </a:spcAft>
            </a:pPr>
            <a:r>
              <a:rPr lang="en-US" sz="2400" dirty="0" smtClean="0">
                <a:solidFill>
                  <a:schemeClr val="tx2">
                    <a:lumMod val="90000"/>
                    <a:lumOff val="10000"/>
                  </a:schemeClr>
                </a:solidFill>
                <a:hlinkClick r:id="rId5"/>
              </a:rPr>
              <a:t>New Jersey Council for the Humanities (NJCH)</a:t>
            </a:r>
            <a:r>
              <a:rPr lang="en-US" sz="2400" dirty="0" smtClean="0">
                <a:solidFill>
                  <a:schemeClr val="tx2">
                    <a:lumMod val="90000"/>
                    <a:lumOff val="10000"/>
                  </a:schemeClr>
                </a:solidFill>
              </a:rPr>
              <a:t>: Serves the </a:t>
            </a:r>
            <a:r>
              <a:rPr lang="en-US" sz="2400" dirty="0">
                <a:solidFill>
                  <a:schemeClr val="tx2">
                    <a:lumMod val="90000"/>
                    <a:lumOff val="10000"/>
                  </a:schemeClr>
                </a:solidFill>
              </a:rPr>
              <a:t>people of New Jersey by </a:t>
            </a:r>
            <a:r>
              <a:rPr lang="en-US" sz="2400" dirty="0" smtClean="0">
                <a:solidFill>
                  <a:schemeClr val="tx2">
                    <a:lumMod val="90000"/>
                    <a:lumOff val="10000"/>
                  </a:schemeClr>
                </a:solidFill>
              </a:rPr>
              <a:t>supporting projects </a:t>
            </a:r>
            <a:r>
              <a:rPr lang="en-US" sz="2400" dirty="0">
                <a:solidFill>
                  <a:schemeClr val="tx2">
                    <a:lumMod val="90000"/>
                    <a:lumOff val="10000"/>
                  </a:schemeClr>
                </a:solidFill>
              </a:rPr>
              <a:t>that explore and interpret the human experience, foster cross-cultural understanding, and engage people in dialogue about matters of individual choice and public responsibility</a:t>
            </a:r>
            <a:r>
              <a:rPr lang="en-US" sz="2400" dirty="0" smtClean="0">
                <a:solidFill>
                  <a:schemeClr val="tx2">
                    <a:lumMod val="90000"/>
                    <a:lumOff val="10000"/>
                  </a:schemeClr>
                </a:solidFill>
              </a:rPr>
              <a:t>.</a:t>
            </a:r>
          </a:p>
          <a:p>
            <a:pPr>
              <a:spcBef>
                <a:spcPts val="0"/>
              </a:spcBef>
              <a:spcAft>
                <a:spcPts val="600"/>
              </a:spcAft>
            </a:pPr>
            <a:r>
              <a:rPr lang="en-US" sz="2400" dirty="0" smtClean="0">
                <a:solidFill>
                  <a:schemeClr val="tx2">
                    <a:lumMod val="90000"/>
                    <a:lumOff val="10000"/>
                  </a:schemeClr>
                </a:solidFill>
                <a:hlinkClick r:id="rId6"/>
              </a:rPr>
              <a:t>New Jersey Historical Commission</a:t>
            </a:r>
            <a:r>
              <a:rPr lang="en-US" sz="2400" dirty="0" smtClean="0">
                <a:solidFill>
                  <a:schemeClr val="tx2">
                    <a:lumMod val="90000"/>
                    <a:lumOff val="10000"/>
                  </a:schemeClr>
                </a:solidFill>
              </a:rPr>
              <a:t>: Dedicated </a:t>
            </a:r>
            <a:r>
              <a:rPr lang="en-US" sz="2400" dirty="0">
                <a:solidFill>
                  <a:schemeClr val="tx2">
                    <a:lumMod val="90000"/>
                    <a:lumOff val="10000"/>
                  </a:schemeClr>
                </a:solidFill>
              </a:rPr>
              <a:t>to the advancement of public knowledge and preservation of </a:t>
            </a:r>
            <a:r>
              <a:rPr lang="en-US" sz="2400" dirty="0" smtClean="0">
                <a:solidFill>
                  <a:schemeClr val="tx2">
                    <a:lumMod val="90000"/>
                    <a:lumOff val="10000"/>
                  </a:schemeClr>
                </a:solidFill>
              </a:rPr>
              <a:t>NJ Jersey </a:t>
            </a:r>
            <a:r>
              <a:rPr lang="en-US" sz="2400" dirty="0">
                <a:solidFill>
                  <a:schemeClr val="tx2">
                    <a:lumMod val="90000"/>
                    <a:lumOff val="10000"/>
                  </a:schemeClr>
                </a:solidFill>
              </a:rPr>
              <a:t>history.</a:t>
            </a:r>
            <a:endParaRPr lang="en-US" sz="2400" dirty="0" smtClean="0">
              <a:solidFill>
                <a:schemeClr val="tx2">
                  <a:lumMod val="90000"/>
                  <a:lumOff val="10000"/>
                </a:schemeClr>
              </a:solidFill>
            </a:endParaRPr>
          </a:p>
          <a:p>
            <a:pPr>
              <a:spcBef>
                <a:spcPts val="0"/>
              </a:spcBef>
              <a:spcAft>
                <a:spcPts val="600"/>
              </a:spcAft>
            </a:pPr>
            <a:endParaRPr lang="en-US" sz="2400" dirty="0" smtClean="0"/>
          </a:p>
          <a:p>
            <a:pPr>
              <a:spcBef>
                <a:spcPts val="0"/>
              </a:spcBef>
              <a:spcAft>
                <a:spcPts val="600"/>
              </a:spcAft>
            </a:pPr>
            <a:endParaRPr lang="en-US" sz="2400" dirty="0" smtClean="0"/>
          </a:p>
          <a:p>
            <a:pPr>
              <a:spcBef>
                <a:spcPts val="0"/>
              </a:spcBef>
              <a:spcAft>
                <a:spcPts val="600"/>
              </a:spcAft>
            </a:pPr>
            <a:endParaRPr lang="en-US" sz="2400" dirty="0"/>
          </a:p>
        </p:txBody>
      </p:sp>
      <p:sp>
        <p:nvSpPr>
          <p:cNvPr id="2" name="Slide Number Placeholder 1"/>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3148713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76200"/>
            <a:ext cx="9144000" cy="12954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Funding Opportunities - CART</a:t>
            </a:r>
            <a:endParaRPr lang="en-US" sz="3600" b="1" i="1" dirty="0">
              <a:solidFill>
                <a:schemeClr val="accent1">
                  <a:lumMod val="50000"/>
                </a:schemeClr>
              </a:solidFill>
              <a:effectLst>
                <a:outerShdw blurRad="38100" dist="38100" dir="2700000" algn="tl">
                  <a:srgbClr val="000000">
                    <a:alpha val="43137"/>
                  </a:srgbClr>
                </a:outerShdw>
              </a:effectLst>
            </a:endParaRPr>
          </a:p>
        </p:txBody>
      </p:sp>
      <p:pic>
        <p:nvPicPr>
          <p:cNvPr id="6"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25228"/>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3"/>
          <p:cNvSpPr>
            <a:spLocks noGrp="1"/>
          </p:cNvSpPr>
          <p:nvPr>
            <p:ph sz="quarter" idx="1"/>
          </p:nvPr>
        </p:nvSpPr>
        <p:spPr>
          <a:xfrm>
            <a:off x="609600" y="1600200"/>
            <a:ext cx="8077200" cy="5105400"/>
          </a:xfrm>
        </p:spPr>
        <p:txBody>
          <a:bodyPr>
            <a:normAutofit/>
          </a:bodyPr>
          <a:lstStyle/>
          <a:p>
            <a:pPr marL="0" indent="0">
              <a:lnSpc>
                <a:spcPct val="110000"/>
              </a:lnSpc>
              <a:spcBef>
                <a:spcPts val="0"/>
              </a:spcBef>
              <a:spcAft>
                <a:spcPts val="600"/>
              </a:spcAft>
              <a:buNone/>
            </a:pPr>
            <a:r>
              <a:rPr lang="en-US" sz="2400" dirty="0">
                <a:solidFill>
                  <a:schemeClr val="tx2">
                    <a:lumMod val="90000"/>
                    <a:lumOff val="10000"/>
                  </a:schemeClr>
                </a:solidFill>
              </a:rPr>
              <a:t>Agency sites such as </a:t>
            </a:r>
            <a:r>
              <a:rPr lang="en-US" sz="2400" dirty="0" smtClean="0">
                <a:solidFill>
                  <a:schemeClr val="tx2">
                    <a:lumMod val="90000"/>
                    <a:lumOff val="10000"/>
                  </a:schemeClr>
                </a:solidFill>
              </a:rPr>
              <a:t>NEH, NJHC, </a:t>
            </a:r>
            <a:r>
              <a:rPr lang="en-US" sz="2400" dirty="0">
                <a:solidFill>
                  <a:schemeClr val="tx2">
                    <a:lumMod val="90000"/>
                    <a:lumOff val="10000"/>
                  </a:schemeClr>
                </a:solidFill>
              </a:rPr>
              <a:t>and</a:t>
            </a:r>
            <a:r>
              <a:rPr lang="en-US" sz="2400" dirty="0" smtClean="0">
                <a:solidFill>
                  <a:schemeClr val="tx2">
                    <a:lumMod val="90000"/>
                    <a:lumOff val="10000"/>
                  </a:schemeClr>
                </a:solidFill>
              </a:rPr>
              <a:t>…</a:t>
            </a:r>
            <a:endParaRPr lang="en-US" sz="2400" dirty="0" smtClean="0">
              <a:solidFill>
                <a:schemeClr val="tx2">
                  <a:lumMod val="90000"/>
                  <a:lumOff val="10000"/>
                </a:schemeClr>
              </a:solidFill>
              <a:hlinkClick r:id="rId4"/>
            </a:endParaRPr>
          </a:p>
          <a:p>
            <a:pPr>
              <a:lnSpc>
                <a:spcPct val="110000"/>
              </a:lnSpc>
              <a:spcBef>
                <a:spcPts val="0"/>
              </a:spcBef>
              <a:spcAft>
                <a:spcPts val="600"/>
              </a:spcAft>
            </a:pPr>
            <a:r>
              <a:rPr lang="en-US" sz="2400" dirty="0" smtClean="0">
                <a:solidFill>
                  <a:schemeClr val="tx2">
                    <a:lumMod val="90000"/>
                    <a:lumOff val="10000"/>
                  </a:schemeClr>
                </a:solidFill>
                <a:hlinkClick r:id="rId4"/>
              </a:rPr>
              <a:t>Art Opportunities Monthly</a:t>
            </a:r>
            <a:endParaRPr lang="en-US" sz="2400" dirty="0" smtClean="0">
              <a:solidFill>
                <a:schemeClr val="tx2">
                  <a:lumMod val="90000"/>
                  <a:lumOff val="10000"/>
                </a:schemeClr>
              </a:solidFill>
            </a:endParaRPr>
          </a:p>
          <a:p>
            <a:pPr marL="365760" lvl="1" indent="0">
              <a:lnSpc>
                <a:spcPct val="110000"/>
              </a:lnSpc>
              <a:spcBef>
                <a:spcPts val="0"/>
              </a:spcBef>
              <a:spcAft>
                <a:spcPts val="600"/>
              </a:spcAft>
              <a:buNone/>
            </a:pPr>
            <a:r>
              <a:rPr lang="en-US" sz="2400" dirty="0" smtClean="0">
                <a:solidFill>
                  <a:schemeClr val="tx2">
                    <a:lumMod val="90000"/>
                    <a:lumOff val="10000"/>
                  </a:schemeClr>
                </a:solidFill>
              </a:rPr>
              <a:t>Lists are competitions, fellowships, residencies, etc.  </a:t>
            </a:r>
            <a:r>
              <a:rPr lang="en-US" sz="2400" b="1" dirty="0" smtClean="0">
                <a:solidFill>
                  <a:schemeClr val="tx2">
                    <a:lumMod val="90000"/>
                    <a:lumOff val="10000"/>
                  </a:schemeClr>
                </a:solidFill>
              </a:rPr>
              <a:t>Subscription is $250/year.</a:t>
            </a:r>
            <a:endParaRPr lang="en-US" sz="2400" dirty="0">
              <a:solidFill>
                <a:schemeClr val="tx2">
                  <a:lumMod val="90000"/>
                  <a:lumOff val="10000"/>
                </a:schemeClr>
              </a:solidFill>
            </a:endParaRPr>
          </a:p>
          <a:p>
            <a:pPr>
              <a:lnSpc>
                <a:spcPct val="110000"/>
              </a:lnSpc>
              <a:spcBef>
                <a:spcPts val="0"/>
              </a:spcBef>
              <a:spcAft>
                <a:spcPts val="600"/>
              </a:spcAft>
            </a:pPr>
            <a:r>
              <a:rPr lang="en-US" sz="2400" dirty="0" smtClean="0">
                <a:solidFill>
                  <a:schemeClr val="tx2">
                    <a:lumMod val="90000"/>
                    <a:lumOff val="10000"/>
                  </a:schemeClr>
                </a:solidFill>
                <a:hlinkClick r:id="rId5"/>
              </a:rPr>
              <a:t>Artist Help Network</a:t>
            </a:r>
            <a:endParaRPr lang="en-US" sz="2400" dirty="0" smtClean="0">
              <a:solidFill>
                <a:schemeClr val="tx2">
                  <a:lumMod val="90000"/>
                  <a:lumOff val="10000"/>
                </a:schemeClr>
              </a:solidFill>
            </a:endParaRPr>
          </a:p>
          <a:p>
            <a:pPr marL="365760" lvl="1" indent="0">
              <a:lnSpc>
                <a:spcPct val="110000"/>
              </a:lnSpc>
              <a:spcBef>
                <a:spcPts val="0"/>
              </a:spcBef>
              <a:spcAft>
                <a:spcPts val="600"/>
              </a:spcAft>
              <a:buNone/>
            </a:pPr>
            <a:r>
              <a:rPr lang="en-US" sz="2400" dirty="0" smtClean="0">
                <a:solidFill>
                  <a:schemeClr val="tx2">
                    <a:lumMod val="90000"/>
                    <a:lumOff val="10000"/>
                  </a:schemeClr>
                </a:solidFill>
              </a:rPr>
              <a:t>Designed to help artists take control of their careers, and lists grants, funding opportunities, and residencies.</a:t>
            </a:r>
          </a:p>
          <a:p>
            <a:pPr>
              <a:lnSpc>
                <a:spcPct val="110000"/>
              </a:lnSpc>
              <a:spcBef>
                <a:spcPts val="0"/>
              </a:spcBef>
              <a:spcAft>
                <a:spcPts val="600"/>
              </a:spcAft>
            </a:pPr>
            <a:r>
              <a:rPr lang="en-US" sz="2400" dirty="0" smtClean="0">
                <a:solidFill>
                  <a:schemeClr val="tx2">
                    <a:lumMod val="90000"/>
                    <a:lumOff val="10000"/>
                  </a:schemeClr>
                </a:solidFill>
                <a:hlinkClick r:id="rId6"/>
              </a:rPr>
              <a:t>Women’s Studio Workshop</a:t>
            </a:r>
            <a:endParaRPr lang="en-US" sz="2400" dirty="0" smtClean="0">
              <a:solidFill>
                <a:schemeClr val="tx2">
                  <a:lumMod val="90000"/>
                  <a:lumOff val="10000"/>
                </a:schemeClr>
              </a:solidFill>
            </a:endParaRPr>
          </a:p>
          <a:p>
            <a:pPr marL="365760" lvl="1" indent="0">
              <a:lnSpc>
                <a:spcPct val="110000"/>
              </a:lnSpc>
              <a:spcBef>
                <a:spcPts val="0"/>
              </a:spcBef>
              <a:spcAft>
                <a:spcPts val="600"/>
              </a:spcAft>
              <a:buNone/>
            </a:pPr>
            <a:r>
              <a:rPr lang="en-US" sz="2400" dirty="0" smtClean="0">
                <a:solidFill>
                  <a:schemeClr val="tx2">
                    <a:lumMod val="90000"/>
                    <a:lumOff val="10000"/>
                  </a:schemeClr>
                </a:solidFill>
              </a:rPr>
              <a:t>Offers a variety of grants, fellowships, and residency opportunities for artists working in printmaking, papermaking, book arts, and ceramics.</a:t>
            </a:r>
          </a:p>
          <a:p>
            <a:pPr>
              <a:lnSpc>
                <a:spcPct val="110000"/>
              </a:lnSpc>
              <a:spcBef>
                <a:spcPts val="0"/>
              </a:spcBef>
              <a:spcAft>
                <a:spcPts val="600"/>
              </a:spcAft>
            </a:pPr>
            <a:endParaRPr lang="en-US" sz="2400" dirty="0" smtClean="0"/>
          </a:p>
          <a:p>
            <a:pPr>
              <a:lnSpc>
                <a:spcPct val="110000"/>
              </a:lnSpc>
              <a:spcBef>
                <a:spcPts val="0"/>
              </a:spcBef>
              <a:spcAft>
                <a:spcPts val="600"/>
              </a:spcAft>
            </a:pPr>
            <a:endParaRPr lang="en-US" sz="2400" dirty="0"/>
          </a:p>
        </p:txBody>
      </p:sp>
      <p:sp>
        <p:nvSpPr>
          <p:cNvPr id="2" name="Slide Number Placeholder 1"/>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21486531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76200"/>
            <a:ext cx="9144000" cy="1295400"/>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Funding Opportunities - SBUS</a:t>
            </a:r>
            <a:endParaRPr lang="en-US" sz="3600" b="1" i="1" dirty="0">
              <a:solidFill>
                <a:schemeClr val="accent1">
                  <a:lumMod val="50000"/>
                </a:schemeClr>
              </a:solidFill>
              <a:effectLst>
                <a:outerShdw blurRad="38100" dist="38100" dir="2700000" algn="tl">
                  <a:srgbClr val="000000">
                    <a:alpha val="43137"/>
                  </a:srgbClr>
                </a:outerShdw>
              </a:effectLst>
            </a:endParaRPr>
          </a:p>
        </p:txBody>
      </p:sp>
      <p:pic>
        <p:nvPicPr>
          <p:cNvPr id="6"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Content Placeholder 3"/>
          <p:cNvSpPr>
            <a:spLocks noGrp="1"/>
          </p:cNvSpPr>
          <p:nvPr>
            <p:ph sz="quarter" idx="1"/>
          </p:nvPr>
        </p:nvSpPr>
        <p:spPr>
          <a:xfrm>
            <a:off x="533400" y="1828800"/>
            <a:ext cx="8077200" cy="4953000"/>
          </a:xfrm>
        </p:spPr>
        <p:txBody>
          <a:bodyPr>
            <a:noAutofit/>
          </a:bodyPr>
          <a:lstStyle/>
          <a:p>
            <a:pPr marL="0" indent="0">
              <a:spcBef>
                <a:spcPts val="0"/>
              </a:spcBef>
              <a:spcAft>
                <a:spcPts val="1800"/>
              </a:spcAft>
              <a:buNone/>
            </a:pPr>
            <a:r>
              <a:rPr lang="en-US" sz="2600" dirty="0" smtClean="0">
                <a:solidFill>
                  <a:schemeClr val="tx2">
                    <a:lumMod val="90000"/>
                    <a:lumOff val="10000"/>
                  </a:schemeClr>
                </a:solidFill>
              </a:rPr>
              <a:t>Agency sites such as NSF, DOE, and…</a:t>
            </a:r>
          </a:p>
          <a:p>
            <a:pPr>
              <a:spcBef>
                <a:spcPts val="0"/>
              </a:spcBef>
              <a:spcAft>
                <a:spcPts val="1800"/>
              </a:spcAft>
            </a:pPr>
            <a:r>
              <a:rPr lang="en-US" sz="2600" dirty="0" smtClean="0">
                <a:solidFill>
                  <a:schemeClr val="tx2">
                    <a:lumMod val="90000"/>
                    <a:lumOff val="10000"/>
                  </a:schemeClr>
                </a:solidFill>
                <a:hlinkClick r:id="rId4"/>
              </a:rPr>
              <a:t>National Institutes of Health</a:t>
            </a:r>
            <a:endParaRPr lang="en-US" sz="2600" dirty="0">
              <a:solidFill>
                <a:schemeClr val="tx2">
                  <a:lumMod val="90000"/>
                  <a:lumOff val="10000"/>
                </a:schemeClr>
              </a:solidFill>
            </a:endParaRPr>
          </a:p>
          <a:p>
            <a:pPr>
              <a:spcBef>
                <a:spcPts val="0"/>
              </a:spcBef>
              <a:spcAft>
                <a:spcPts val="1800"/>
              </a:spcAft>
            </a:pPr>
            <a:r>
              <a:rPr lang="en-US" sz="2600" dirty="0">
                <a:hlinkClick r:id="rId5"/>
              </a:rPr>
              <a:t>Agency for Healthcare Research and Quality </a:t>
            </a:r>
            <a:endParaRPr lang="en-US" sz="2600" dirty="0" smtClean="0">
              <a:solidFill>
                <a:schemeClr val="tx2">
                  <a:lumMod val="90000"/>
                  <a:lumOff val="10000"/>
                </a:schemeClr>
              </a:solidFill>
              <a:hlinkClick r:id="rId6"/>
            </a:endParaRPr>
          </a:p>
          <a:p>
            <a:pPr>
              <a:spcBef>
                <a:spcPts val="0"/>
              </a:spcBef>
              <a:spcAft>
                <a:spcPts val="1800"/>
              </a:spcAft>
            </a:pPr>
            <a:r>
              <a:rPr lang="en-US" sz="2600" dirty="0" smtClean="0">
                <a:solidFill>
                  <a:schemeClr val="tx2">
                    <a:lumMod val="90000"/>
                    <a:lumOff val="10000"/>
                  </a:schemeClr>
                </a:solidFill>
                <a:hlinkClick r:id="rId7"/>
              </a:rPr>
              <a:t>Alfred </a:t>
            </a:r>
            <a:r>
              <a:rPr lang="en-US" sz="2600" dirty="0" smtClean="0">
                <a:solidFill>
                  <a:schemeClr val="tx2">
                    <a:lumMod val="90000"/>
                    <a:lumOff val="10000"/>
                  </a:schemeClr>
                </a:solidFill>
                <a:hlinkClick r:id="rId7"/>
              </a:rPr>
              <a:t>P. Sloan Foundation</a:t>
            </a:r>
            <a:endParaRPr lang="en-US" sz="2600" dirty="0" smtClean="0">
              <a:solidFill>
                <a:schemeClr val="tx2">
                  <a:lumMod val="90000"/>
                  <a:lumOff val="10000"/>
                </a:schemeClr>
              </a:solidFill>
            </a:endParaRPr>
          </a:p>
          <a:p>
            <a:pPr marL="365760" lvl="1" indent="0">
              <a:spcBef>
                <a:spcPts val="0"/>
              </a:spcBef>
              <a:spcAft>
                <a:spcPts val="1800"/>
              </a:spcAft>
              <a:buNone/>
            </a:pPr>
            <a:r>
              <a:rPr lang="en-US" dirty="0" smtClean="0">
                <a:solidFill>
                  <a:schemeClr val="tx2">
                    <a:lumMod val="90000"/>
                    <a:lumOff val="10000"/>
                  </a:schemeClr>
                </a:solidFill>
              </a:rPr>
              <a:t>A </a:t>
            </a:r>
            <a:r>
              <a:rPr lang="en-US" dirty="0">
                <a:solidFill>
                  <a:schemeClr val="tx2">
                    <a:lumMod val="90000"/>
                    <a:lumOff val="10000"/>
                  </a:schemeClr>
                </a:solidFill>
              </a:rPr>
              <a:t>philanthropic, not-for-profit </a:t>
            </a:r>
            <a:r>
              <a:rPr lang="en-US" dirty="0" smtClean="0">
                <a:solidFill>
                  <a:schemeClr val="tx2">
                    <a:lumMod val="90000"/>
                    <a:lumOff val="10000"/>
                  </a:schemeClr>
                </a:solidFill>
              </a:rPr>
              <a:t>institution </a:t>
            </a:r>
            <a:r>
              <a:rPr lang="en-US" dirty="0">
                <a:solidFill>
                  <a:schemeClr val="tx2">
                    <a:lumMod val="90000"/>
                    <a:lumOff val="10000"/>
                  </a:schemeClr>
                </a:solidFill>
              </a:rPr>
              <a:t>based in New York </a:t>
            </a:r>
            <a:r>
              <a:rPr lang="en-US" dirty="0" smtClean="0">
                <a:solidFill>
                  <a:schemeClr val="tx2">
                    <a:lumMod val="90000"/>
                    <a:lumOff val="10000"/>
                  </a:schemeClr>
                </a:solidFill>
              </a:rPr>
              <a:t>City making grants </a:t>
            </a:r>
            <a:r>
              <a:rPr lang="en-US" dirty="0">
                <a:solidFill>
                  <a:schemeClr val="tx2">
                    <a:lumMod val="90000"/>
                    <a:lumOff val="10000"/>
                  </a:schemeClr>
                </a:solidFill>
              </a:rPr>
              <a:t>in support of original research and education in science, technology, engineering, </a:t>
            </a:r>
            <a:r>
              <a:rPr lang="en-US" dirty="0" smtClean="0">
                <a:solidFill>
                  <a:schemeClr val="tx2">
                    <a:lumMod val="90000"/>
                    <a:lumOff val="10000"/>
                  </a:schemeClr>
                </a:solidFill>
              </a:rPr>
              <a:t>mathematics, </a:t>
            </a:r>
            <a:r>
              <a:rPr lang="en-US" dirty="0">
                <a:solidFill>
                  <a:schemeClr val="tx2">
                    <a:lumMod val="90000"/>
                    <a:lumOff val="10000"/>
                  </a:schemeClr>
                </a:solidFill>
              </a:rPr>
              <a:t>and economic </a:t>
            </a:r>
            <a:r>
              <a:rPr lang="en-US" dirty="0" smtClean="0">
                <a:solidFill>
                  <a:schemeClr val="tx2">
                    <a:lumMod val="90000"/>
                    <a:lumOff val="10000"/>
                  </a:schemeClr>
                </a:solidFill>
              </a:rPr>
              <a:t>performance.</a:t>
            </a:r>
          </a:p>
          <a:p>
            <a:pPr>
              <a:spcBef>
                <a:spcPts val="0"/>
              </a:spcBef>
              <a:spcAft>
                <a:spcPts val="1800"/>
              </a:spcAft>
            </a:pPr>
            <a:endParaRPr lang="en-US" sz="2600" dirty="0" smtClean="0"/>
          </a:p>
          <a:p>
            <a:pPr>
              <a:spcBef>
                <a:spcPts val="0"/>
              </a:spcBef>
              <a:spcAft>
                <a:spcPts val="1800"/>
              </a:spcAft>
            </a:pPr>
            <a:endParaRPr lang="en-US" sz="2600" dirty="0" smtClean="0"/>
          </a:p>
          <a:p>
            <a:pPr>
              <a:spcBef>
                <a:spcPts val="0"/>
              </a:spcBef>
              <a:spcAft>
                <a:spcPts val="1800"/>
              </a:spcAft>
            </a:pPr>
            <a:endParaRPr lang="en-US" sz="2600" dirty="0" smtClean="0"/>
          </a:p>
          <a:p>
            <a:pPr>
              <a:spcBef>
                <a:spcPts val="0"/>
              </a:spcBef>
              <a:spcAft>
                <a:spcPts val="1800"/>
              </a:spcAft>
            </a:pPr>
            <a:endParaRPr lang="en-US" sz="2600" dirty="0"/>
          </a:p>
        </p:txBody>
      </p:sp>
      <p:sp>
        <p:nvSpPr>
          <p:cNvPr id="2" name="Slide Number Placeholder 1"/>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9119678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fontScale="90000"/>
          </a:bodyPr>
          <a:lstStyle/>
          <a:p>
            <a:pPr algn="ctr"/>
            <a:r>
              <a:rPr lang="en-US" sz="4000" b="1" i="1" dirty="0" smtClean="0">
                <a:solidFill>
                  <a:schemeClr val="accent1">
                    <a:lumMod val="50000"/>
                  </a:schemeClr>
                </a:solidFill>
                <a:effectLst>
                  <a:outerShdw blurRad="38100" dist="38100" dir="2700000" algn="tl">
                    <a:srgbClr val="000000">
                      <a:alpha val="43137"/>
                    </a:srgbClr>
                  </a:outerShdw>
                </a:effectLst>
              </a:rPr>
              <a:t>Advanced Strategies </a:t>
            </a:r>
            <a:r>
              <a:rPr lang="en-US" b="1" i="1" dirty="0">
                <a:solidFill>
                  <a:schemeClr val="accent1">
                    <a:lumMod val="50000"/>
                  </a:schemeClr>
                </a:solidFill>
                <a:effectLst>
                  <a:outerShdw blurRad="38100" dist="38100" dir="2700000" algn="tl">
                    <a:srgbClr val="000000">
                      <a:alpha val="43137"/>
                    </a:srgbClr>
                  </a:outerShdw>
                </a:effectLst>
              </a:rPr>
              <a:t/>
            </a:r>
            <a:br>
              <a:rPr lang="en-US" b="1" i="1" dirty="0">
                <a:solidFill>
                  <a:schemeClr val="accent1">
                    <a:lumMod val="50000"/>
                  </a:schemeClr>
                </a:solidFill>
                <a:effectLst>
                  <a:outerShdw blurRad="38100" dist="38100" dir="2700000" algn="tl">
                    <a:srgbClr val="000000">
                      <a:alpha val="43137"/>
                    </a:srgbClr>
                  </a:outerShdw>
                </a:effectLst>
              </a:rPr>
            </a:br>
            <a:r>
              <a:rPr lang="en-US" sz="3600" b="1" i="1" dirty="0">
                <a:solidFill>
                  <a:schemeClr val="accent1">
                    <a:lumMod val="50000"/>
                  </a:schemeClr>
                </a:solidFill>
                <a:effectLst>
                  <a:outerShdw blurRad="38100" dist="38100" dir="2700000" algn="tl">
                    <a:srgbClr val="000000">
                      <a:alpha val="43137"/>
                    </a:srgbClr>
                  </a:outerShdw>
                </a:effectLst>
              </a:rPr>
              <a:t>Approaching Sponsors, Conferences, &amp; Networking</a:t>
            </a:r>
            <a:endParaRPr lang="en-US" sz="3600" i="1" dirty="0">
              <a:solidFill>
                <a:schemeClr val="accent1">
                  <a:lumMod val="50000"/>
                </a:schemeClr>
              </a:solidFill>
            </a:endParaRPr>
          </a:p>
        </p:txBody>
      </p:sp>
      <p:sp>
        <p:nvSpPr>
          <p:cNvPr id="7" name="Content Placeholder 6"/>
          <p:cNvSpPr>
            <a:spLocks noGrp="1"/>
          </p:cNvSpPr>
          <p:nvPr>
            <p:ph sz="quarter" idx="1"/>
          </p:nvPr>
        </p:nvSpPr>
        <p:spPr>
          <a:xfrm>
            <a:off x="533400" y="1676400"/>
            <a:ext cx="8305800" cy="5029200"/>
          </a:xfrm>
        </p:spPr>
        <p:txBody>
          <a:bodyPr>
            <a:noAutofit/>
          </a:bodyPr>
          <a:lstStyle/>
          <a:p>
            <a:pPr marL="0" indent="0">
              <a:spcBef>
                <a:spcPts val="0"/>
              </a:spcBef>
              <a:spcAft>
                <a:spcPts val="600"/>
              </a:spcAft>
              <a:buSzTx/>
              <a:buNone/>
            </a:pPr>
            <a:r>
              <a:rPr lang="en-US" sz="2200" b="1" u="sng" dirty="0">
                <a:solidFill>
                  <a:schemeClr val="tx2">
                    <a:lumMod val="90000"/>
                    <a:lumOff val="10000"/>
                  </a:schemeClr>
                </a:solidFill>
              </a:rPr>
              <a:t>Attend Conferences</a:t>
            </a:r>
          </a:p>
          <a:p>
            <a:pPr marL="1168400" lvl="1" indent="-711200">
              <a:spcBef>
                <a:spcPts val="0"/>
              </a:spcBef>
              <a:spcAft>
                <a:spcPts val="600"/>
              </a:spcAft>
            </a:pPr>
            <a:r>
              <a:rPr lang="en-US" sz="2000" dirty="0">
                <a:solidFill>
                  <a:schemeClr val="tx2">
                    <a:lumMod val="90000"/>
                    <a:lumOff val="10000"/>
                  </a:schemeClr>
                </a:solidFill>
              </a:rPr>
              <a:t>Network! Discuss your research with potential funders. </a:t>
            </a:r>
          </a:p>
          <a:p>
            <a:pPr marL="1168400" lvl="1" indent="-711200">
              <a:spcBef>
                <a:spcPts val="0"/>
              </a:spcBef>
              <a:spcAft>
                <a:spcPts val="600"/>
              </a:spcAft>
            </a:pPr>
            <a:r>
              <a:rPr lang="en-US" sz="2000" dirty="0" smtClean="0">
                <a:solidFill>
                  <a:schemeClr val="tx2">
                    <a:lumMod val="90000"/>
                    <a:lumOff val="10000"/>
                  </a:schemeClr>
                </a:solidFill>
              </a:rPr>
              <a:t>NSF </a:t>
            </a:r>
            <a:r>
              <a:rPr lang="en-US" sz="2000" dirty="0">
                <a:solidFill>
                  <a:schemeClr val="tx2">
                    <a:lumMod val="90000"/>
                    <a:lumOff val="10000"/>
                  </a:schemeClr>
                </a:solidFill>
              </a:rPr>
              <a:t>and NIH regional conferences provide a great opportunity to interact with agency program staff, </a:t>
            </a:r>
            <a:r>
              <a:rPr lang="en-US" sz="2000" dirty="0" smtClean="0">
                <a:solidFill>
                  <a:schemeClr val="tx2">
                    <a:lumMod val="90000"/>
                    <a:lumOff val="10000"/>
                  </a:schemeClr>
                </a:solidFill>
              </a:rPr>
              <a:t>while learning </a:t>
            </a:r>
            <a:r>
              <a:rPr lang="en-US" sz="2000" dirty="0">
                <a:solidFill>
                  <a:schemeClr val="tx2">
                    <a:lumMod val="90000"/>
                    <a:lumOff val="10000"/>
                  </a:schemeClr>
                </a:solidFill>
              </a:rPr>
              <a:t>about emerging </a:t>
            </a:r>
            <a:r>
              <a:rPr lang="en-US" sz="2000" dirty="0" smtClean="0">
                <a:solidFill>
                  <a:schemeClr val="tx2">
                    <a:lumMod val="90000"/>
                    <a:lumOff val="10000"/>
                  </a:schemeClr>
                </a:solidFill>
              </a:rPr>
              <a:t>trends </a:t>
            </a:r>
            <a:r>
              <a:rPr lang="en-US" sz="2000" dirty="0">
                <a:solidFill>
                  <a:schemeClr val="tx2">
                    <a:lumMod val="90000"/>
                    <a:lumOff val="10000"/>
                  </a:schemeClr>
                </a:solidFill>
              </a:rPr>
              <a:t>and priority areas. </a:t>
            </a:r>
          </a:p>
          <a:p>
            <a:pPr marL="0" indent="0">
              <a:spcBef>
                <a:spcPts val="0"/>
              </a:spcBef>
              <a:spcAft>
                <a:spcPts val="600"/>
              </a:spcAft>
              <a:buSzTx/>
              <a:buNone/>
            </a:pPr>
            <a:r>
              <a:rPr lang="en-US" sz="2200" b="1" u="sng" dirty="0">
                <a:solidFill>
                  <a:schemeClr val="tx2">
                    <a:lumMod val="90000"/>
                    <a:lumOff val="10000"/>
                  </a:schemeClr>
                </a:solidFill>
              </a:rPr>
              <a:t>Colleagues</a:t>
            </a:r>
          </a:p>
          <a:p>
            <a:pPr marL="1168400" lvl="1" indent="-711200">
              <a:spcBef>
                <a:spcPts val="0"/>
              </a:spcBef>
              <a:spcAft>
                <a:spcPts val="600"/>
              </a:spcAft>
            </a:pPr>
            <a:r>
              <a:rPr lang="en-US" sz="2000" dirty="0">
                <a:solidFill>
                  <a:schemeClr val="tx2">
                    <a:lumMod val="90000"/>
                    <a:lumOff val="10000"/>
                  </a:schemeClr>
                </a:solidFill>
              </a:rPr>
              <a:t>Talk to your colleagues! Who is funding them? </a:t>
            </a:r>
          </a:p>
          <a:p>
            <a:pPr marL="1168400" lvl="1" indent="-711200">
              <a:spcBef>
                <a:spcPts val="0"/>
              </a:spcBef>
              <a:spcAft>
                <a:spcPts val="600"/>
              </a:spcAft>
            </a:pPr>
            <a:r>
              <a:rPr lang="en-US" sz="2000" dirty="0">
                <a:solidFill>
                  <a:schemeClr val="tx2">
                    <a:lumMod val="90000"/>
                    <a:lumOff val="10000"/>
                  </a:schemeClr>
                </a:solidFill>
              </a:rPr>
              <a:t>Check “acknowledgements” section of published papers/articles.</a:t>
            </a:r>
          </a:p>
          <a:p>
            <a:pPr marL="1168400" lvl="1" indent="-711200">
              <a:spcBef>
                <a:spcPts val="0"/>
              </a:spcBef>
              <a:spcAft>
                <a:spcPts val="600"/>
              </a:spcAft>
            </a:pPr>
            <a:r>
              <a:rPr lang="en-US" sz="2000" dirty="0">
                <a:solidFill>
                  <a:schemeClr val="tx2">
                    <a:lumMod val="90000"/>
                    <a:lumOff val="10000"/>
                  </a:schemeClr>
                </a:solidFill>
              </a:rPr>
              <a:t>Review funded awards &amp; abstracts on agency </a:t>
            </a:r>
            <a:r>
              <a:rPr lang="en-US" sz="2000" dirty="0" smtClean="0">
                <a:solidFill>
                  <a:schemeClr val="tx2">
                    <a:lumMod val="90000"/>
                    <a:lumOff val="10000"/>
                  </a:schemeClr>
                </a:solidFill>
              </a:rPr>
              <a:t>sites (e.g., </a:t>
            </a:r>
            <a:r>
              <a:rPr lang="en-US" sz="2000" dirty="0">
                <a:solidFill>
                  <a:schemeClr val="tx2">
                    <a:lumMod val="90000"/>
                    <a:lumOff val="10000"/>
                  </a:schemeClr>
                </a:solidFill>
              </a:rPr>
              <a:t>NSF Award Data, NIH </a:t>
            </a:r>
            <a:r>
              <a:rPr lang="en-US" sz="2000" dirty="0" smtClean="0">
                <a:solidFill>
                  <a:schemeClr val="tx2">
                    <a:lumMod val="90000"/>
                    <a:lumOff val="10000"/>
                  </a:schemeClr>
                </a:solidFill>
              </a:rPr>
              <a:t>REPORTER).  </a:t>
            </a:r>
            <a:r>
              <a:rPr lang="en-US" sz="2000" dirty="0">
                <a:solidFill>
                  <a:schemeClr val="tx2">
                    <a:lumMod val="90000"/>
                    <a:lumOff val="10000"/>
                  </a:schemeClr>
                </a:solidFill>
              </a:rPr>
              <a:t>Many PI’s are willing to share proposals</a:t>
            </a:r>
            <a:r>
              <a:rPr lang="en-US" sz="2000" dirty="0" smtClean="0">
                <a:solidFill>
                  <a:schemeClr val="tx2">
                    <a:lumMod val="90000"/>
                    <a:lumOff val="10000"/>
                  </a:schemeClr>
                </a:solidFill>
              </a:rPr>
              <a:t>… if </a:t>
            </a:r>
            <a:r>
              <a:rPr lang="en-US" sz="2000" dirty="0">
                <a:solidFill>
                  <a:schemeClr val="tx2">
                    <a:lumMod val="90000"/>
                    <a:lumOff val="10000"/>
                  </a:schemeClr>
                </a:solidFill>
              </a:rPr>
              <a:t>not, FOIA allows you to request a proposal. </a:t>
            </a:r>
          </a:p>
          <a:p>
            <a:pPr marL="1168400" lvl="1" indent="-711200">
              <a:spcBef>
                <a:spcPts val="0"/>
              </a:spcBef>
              <a:spcAft>
                <a:spcPts val="600"/>
              </a:spcAft>
            </a:pPr>
            <a:r>
              <a:rPr lang="en-US" sz="2000" dirty="0">
                <a:solidFill>
                  <a:schemeClr val="tx2">
                    <a:lumMod val="90000"/>
                    <a:lumOff val="10000"/>
                  </a:schemeClr>
                </a:solidFill>
              </a:rPr>
              <a:t>Collaborative research proposals.  Many new investigators “launch” their research careers by collaborating with established colleagues (internal or external to MSU).</a:t>
            </a:r>
          </a:p>
        </p:txBody>
      </p:sp>
      <p:pic>
        <p:nvPicPr>
          <p:cNvPr id="6" name="Picture 2" descr="crest_logo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6"/>
          </p:nvPr>
        </p:nvSpPr>
        <p:spPr/>
        <p:txBody>
          <a:bodyPr>
            <a:normAutofit fontScale="85000" lnSpcReduction="20000"/>
          </a:bodyPr>
          <a:lstStyle/>
          <a:p>
            <a:endParaRPr lang="en-US" dirty="0"/>
          </a:p>
        </p:txBody>
      </p:sp>
    </p:spTree>
    <p:extLst>
      <p:ext uri="{BB962C8B-B14F-4D97-AF65-F5344CB8AC3E}">
        <p14:creationId xmlns:p14="http://schemas.microsoft.com/office/powerpoint/2010/main" val="26755475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fontScale="90000"/>
          </a:bodyPr>
          <a:lstStyle/>
          <a:p>
            <a:pPr algn="ctr"/>
            <a:r>
              <a:rPr lang="en-US" sz="4000" b="1" i="1" dirty="0" smtClean="0">
                <a:solidFill>
                  <a:schemeClr val="accent1">
                    <a:lumMod val="50000"/>
                  </a:schemeClr>
                </a:solidFill>
                <a:effectLst>
                  <a:outerShdw blurRad="38100" dist="38100" dir="2700000" algn="tl">
                    <a:srgbClr val="000000">
                      <a:alpha val="43137"/>
                    </a:srgbClr>
                  </a:outerShdw>
                </a:effectLst>
              </a:rPr>
              <a:t>Advanced Strategies </a:t>
            </a:r>
            <a:r>
              <a:rPr lang="en-US" b="1" i="1" dirty="0" smtClean="0">
                <a:solidFill>
                  <a:schemeClr val="accent1">
                    <a:lumMod val="50000"/>
                  </a:schemeClr>
                </a:solidFill>
                <a:effectLst>
                  <a:outerShdw blurRad="38100" dist="38100" dir="2700000" algn="tl">
                    <a:srgbClr val="000000">
                      <a:alpha val="43137"/>
                    </a:srgbClr>
                  </a:outerShdw>
                </a:effectLst>
              </a:rPr>
              <a:t/>
            </a:r>
            <a:br>
              <a:rPr lang="en-US" b="1" i="1" dirty="0" smtClean="0">
                <a:solidFill>
                  <a:schemeClr val="accent1">
                    <a:lumMod val="50000"/>
                  </a:schemeClr>
                </a:solidFill>
                <a:effectLst>
                  <a:outerShdw blurRad="38100" dist="38100" dir="2700000" algn="tl">
                    <a:srgbClr val="000000">
                      <a:alpha val="43137"/>
                    </a:srgbClr>
                  </a:outerShdw>
                </a:effectLst>
              </a:rPr>
            </a:br>
            <a:r>
              <a:rPr lang="en-US" sz="3600" b="1" i="1" dirty="0" smtClean="0">
                <a:solidFill>
                  <a:schemeClr val="accent1">
                    <a:lumMod val="50000"/>
                  </a:schemeClr>
                </a:solidFill>
                <a:effectLst>
                  <a:outerShdw blurRad="38100" dist="38100" dir="2700000" algn="tl">
                    <a:srgbClr val="000000">
                      <a:alpha val="43137"/>
                    </a:srgbClr>
                  </a:outerShdw>
                </a:effectLst>
              </a:rPr>
              <a:t>Approaching Sponsors, Conferences, &amp; Networking</a:t>
            </a: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6" name="Content Placeholder 5"/>
          <p:cNvSpPr>
            <a:spLocks noGrp="1"/>
          </p:cNvSpPr>
          <p:nvPr>
            <p:ph sz="quarter" idx="2"/>
          </p:nvPr>
        </p:nvSpPr>
        <p:spPr>
          <a:xfrm>
            <a:off x="533400" y="1752600"/>
            <a:ext cx="8458200" cy="4953000"/>
          </a:xfrm>
        </p:spPr>
        <p:txBody>
          <a:bodyPr>
            <a:noAutofit/>
          </a:bodyPr>
          <a:lstStyle/>
          <a:p>
            <a:pPr marL="0" indent="0">
              <a:buSzTx/>
              <a:buNone/>
              <a:defRPr/>
            </a:pPr>
            <a:r>
              <a:rPr lang="en-US" sz="2800" b="1" u="sng" dirty="0">
                <a:solidFill>
                  <a:schemeClr val="tx2">
                    <a:lumMod val="90000"/>
                    <a:lumOff val="10000"/>
                  </a:schemeClr>
                </a:solidFill>
              </a:rPr>
              <a:t>Contact with Program </a:t>
            </a:r>
            <a:r>
              <a:rPr lang="en-US" sz="2800" b="1" u="sng" dirty="0" smtClean="0">
                <a:solidFill>
                  <a:schemeClr val="tx2">
                    <a:lumMod val="90000"/>
                    <a:lumOff val="10000"/>
                  </a:schemeClr>
                </a:solidFill>
              </a:rPr>
              <a:t>Officers</a:t>
            </a:r>
            <a:endParaRPr lang="en-US" sz="2800" b="1" u="sng" dirty="0">
              <a:solidFill>
                <a:schemeClr val="tx2">
                  <a:lumMod val="90000"/>
                  <a:lumOff val="10000"/>
                </a:schemeClr>
              </a:solidFill>
            </a:endParaRPr>
          </a:p>
          <a:p>
            <a:pPr marL="422910" indent="-285750">
              <a:defRPr/>
            </a:pPr>
            <a:r>
              <a:rPr lang="en-US" sz="2400" dirty="0">
                <a:solidFill>
                  <a:schemeClr val="tx2">
                    <a:lumMod val="90000"/>
                    <a:lumOff val="10000"/>
                  </a:schemeClr>
                </a:solidFill>
              </a:rPr>
              <a:t>Highly </a:t>
            </a:r>
            <a:r>
              <a:rPr lang="en-US" sz="2400" dirty="0" smtClean="0">
                <a:solidFill>
                  <a:schemeClr val="tx2">
                    <a:lumMod val="90000"/>
                    <a:lumOff val="10000"/>
                  </a:schemeClr>
                </a:solidFill>
              </a:rPr>
              <a:t>encouraged. </a:t>
            </a:r>
            <a:r>
              <a:rPr lang="en-US" sz="2400" i="1" dirty="0" smtClean="0">
                <a:solidFill>
                  <a:schemeClr val="tx2">
                    <a:lumMod val="90000"/>
                    <a:lumOff val="10000"/>
                  </a:schemeClr>
                </a:solidFill>
              </a:rPr>
              <a:t>	</a:t>
            </a:r>
          </a:p>
          <a:p>
            <a:pPr marL="457200" lvl="1" indent="0">
              <a:buNone/>
              <a:defRPr/>
            </a:pPr>
            <a:r>
              <a:rPr lang="en-US" sz="1600" i="1" dirty="0" smtClean="0">
                <a:solidFill>
                  <a:schemeClr val="tx2">
                    <a:lumMod val="90000"/>
                    <a:lumOff val="10000"/>
                  </a:schemeClr>
                </a:solidFill>
              </a:rPr>
              <a:t>“In a study of 10,000 federal proposals, the only variable that was statistically significant in separating the funded and rejected proposals was pre-proposal contact with the funding source.  Chances for success increase an estimated threefold when contact with the funding source takes place before the proposal is written." </a:t>
            </a:r>
          </a:p>
          <a:p>
            <a:pPr marL="457200" lvl="1" indent="0">
              <a:buNone/>
              <a:defRPr/>
            </a:pPr>
            <a:r>
              <a:rPr lang="en-US" sz="1600" dirty="0">
                <a:solidFill>
                  <a:schemeClr val="tx2">
                    <a:lumMod val="90000"/>
                    <a:lumOff val="10000"/>
                  </a:schemeClr>
                </a:solidFill>
              </a:rPr>
              <a:t>	(Source: </a:t>
            </a:r>
            <a:r>
              <a:rPr lang="en-US" sz="1600" dirty="0" smtClean="0">
                <a:solidFill>
                  <a:schemeClr val="tx2">
                    <a:lumMod val="90000"/>
                    <a:lumOff val="10000"/>
                  </a:schemeClr>
                </a:solidFill>
              </a:rPr>
              <a:t>David G. Bauer, </a:t>
            </a:r>
            <a:r>
              <a:rPr lang="en-US" sz="1600" i="1" dirty="0" smtClean="0">
                <a:solidFill>
                  <a:schemeClr val="tx2">
                    <a:lumMod val="90000"/>
                    <a:lumOff val="10000"/>
                  </a:schemeClr>
                </a:solidFill>
              </a:rPr>
              <a:t>The “How To” Grants Manual</a:t>
            </a:r>
            <a:r>
              <a:rPr lang="en-US" sz="1600" dirty="0" smtClean="0">
                <a:solidFill>
                  <a:schemeClr val="tx2">
                    <a:lumMod val="90000"/>
                    <a:lumOff val="10000"/>
                  </a:schemeClr>
                </a:solidFill>
              </a:rPr>
              <a:t>, </a:t>
            </a:r>
            <a:r>
              <a:rPr lang="en-US" sz="1600" dirty="0">
                <a:solidFill>
                  <a:schemeClr val="tx2">
                    <a:lumMod val="90000"/>
                    <a:lumOff val="10000"/>
                  </a:schemeClr>
                </a:solidFill>
              </a:rPr>
              <a:t>4th edition, 1999; Chapter 10</a:t>
            </a:r>
            <a:r>
              <a:rPr lang="en-US" sz="1600" dirty="0" smtClean="0">
                <a:solidFill>
                  <a:schemeClr val="tx2">
                    <a:lumMod val="90000"/>
                    <a:lumOff val="10000"/>
                  </a:schemeClr>
                </a:solidFill>
              </a:rPr>
              <a:t>.)</a:t>
            </a:r>
            <a:endParaRPr lang="en-US" sz="1600" dirty="0">
              <a:solidFill>
                <a:schemeClr val="tx2">
                  <a:lumMod val="90000"/>
                  <a:lumOff val="10000"/>
                </a:schemeClr>
              </a:solidFill>
            </a:endParaRPr>
          </a:p>
          <a:p>
            <a:pPr marL="422910" indent="-285750">
              <a:defRPr/>
            </a:pPr>
            <a:r>
              <a:rPr lang="en-US" sz="2400" dirty="0">
                <a:solidFill>
                  <a:schemeClr val="tx2">
                    <a:lumMod val="90000"/>
                    <a:lumOff val="10000"/>
                  </a:schemeClr>
                </a:solidFill>
              </a:rPr>
              <a:t>Gives you an opportunity to introduce yourself, discuss your research </a:t>
            </a:r>
            <a:r>
              <a:rPr lang="en-US" sz="2400" dirty="0" smtClean="0">
                <a:solidFill>
                  <a:schemeClr val="tx2">
                    <a:lumMod val="90000"/>
                    <a:lumOff val="10000"/>
                  </a:schemeClr>
                </a:solidFill>
              </a:rPr>
              <a:t>with </a:t>
            </a:r>
            <a:r>
              <a:rPr lang="en-US" sz="2400" dirty="0">
                <a:solidFill>
                  <a:schemeClr val="tx2">
                    <a:lumMod val="90000"/>
                    <a:lumOff val="10000"/>
                  </a:schemeClr>
                </a:solidFill>
              </a:rPr>
              <a:t>a potential funder, and gain invaluable feedback. </a:t>
            </a:r>
          </a:p>
          <a:p>
            <a:pPr marL="422910" indent="-285750">
              <a:defRPr/>
            </a:pPr>
            <a:r>
              <a:rPr lang="en-US" sz="2400" i="1" dirty="0" smtClean="0">
                <a:solidFill>
                  <a:schemeClr val="tx2">
                    <a:lumMod val="90000"/>
                    <a:lumOff val="10000"/>
                  </a:schemeClr>
                </a:solidFill>
              </a:rPr>
              <a:t>Don’t be scared</a:t>
            </a:r>
            <a:r>
              <a:rPr lang="en-US" sz="2400" dirty="0" smtClean="0">
                <a:solidFill>
                  <a:schemeClr val="tx2">
                    <a:lumMod val="90000"/>
                    <a:lumOff val="10000"/>
                  </a:schemeClr>
                </a:solidFill>
              </a:rPr>
              <a:t>… </a:t>
            </a:r>
            <a:r>
              <a:rPr lang="en-US" sz="2400" i="1" dirty="0" smtClean="0">
                <a:solidFill>
                  <a:schemeClr val="tx2">
                    <a:lumMod val="90000"/>
                    <a:lumOff val="10000"/>
                  </a:schemeClr>
                </a:solidFill>
              </a:rPr>
              <a:t>be</a:t>
            </a:r>
            <a:r>
              <a:rPr lang="en-US" sz="2400" dirty="0" smtClean="0">
                <a:solidFill>
                  <a:schemeClr val="tx2">
                    <a:lumMod val="90000"/>
                    <a:lumOff val="10000"/>
                  </a:schemeClr>
                </a:solidFill>
              </a:rPr>
              <a:t> </a:t>
            </a:r>
            <a:r>
              <a:rPr lang="en-US" sz="2400" b="1" i="1" dirty="0" smtClean="0">
                <a:solidFill>
                  <a:schemeClr val="tx2">
                    <a:lumMod val="90000"/>
                    <a:lumOff val="10000"/>
                  </a:schemeClr>
                </a:solidFill>
              </a:rPr>
              <a:t>prepared</a:t>
            </a:r>
            <a:r>
              <a:rPr lang="en-US" sz="2400" dirty="0" smtClean="0">
                <a:solidFill>
                  <a:schemeClr val="tx2">
                    <a:lumMod val="90000"/>
                    <a:lumOff val="10000"/>
                  </a:schemeClr>
                </a:solidFill>
              </a:rPr>
              <a:t>! Summarize your proposed project’s major goals/objectives, methods, and expected outcomes in 1-2 paragraphs, and e-mail the PO.  Does your project fall within the program’s current priorities? </a:t>
            </a:r>
          </a:p>
          <a:p>
            <a:pPr marL="137160" indent="0">
              <a:spcBef>
                <a:spcPts val="600"/>
              </a:spcBef>
              <a:spcAft>
                <a:spcPts val="1200"/>
              </a:spcAft>
              <a:buNone/>
              <a:defRPr/>
            </a:pPr>
            <a:endParaRPr lang="en-US" sz="2400" dirty="0">
              <a:solidFill>
                <a:schemeClr val="tx2">
                  <a:lumMod val="90000"/>
                  <a:lumOff val="10000"/>
                </a:schemeClr>
              </a:solidFill>
            </a:endParaRPr>
          </a:p>
          <a:p>
            <a:pPr>
              <a:spcBef>
                <a:spcPts val="600"/>
              </a:spcBef>
              <a:spcAft>
                <a:spcPts val="1200"/>
              </a:spcAft>
            </a:pPr>
            <a:endParaRPr lang="en-US" sz="2400" dirty="0"/>
          </a:p>
        </p:txBody>
      </p:sp>
      <p:pic>
        <p:nvPicPr>
          <p:cNvPr id="5" name="Picture 2" descr="crest_logo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6"/>
          </p:nvPr>
        </p:nvSpPr>
        <p:spPr/>
        <p:txBody>
          <a:bodyPr>
            <a:normAutofit fontScale="85000" lnSpcReduction="20000"/>
          </a:bodyPr>
          <a:lstStyle/>
          <a:p>
            <a:endParaRPr lang="en-US" dirty="0"/>
          </a:p>
        </p:txBody>
      </p:sp>
    </p:spTree>
    <p:extLst>
      <p:ext uri="{BB962C8B-B14F-4D97-AF65-F5344CB8AC3E}">
        <p14:creationId xmlns:p14="http://schemas.microsoft.com/office/powerpoint/2010/main" val="37504802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What to Remember</a:t>
            </a: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4" name="Rectangle 3"/>
          <p:cNvSpPr>
            <a:spLocks noGrp="1" noChangeArrowheads="1"/>
          </p:cNvSpPr>
          <p:nvPr>
            <p:ph sz="quarter" idx="1"/>
          </p:nvPr>
        </p:nvSpPr>
        <p:spPr>
          <a:xfrm>
            <a:off x="533400" y="1752600"/>
            <a:ext cx="8305800" cy="4800600"/>
          </a:xfrm>
        </p:spPr>
        <p:txBody>
          <a:bodyPr>
            <a:normAutofit fontScale="92500" lnSpcReduction="20000"/>
          </a:bodyPr>
          <a:lstStyle/>
          <a:p>
            <a:pPr marL="0" lvl="1" indent="0">
              <a:lnSpc>
                <a:spcPct val="110000"/>
              </a:lnSpc>
              <a:spcBef>
                <a:spcPts val="0"/>
              </a:spcBef>
              <a:spcAft>
                <a:spcPts val="1200"/>
              </a:spcAft>
              <a:buNone/>
              <a:defRPr/>
            </a:pPr>
            <a:r>
              <a:rPr lang="en-US" sz="2800" dirty="0" smtClean="0">
                <a:solidFill>
                  <a:schemeClr val="tx2">
                    <a:lumMod val="90000"/>
                    <a:lumOff val="10000"/>
                  </a:schemeClr>
                </a:solidFill>
              </a:rPr>
              <a:t>Developing effective strategies and methods in finding suitable funding opportunities takes time, practice, and patience. </a:t>
            </a:r>
          </a:p>
          <a:p>
            <a:pPr marL="457200" lvl="1" indent="-457200">
              <a:lnSpc>
                <a:spcPct val="110000"/>
              </a:lnSpc>
              <a:spcBef>
                <a:spcPts val="0"/>
              </a:spcBef>
              <a:spcAft>
                <a:spcPts val="1200"/>
              </a:spcAft>
              <a:buFont typeface="+mj-lt"/>
              <a:buAutoNum type="arabicPeriod"/>
              <a:defRPr/>
            </a:pPr>
            <a:r>
              <a:rPr lang="en-US" dirty="0" smtClean="0">
                <a:solidFill>
                  <a:schemeClr val="tx2">
                    <a:lumMod val="90000"/>
                    <a:lumOff val="10000"/>
                  </a:schemeClr>
                </a:solidFill>
              </a:rPr>
              <a:t>Make sure your research interests align closely with the program and agency’s interests.</a:t>
            </a:r>
            <a:endParaRPr lang="en-US" b="0" dirty="0" smtClean="0">
              <a:solidFill>
                <a:schemeClr val="tx2">
                  <a:lumMod val="90000"/>
                  <a:lumOff val="10000"/>
                </a:schemeClr>
              </a:solidFill>
            </a:endParaRPr>
          </a:p>
          <a:p>
            <a:pPr marL="457200" lvl="1" indent="-457200">
              <a:lnSpc>
                <a:spcPct val="110000"/>
              </a:lnSpc>
              <a:spcBef>
                <a:spcPts val="0"/>
              </a:spcBef>
              <a:spcAft>
                <a:spcPts val="1200"/>
              </a:spcAft>
              <a:buFont typeface="+mj-lt"/>
              <a:buAutoNum type="arabicPeriod"/>
              <a:defRPr/>
            </a:pPr>
            <a:r>
              <a:rPr lang="en-US" b="0" dirty="0" smtClean="0">
                <a:solidFill>
                  <a:schemeClr val="tx2">
                    <a:lumMod val="90000"/>
                    <a:lumOff val="10000"/>
                  </a:schemeClr>
                </a:solidFill>
              </a:rPr>
              <a:t>Don’t judge a “not-fund” as a failure. Try not to take it too personally: the funding environment is competitive, and many excellent proposals aren't funded simply because there isn’t enough money available to fund them all. </a:t>
            </a:r>
          </a:p>
          <a:p>
            <a:pPr marL="457200" lvl="1" indent="-457200">
              <a:lnSpc>
                <a:spcPct val="110000"/>
              </a:lnSpc>
              <a:spcBef>
                <a:spcPts val="0"/>
              </a:spcBef>
              <a:spcAft>
                <a:spcPts val="1200"/>
              </a:spcAft>
              <a:buFont typeface="+mj-lt"/>
              <a:buAutoNum type="arabicPeriod"/>
              <a:defRPr/>
            </a:pPr>
            <a:r>
              <a:rPr lang="en-US" b="0" dirty="0" smtClean="0">
                <a:solidFill>
                  <a:schemeClr val="tx2">
                    <a:lumMod val="90000"/>
                    <a:lumOff val="10000"/>
                  </a:schemeClr>
                </a:solidFill>
              </a:rPr>
              <a:t>Review, Revise, and Resubmit…</a:t>
            </a:r>
            <a:r>
              <a:rPr lang="en-US" b="0" i="1" dirty="0" smtClean="0">
                <a:solidFill>
                  <a:schemeClr val="tx2">
                    <a:lumMod val="90000"/>
                    <a:lumOff val="10000"/>
                  </a:schemeClr>
                </a:solidFill>
              </a:rPr>
              <a:t>paying careful attention to reviewers’ comments and address their concerns in your resubmission</a:t>
            </a:r>
            <a:r>
              <a:rPr lang="en-US" b="0" dirty="0" smtClean="0">
                <a:solidFill>
                  <a:schemeClr val="tx2">
                    <a:lumMod val="90000"/>
                    <a:lumOff val="10000"/>
                  </a:schemeClr>
                </a:solidFill>
              </a:rPr>
              <a:t>. </a:t>
            </a:r>
          </a:p>
          <a:p>
            <a:pPr marL="1168400" lvl="1" indent="-711200">
              <a:lnSpc>
                <a:spcPct val="110000"/>
              </a:lnSpc>
              <a:spcBef>
                <a:spcPts val="0"/>
              </a:spcBef>
              <a:spcAft>
                <a:spcPts val="1200"/>
              </a:spcAft>
              <a:buFont typeface="Wingdings" pitchFamily="2" charset="2"/>
              <a:buChar char="§"/>
              <a:defRPr/>
            </a:pPr>
            <a:endParaRPr lang="en-US" sz="2400" b="0" dirty="0" smtClean="0">
              <a:solidFill>
                <a:schemeClr val="tx2">
                  <a:lumMod val="90000"/>
                  <a:lumOff val="10000"/>
                </a:schemeClr>
              </a:solidFill>
            </a:endParaRPr>
          </a:p>
        </p:txBody>
      </p:sp>
      <p:pic>
        <p:nvPicPr>
          <p:cNvPr id="5" name="Picture 2" descr="crest_logo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3879382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ORSP Staff</a:t>
            </a: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1752600"/>
            <a:ext cx="8305800" cy="4953000"/>
          </a:xfrm>
        </p:spPr>
        <p:txBody>
          <a:bodyPr>
            <a:noAutofit/>
          </a:bodyPr>
          <a:lstStyle/>
          <a:p>
            <a:pPr marL="581660" indent="-457200">
              <a:spcAft>
                <a:spcPts val="600"/>
              </a:spcAft>
            </a:pPr>
            <a:r>
              <a:rPr lang="en-US" sz="2600" dirty="0" smtClean="0">
                <a:solidFill>
                  <a:schemeClr val="tx2">
                    <a:lumMod val="90000"/>
                    <a:lumOff val="10000"/>
                  </a:schemeClr>
                </a:solidFill>
              </a:rPr>
              <a:t>Ted Russo, Director</a:t>
            </a:r>
          </a:p>
          <a:p>
            <a:pPr marL="581660" indent="-457200">
              <a:spcAft>
                <a:spcPts val="600"/>
              </a:spcAft>
            </a:pPr>
            <a:r>
              <a:rPr lang="en-US" sz="2600" dirty="0" smtClean="0">
                <a:solidFill>
                  <a:schemeClr val="tx2">
                    <a:lumMod val="90000"/>
                    <a:lumOff val="10000"/>
                  </a:schemeClr>
                </a:solidFill>
              </a:rPr>
              <a:t>Marina Aloyets, Pre-Award Officer</a:t>
            </a:r>
          </a:p>
          <a:p>
            <a:pPr marL="581660" indent="-457200">
              <a:spcAft>
                <a:spcPts val="600"/>
              </a:spcAft>
            </a:pPr>
            <a:r>
              <a:rPr lang="en-US" sz="2600" dirty="0" smtClean="0">
                <a:solidFill>
                  <a:schemeClr val="tx2">
                    <a:lumMod val="90000"/>
                    <a:lumOff val="10000"/>
                  </a:schemeClr>
                </a:solidFill>
              </a:rPr>
              <a:t>Dana Natale, Research Development Specialist</a:t>
            </a:r>
          </a:p>
          <a:p>
            <a:pPr marL="581660" indent="-457200">
              <a:spcAft>
                <a:spcPts val="600"/>
              </a:spcAft>
            </a:pPr>
            <a:r>
              <a:rPr lang="en-US" sz="2600" dirty="0" smtClean="0">
                <a:solidFill>
                  <a:schemeClr val="tx2">
                    <a:lumMod val="90000"/>
                    <a:lumOff val="10000"/>
                  </a:schemeClr>
                </a:solidFill>
              </a:rPr>
              <a:t>Sam Wolverton, Sponsored Programs Coordinator</a:t>
            </a:r>
          </a:p>
          <a:p>
            <a:pPr marL="581660" indent="-457200">
              <a:spcAft>
                <a:spcPts val="600"/>
              </a:spcAft>
            </a:pPr>
            <a:r>
              <a:rPr lang="en-US" sz="2600" dirty="0" smtClean="0">
                <a:solidFill>
                  <a:schemeClr val="tx2">
                    <a:lumMod val="90000"/>
                    <a:lumOff val="10000"/>
                  </a:schemeClr>
                </a:solidFill>
              </a:rPr>
              <a:t>Catherine Bruno, Post-Award Officer</a:t>
            </a:r>
          </a:p>
          <a:p>
            <a:pPr marL="581660" indent="-457200">
              <a:spcAft>
                <a:spcPts val="600"/>
              </a:spcAft>
            </a:pPr>
            <a:r>
              <a:rPr lang="en-US" sz="2600" dirty="0" smtClean="0">
                <a:solidFill>
                  <a:schemeClr val="tx2">
                    <a:lumMod val="90000"/>
                    <a:lumOff val="10000"/>
                  </a:schemeClr>
                </a:solidFill>
              </a:rPr>
              <a:t>Sangeeta Mehra, Program Assistant, Post-Award</a:t>
            </a:r>
          </a:p>
          <a:p>
            <a:pPr marL="124460" indent="0">
              <a:spcBef>
                <a:spcPts val="0"/>
              </a:spcBef>
              <a:buNone/>
            </a:pPr>
            <a:endParaRPr lang="en-US" sz="2600" dirty="0" smtClean="0">
              <a:solidFill>
                <a:schemeClr val="tx2">
                  <a:lumMod val="90000"/>
                  <a:lumOff val="10000"/>
                </a:schemeClr>
              </a:solidFill>
            </a:endParaRPr>
          </a:p>
          <a:p>
            <a:pPr marL="124460" indent="0">
              <a:spcBef>
                <a:spcPts val="0"/>
              </a:spcBef>
              <a:buNone/>
            </a:pPr>
            <a:r>
              <a:rPr lang="en-US" sz="2400" dirty="0" smtClean="0">
                <a:solidFill>
                  <a:schemeClr val="tx2">
                    <a:lumMod val="90000"/>
                    <a:lumOff val="10000"/>
                  </a:schemeClr>
                </a:solidFill>
              </a:rPr>
              <a:t>College Hall, Room 309</a:t>
            </a:r>
          </a:p>
          <a:p>
            <a:pPr marL="124460" indent="0">
              <a:spcBef>
                <a:spcPts val="0"/>
              </a:spcBef>
              <a:buNone/>
            </a:pPr>
            <a:r>
              <a:rPr lang="en-US" sz="2400" dirty="0" smtClean="0">
                <a:solidFill>
                  <a:schemeClr val="tx2">
                    <a:lumMod val="90000"/>
                    <a:lumOff val="10000"/>
                  </a:schemeClr>
                </a:solidFill>
              </a:rPr>
              <a:t>Office Phone Number: Ext. 4128 </a:t>
            </a:r>
          </a:p>
          <a:p>
            <a:pPr marL="124460" indent="0">
              <a:spcBef>
                <a:spcPts val="0"/>
              </a:spcBef>
              <a:buNone/>
            </a:pPr>
            <a:r>
              <a:rPr lang="en-US" sz="2400" dirty="0" smtClean="0">
                <a:solidFill>
                  <a:schemeClr val="tx2">
                    <a:lumMod val="90000"/>
                    <a:lumOff val="10000"/>
                  </a:schemeClr>
                </a:solidFill>
              </a:rPr>
              <a:t>Office E-mail:  </a:t>
            </a:r>
            <a:r>
              <a:rPr lang="en-US" sz="2400" u="sng" dirty="0" smtClean="0">
                <a:solidFill>
                  <a:schemeClr val="tx2">
                    <a:lumMod val="90000"/>
                    <a:lumOff val="10000"/>
                  </a:schemeClr>
                </a:solidFill>
                <a:hlinkClick r:id="rId3"/>
              </a:rPr>
              <a:t>orsp@mail.montclair.edu</a:t>
            </a:r>
            <a:endParaRPr lang="en-US" sz="2400" u="sng" dirty="0" smtClean="0">
              <a:solidFill>
                <a:schemeClr val="tx2">
                  <a:lumMod val="90000"/>
                  <a:lumOff val="10000"/>
                </a:schemeClr>
              </a:solidFill>
            </a:endParaRPr>
          </a:p>
          <a:p>
            <a:pPr marL="0" indent="0">
              <a:buNone/>
            </a:pPr>
            <a:endParaRPr lang="en-US" sz="2600" dirty="0">
              <a:solidFill>
                <a:schemeClr val="tx2">
                  <a:lumMod val="90000"/>
                  <a:lumOff val="10000"/>
                </a:schemeClr>
              </a:solidFill>
            </a:endParaRPr>
          </a:p>
        </p:txBody>
      </p:sp>
      <p:pic>
        <p:nvPicPr>
          <p:cNvPr id="2050" name="Picture 2" descr="crest_logo_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2963146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Recommended Reading</a:t>
            </a: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1981200"/>
            <a:ext cx="8610600" cy="4495800"/>
          </a:xfrm>
        </p:spPr>
        <p:txBody>
          <a:bodyPr>
            <a:normAutofit/>
          </a:bodyPr>
          <a:lstStyle/>
          <a:p>
            <a:pPr>
              <a:spcBef>
                <a:spcPts val="0"/>
              </a:spcBef>
              <a:spcAft>
                <a:spcPts val="3000"/>
              </a:spcAft>
            </a:pPr>
            <a:r>
              <a:rPr lang="en-US" sz="2800" dirty="0" smtClean="0">
                <a:solidFill>
                  <a:schemeClr val="tx2">
                    <a:lumMod val="90000"/>
                    <a:lumOff val="10000"/>
                  </a:schemeClr>
                </a:solidFill>
              </a:rPr>
              <a:t>Blackburn, Thomas R. </a:t>
            </a:r>
            <a:r>
              <a:rPr lang="en-US" sz="2800" i="1" dirty="0" smtClean="0">
                <a:solidFill>
                  <a:schemeClr val="tx2">
                    <a:lumMod val="90000"/>
                    <a:lumOff val="10000"/>
                  </a:schemeClr>
                </a:solidFill>
              </a:rPr>
              <a:t>Getting Science Grants: Effective Strategies for Funding Success.</a:t>
            </a:r>
            <a:r>
              <a:rPr lang="en-US" sz="2800" dirty="0" smtClean="0">
                <a:solidFill>
                  <a:schemeClr val="tx2">
                    <a:lumMod val="90000"/>
                    <a:lumOff val="10000"/>
                  </a:schemeClr>
                </a:solidFill>
              </a:rPr>
              <a:t> San Francisco, CA: Jossey-Bass Publishers, 2003.</a:t>
            </a:r>
          </a:p>
          <a:p>
            <a:pPr>
              <a:spcBef>
                <a:spcPts val="0"/>
              </a:spcBef>
              <a:spcAft>
                <a:spcPts val="3000"/>
              </a:spcAft>
            </a:pPr>
            <a:r>
              <a:rPr lang="en-US" sz="2800" dirty="0" smtClean="0">
                <a:solidFill>
                  <a:schemeClr val="tx2">
                    <a:lumMod val="90000"/>
                    <a:lumOff val="10000"/>
                  </a:schemeClr>
                </a:solidFill>
              </a:rPr>
              <a:t>Shore, Arnold R. &amp; Carfora, John M. </a:t>
            </a:r>
            <a:r>
              <a:rPr lang="en-US" sz="2800" i="1" dirty="0" smtClean="0">
                <a:solidFill>
                  <a:schemeClr val="tx2">
                    <a:lumMod val="90000"/>
                    <a:lumOff val="10000"/>
                  </a:schemeClr>
                </a:solidFill>
              </a:rPr>
              <a:t>The Art of Funding and Implementing Ideas: A Guide to Proposal Development and Project Management</a:t>
            </a:r>
            <a:r>
              <a:rPr lang="en-US" sz="2800" dirty="0" smtClean="0">
                <a:solidFill>
                  <a:schemeClr val="tx2">
                    <a:lumMod val="90000"/>
                    <a:lumOff val="10000"/>
                  </a:schemeClr>
                </a:solidFill>
              </a:rPr>
              <a:t>. Thousand Oaks, CA: Sage Publications, 2011. </a:t>
            </a:r>
            <a:endParaRPr lang="en-US" sz="2800" b="0" dirty="0" smtClean="0">
              <a:solidFill>
                <a:schemeClr val="tx2">
                  <a:lumMod val="90000"/>
                  <a:lumOff val="10000"/>
                </a:schemeClr>
              </a:solidFill>
            </a:endParaRPr>
          </a:p>
          <a:p>
            <a:pPr>
              <a:spcBef>
                <a:spcPts val="0"/>
              </a:spcBef>
              <a:spcAft>
                <a:spcPts val="3000"/>
              </a:spcAft>
            </a:pPr>
            <a:endParaRPr lang="en-US" sz="2800" dirty="0">
              <a:solidFill>
                <a:schemeClr val="tx2">
                  <a:lumMod val="90000"/>
                  <a:lumOff val="10000"/>
                </a:schemeClr>
              </a:solidFill>
            </a:endParaRPr>
          </a:p>
        </p:txBody>
      </p:sp>
      <p:pic>
        <p:nvPicPr>
          <p:cNvPr id="4" name="Picture 2" descr="crest_logo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974600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4000" b="1" i="1" dirty="0" smtClean="0">
                <a:solidFill>
                  <a:schemeClr val="accent1">
                    <a:lumMod val="50000"/>
                  </a:schemeClr>
                </a:solidFill>
                <a:effectLst>
                  <a:outerShdw blurRad="38100" dist="38100" dir="2700000" algn="tl">
                    <a:srgbClr val="000000">
                      <a:alpha val="43137"/>
                    </a:srgbClr>
                  </a:outerShdw>
                </a:effectLst>
              </a:rPr>
              <a:t>Thank You!!!</a:t>
            </a:r>
            <a:endParaRPr lang="en-US" sz="4000" b="1" i="1" dirty="0">
              <a:solidFill>
                <a:schemeClr val="accent1">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612648" y="1600200"/>
            <a:ext cx="8153400" cy="4953000"/>
          </a:xfrm>
        </p:spPr>
        <p:txBody>
          <a:bodyPr>
            <a:normAutofit fontScale="32500" lnSpcReduction="20000"/>
          </a:bodyPr>
          <a:lstStyle/>
          <a:p>
            <a:pPr marL="0" indent="0" algn="ctr">
              <a:buNone/>
            </a:pPr>
            <a:endParaRPr lang="en-US" sz="8000" dirty="0" smtClean="0"/>
          </a:p>
          <a:p>
            <a:pPr marL="0" indent="0" algn="ctr">
              <a:buNone/>
            </a:pPr>
            <a:endParaRPr lang="en-US" sz="15000" dirty="0" smtClean="0">
              <a:solidFill>
                <a:schemeClr val="tx2">
                  <a:lumMod val="90000"/>
                  <a:lumOff val="10000"/>
                </a:schemeClr>
              </a:solidFill>
            </a:endParaRPr>
          </a:p>
          <a:p>
            <a:pPr marL="0" indent="0" algn="ctr">
              <a:buNone/>
            </a:pPr>
            <a:r>
              <a:rPr lang="en-US" sz="15000" dirty="0" smtClean="0">
                <a:solidFill>
                  <a:schemeClr val="tx2">
                    <a:lumMod val="90000"/>
                    <a:lumOff val="10000"/>
                  </a:schemeClr>
                </a:solidFill>
              </a:rPr>
              <a:t>Questions?</a:t>
            </a:r>
          </a:p>
          <a:p>
            <a:pPr marL="0" indent="0" algn="ctr">
              <a:buNone/>
            </a:pPr>
            <a:endParaRPr lang="en-US" sz="13100" dirty="0" smtClean="0">
              <a:solidFill>
                <a:schemeClr val="tx2">
                  <a:lumMod val="90000"/>
                  <a:lumOff val="10000"/>
                </a:schemeClr>
              </a:solidFill>
            </a:endParaRPr>
          </a:p>
          <a:p>
            <a:pPr marL="0" indent="0" algn="ctr">
              <a:buNone/>
            </a:pPr>
            <a:endParaRPr lang="en-US" sz="13100" dirty="0" smtClean="0">
              <a:solidFill>
                <a:schemeClr val="tx2">
                  <a:lumMod val="90000"/>
                  <a:lumOff val="10000"/>
                </a:schemeClr>
              </a:solidFill>
            </a:endParaRPr>
          </a:p>
          <a:p>
            <a:pPr marL="0" indent="0" algn="ctr">
              <a:buNone/>
            </a:pPr>
            <a:r>
              <a:rPr lang="en-US" sz="9000" dirty="0" smtClean="0">
                <a:solidFill>
                  <a:schemeClr val="tx2">
                    <a:lumMod val="90000"/>
                    <a:lumOff val="10000"/>
                  </a:schemeClr>
                </a:solidFill>
              </a:rPr>
              <a:t>Contact ORSP </a:t>
            </a:r>
          </a:p>
          <a:p>
            <a:pPr marL="0" indent="0" algn="ctr">
              <a:buNone/>
            </a:pPr>
            <a:r>
              <a:rPr lang="en-US" sz="9000" dirty="0" smtClean="0">
                <a:solidFill>
                  <a:schemeClr val="tx2">
                    <a:lumMod val="90000"/>
                    <a:lumOff val="10000"/>
                  </a:schemeClr>
                </a:solidFill>
              </a:rPr>
              <a:t>College Hall, Room 309</a:t>
            </a:r>
          </a:p>
          <a:p>
            <a:pPr marL="0" indent="0" algn="ctr">
              <a:buNone/>
            </a:pPr>
            <a:r>
              <a:rPr lang="en-US" sz="9000" dirty="0" smtClean="0">
                <a:solidFill>
                  <a:schemeClr val="tx2">
                    <a:lumMod val="90000"/>
                    <a:lumOff val="10000"/>
                  </a:schemeClr>
                </a:solidFill>
              </a:rPr>
              <a:t>Office Telephone: 973.655.4128</a:t>
            </a:r>
          </a:p>
          <a:p>
            <a:pPr marL="0" indent="0" algn="ctr">
              <a:buNone/>
            </a:pPr>
            <a:r>
              <a:rPr lang="en-US" sz="9000" dirty="0" smtClean="0">
                <a:solidFill>
                  <a:schemeClr val="tx2">
                    <a:lumMod val="90000"/>
                    <a:lumOff val="10000"/>
                  </a:schemeClr>
                </a:solidFill>
              </a:rPr>
              <a:t>E-mail: </a:t>
            </a:r>
            <a:r>
              <a:rPr lang="en-US" sz="9000" dirty="0" smtClean="0">
                <a:solidFill>
                  <a:schemeClr val="tx2">
                    <a:lumMod val="90000"/>
                    <a:lumOff val="10000"/>
                  </a:schemeClr>
                </a:solidFill>
                <a:hlinkClick r:id="rId2"/>
              </a:rPr>
              <a:t>orsp@mail.montclair.edu</a:t>
            </a:r>
            <a:endParaRPr lang="en-US" sz="9000" dirty="0" smtClean="0">
              <a:solidFill>
                <a:schemeClr val="tx2">
                  <a:lumMod val="90000"/>
                  <a:lumOff val="10000"/>
                </a:schemeClr>
              </a:solidFill>
            </a:endParaRPr>
          </a:p>
        </p:txBody>
      </p:sp>
      <p:pic>
        <p:nvPicPr>
          <p:cNvPr id="4"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13834093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Today’s Workshop</a:t>
            </a: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228600" y="2057400"/>
            <a:ext cx="8001000" cy="4495800"/>
          </a:xfrm>
        </p:spPr>
        <p:txBody>
          <a:bodyPr>
            <a:normAutofit/>
          </a:bodyPr>
          <a:lstStyle/>
          <a:p>
            <a:pPr>
              <a:lnSpc>
                <a:spcPct val="110000"/>
              </a:lnSpc>
              <a:spcBef>
                <a:spcPts val="100"/>
              </a:spcBef>
              <a:buSzPct val="100000"/>
            </a:pPr>
            <a:r>
              <a:rPr lang="en-US" sz="2800" dirty="0" smtClean="0">
                <a:solidFill>
                  <a:schemeClr val="tx2">
                    <a:lumMod val="90000"/>
                    <a:lumOff val="10000"/>
                  </a:schemeClr>
                </a:solidFill>
              </a:rPr>
              <a:t>Will provide you with information and  tools you can use to conduct your own “tailored” search for funding opportunities.</a:t>
            </a:r>
          </a:p>
          <a:p>
            <a:pPr>
              <a:lnSpc>
                <a:spcPct val="110000"/>
              </a:lnSpc>
              <a:spcBef>
                <a:spcPts val="100"/>
              </a:spcBef>
              <a:buSzPct val="100000"/>
            </a:pPr>
            <a:r>
              <a:rPr lang="en-US" sz="2800" dirty="0" smtClean="0">
                <a:solidFill>
                  <a:schemeClr val="tx2">
                    <a:lumMod val="90000"/>
                    <a:lumOff val="10000"/>
                  </a:schemeClr>
                </a:solidFill>
              </a:rPr>
              <a:t>Contrary to the popular saying… “One-size does </a:t>
            </a:r>
            <a:r>
              <a:rPr lang="en-US" sz="2800" b="1" i="1" dirty="0" smtClean="0">
                <a:solidFill>
                  <a:schemeClr val="tx2">
                    <a:lumMod val="90000"/>
                    <a:lumOff val="10000"/>
                  </a:schemeClr>
                </a:solidFill>
              </a:rPr>
              <a:t>NOT</a:t>
            </a:r>
            <a:r>
              <a:rPr lang="en-US" sz="2800" dirty="0" smtClean="0">
                <a:solidFill>
                  <a:schemeClr val="tx2">
                    <a:lumMod val="90000"/>
                    <a:lumOff val="10000"/>
                  </a:schemeClr>
                </a:solidFill>
              </a:rPr>
              <a:t> fit all.” </a:t>
            </a:r>
          </a:p>
          <a:p>
            <a:endParaRPr lang="en-US" sz="2400" dirty="0"/>
          </a:p>
        </p:txBody>
      </p:sp>
      <p:pic>
        <p:nvPicPr>
          <p:cNvPr id="4" name="Picture 2" descr="crest_logo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a:xfrm>
            <a:off x="0" y="1295400"/>
            <a:ext cx="533400" cy="244476"/>
          </a:xfrm>
        </p:spPr>
        <p:txBody>
          <a:bodyPr>
            <a:normAutofit fontScale="85000" lnSpcReduction="20000"/>
          </a:bodyPr>
          <a:lstStyle/>
          <a:p>
            <a:endParaRPr lang="en-US" dirty="0"/>
          </a:p>
        </p:txBody>
      </p:sp>
    </p:spTree>
    <p:extLst>
      <p:ext uri="{BB962C8B-B14F-4D97-AF65-F5344CB8AC3E}">
        <p14:creationId xmlns:p14="http://schemas.microsoft.com/office/powerpoint/2010/main" val="138015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fontScale="90000"/>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
            </a:r>
            <a:br>
              <a:rPr lang="en-US" sz="3600" b="1" i="1" dirty="0" smtClean="0">
                <a:solidFill>
                  <a:schemeClr val="accent1">
                    <a:lumMod val="50000"/>
                  </a:schemeClr>
                </a:solidFill>
                <a:effectLst>
                  <a:outerShdw blurRad="38100" dist="38100" dir="2700000" algn="tl">
                    <a:srgbClr val="000000">
                      <a:alpha val="43137"/>
                    </a:srgbClr>
                  </a:outerShdw>
                </a:effectLst>
              </a:rPr>
            </a:br>
            <a:r>
              <a:rPr lang="en-US" sz="4000" b="1" i="1" dirty="0" smtClean="0">
                <a:solidFill>
                  <a:schemeClr val="accent1">
                    <a:lumMod val="50000"/>
                  </a:schemeClr>
                </a:solidFill>
                <a:effectLst>
                  <a:outerShdw blurRad="38100" dist="38100" dir="2700000" algn="tl">
                    <a:srgbClr val="000000">
                      <a:alpha val="43137"/>
                    </a:srgbClr>
                  </a:outerShdw>
                </a:effectLst>
              </a:rPr>
              <a:t>Why Apply for a Grant? </a:t>
            </a:r>
            <a:r>
              <a:rPr lang="en-US" sz="3600" b="1" i="1" dirty="0" smtClean="0">
                <a:solidFill>
                  <a:schemeClr val="accent1">
                    <a:lumMod val="50000"/>
                  </a:schemeClr>
                </a:solidFill>
                <a:effectLst>
                  <a:outerShdw blurRad="38100" dist="38100" dir="2700000" algn="tl">
                    <a:srgbClr val="000000">
                      <a:alpha val="43137"/>
                    </a:srgbClr>
                  </a:outerShdw>
                </a:effectLst>
              </a:rPr>
              <a:t/>
            </a:r>
            <a:br>
              <a:rPr lang="en-US" sz="3600" b="1" i="1" dirty="0" smtClean="0">
                <a:solidFill>
                  <a:schemeClr val="accent1">
                    <a:lumMod val="50000"/>
                  </a:schemeClr>
                </a:solidFill>
                <a:effectLst>
                  <a:outerShdw blurRad="38100" dist="38100" dir="2700000" algn="tl">
                    <a:srgbClr val="000000">
                      <a:alpha val="43137"/>
                    </a:srgbClr>
                  </a:outerShdw>
                </a:effectLst>
              </a:rPr>
            </a:b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685800" y="1752600"/>
            <a:ext cx="8077200" cy="4800600"/>
          </a:xfrm>
        </p:spPr>
        <p:txBody>
          <a:bodyPr>
            <a:normAutofit/>
          </a:bodyPr>
          <a:lstStyle/>
          <a:p>
            <a:pPr>
              <a:lnSpc>
                <a:spcPct val="110000"/>
              </a:lnSpc>
              <a:spcBef>
                <a:spcPts val="0"/>
              </a:spcBef>
              <a:spcAft>
                <a:spcPts val="1200"/>
              </a:spcAft>
              <a:buSzPct val="100000"/>
              <a:buFont typeface="Wingdings" pitchFamily="2" charset="2"/>
              <a:buChar char="§"/>
            </a:pPr>
            <a:r>
              <a:rPr lang="en-US" sz="2600" dirty="0" smtClean="0">
                <a:solidFill>
                  <a:schemeClr val="tx2">
                    <a:lumMod val="90000"/>
                    <a:lumOff val="10000"/>
                  </a:schemeClr>
                </a:solidFill>
              </a:rPr>
              <a:t>Fund Your Research</a:t>
            </a:r>
            <a:r>
              <a:rPr lang="en-US" sz="2600" dirty="0" smtClean="0">
                <a:solidFill>
                  <a:schemeClr val="tx2">
                    <a:lumMod val="90000"/>
                    <a:lumOff val="10000"/>
                  </a:schemeClr>
                </a:solidFill>
                <a:sym typeface="Wingdings" pitchFamily="2" charset="2"/>
              </a:rPr>
              <a:t></a:t>
            </a:r>
            <a:r>
              <a:rPr lang="en-US" sz="2600" dirty="0" smtClean="0">
                <a:solidFill>
                  <a:schemeClr val="tx2">
                    <a:lumMod val="90000"/>
                    <a:lumOff val="10000"/>
                  </a:schemeClr>
                </a:solidFill>
              </a:rPr>
              <a:t> Produce Results/Publications</a:t>
            </a:r>
          </a:p>
          <a:p>
            <a:pPr>
              <a:lnSpc>
                <a:spcPct val="110000"/>
              </a:lnSpc>
              <a:spcBef>
                <a:spcPts val="0"/>
              </a:spcBef>
              <a:spcAft>
                <a:spcPts val="1200"/>
              </a:spcAft>
              <a:buSzPct val="100000"/>
              <a:buFont typeface="Wingdings" pitchFamily="2" charset="2"/>
              <a:buChar char="§"/>
            </a:pPr>
            <a:r>
              <a:rPr lang="en-US" sz="2600" dirty="0" smtClean="0">
                <a:solidFill>
                  <a:schemeClr val="tx2">
                    <a:lumMod val="90000"/>
                    <a:lumOff val="10000"/>
                  </a:schemeClr>
                </a:solidFill>
              </a:rPr>
              <a:t>Prestige</a:t>
            </a:r>
            <a:endParaRPr lang="en-US" sz="2600" dirty="0">
              <a:solidFill>
                <a:schemeClr val="tx2">
                  <a:lumMod val="90000"/>
                  <a:lumOff val="10000"/>
                </a:schemeClr>
              </a:solidFill>
            </a:endParaRPr>
          </a:p>
          <a:p>
            <a:pPr>
              <a:lnSpc>
                <a:spcPct val="110000"/>
              </a:lnSpc>
              <a:spcBef>
                <a:spcPts val="0"/>
              </a:spcBef>
              <a:spcAft>
                <a:spcPts val="1200"/>
              </a:spcAft>
              <a:buSzPct val="100000"/>
              <a:buFont typeface="Wingdings" pitchFamily="2" charset="2"/>
              <a:buChar char="§"/>
            </a:pPr>
            <a:r>
              <a:rPr lang="en-US" sz="2600" dirty="0" smtClean="0">
                <a:solidFill>
                  <a:schemeClr val="tx2">
                    <a:lumMod val="90000"/>
                    <a:lumOff val="10000"/>
                  </a:schemeClr>
                </a:solidFill>
              </a:rPr>
              <a:t>Tenure/Promotion</a:t>
            </a:r>
          </a:p>
          <a:p>
            <a:pPr>
              <a:lnSpc>
                <a:spcPct val="110000"/>
              </a:lnSpc>
              <a:spcBef>
                <a:spcPts val="0"/>
              </a:spcBef>
              <a:spcAft>
                <a:spcPts val="1200"/>
              </a:spcAft>
              <a:buSzPct val="100000"/>
              <a:buFont typeface="Wingdings" pitchFamily="2" charset="2"/>
              <a:buChar char="§"/>
            </a:pPr>
            <a:r>
              <a:rPr lang="en-US" sz="2600" dirty="0" smtClean="0">
                <a:solidFill>
                  <a:schemeClr val="tx2">
                    <a:lumMod val="90000"/>
                    <a:lumOff val="10000"/>
                  </a:schemeClr>
                </a:solidFill>
              </a:rPr>
              <a:t>Fund Travel to Professional Conferences</a:t>
            </a:r>
          </a:p>
          <a:p>
            <a:pPr>
              <a:lnSpc>
                <a:spcPct val="110000"/>
              </a:lnSpc>
              <a:spcBef>
                <a:spcPts val="0"/>
              </a:spcBef>
              <a:spcAft>
                <a:spcPts val="1200"/>
              </a:spcAft>
              <a:buSzPct val="100000"/>
              <a:buFont typeface="Wingdings" pitchFamily="2" charset="2"/>
              <a:buChar char="§"/>
            </a:pPr>
            <a:r>
              <a:rPr lang="en-US" sz="2600" dirty="0" smtClean="0">
                <a:solidFill>
                  <a:schemeClr val="tx2">
                    <a:lumMod val="90000"/>
                    <a:lumOff val="10000"/>
                  </a:schemeClr>
                </a:solidFill>
              </a:rPr>
              <a:t>Purchase Equipment Needed in Lab </a:t>
            </a:r>
          </a:p>
          <a:p>
            <a:pPr>
              <a:lnSpc>
                <a:spcPct val="110000"/>
              </a:lnSpc>
              <a:spcBef>
                <a:spcPts val="0"/>
              </a:spcBef>
              <a:spcAft>
                <a:spcPts val="1200"/>
              </a:spcAft>
              <a:buSzPct val="100000"/>
              <a:buFont typeface="Wingdings" pitchFamily="2" charset="2"/>
              <a:buChar char="§"/>
            </a:pPr>
            <a:r>
              <a:rPr lang="en-US" sz="2600" dirty="0" smtClean="0">
                <a:solidFill>
                  <a:schemeClr val="tx2">
                    <a:lumMod val="90000"/>
                    <a:lumOff val="10000"/>
                  </a:schemeClr>
                </a:solidFill>
              </a:rPr>
              <a:t>Develop New Curriculum</a:t>
            </a:r>
          </a:p>
          <a:p>
            <a:pPr>
              <a:lnSpc>
                <a:spcPct val="110000"/>
              </a:lnSpc>
              <a:spcBef>
                <a:spcPts val="0"/>
              </a:spcBef>
              <a:spcAft>
                <a:spcPts val="1200"/>
              </a:spcAft>
              <a:buSzPct val="100000"/>
              <a:buFont typeface="Wingdings" pitchFamily="2" charset="2"/>
              <a:buChar char="§"/>
            </a:pPr>
            <a:r>
              <a:rPr lang="en-US" sz="2600" dirty="0" smtClean="0">
                <a:solidFill>
                  <a:schemeClr val="tx2">
                    <a:lumMod val="90000"/>
                    <a:lumOff val="10000"/>
                  </a:schemeClr>
                </a:solidFill>
              </a:rPr>
              <a:t>Fund Support Services and Professional Activities for Students</a:t>
            </a:r>
          </a:p>
          <a:p>
            <a:pPr>
              <a:lnSpc>
                <a:spcPct val="110000"/>
              </a:lnSpc>
              <a:spcBef>
                <a:spcPts val="0"/>
              </a:spcBef>
              <a:spcAft>
                <a:spcPts val="1200"/>
              </a:spcAft>
            </a:pPr>
            <a:endParaRPr lang="en-US" sz="2600" dirty="0"/>
          </a:p>
        </p:txBody>
      </p:sp>
      <p:pic>
        <p:nvPicPr>
          <p:cNvPr id="4"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8058339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Types of Sponsored Funding Mechanisms</a:t>
            </a:r>
            <a:endParaRPr lang="en-US" sz="3600" b="1" i="1" dirty="0">
              <a:solidFill>
                <a:schemeClr val="accent1">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3400" y="1714500"/>
            <a:ext cx="8305800" cy="5143500"/>
          </a:xfrm>
        </p:spPr>
        <p:txBody>
          <a:bodyPr>
            <a:noAutofit/>
          </a:bodyPr>
          <a:lstStyle/>
          <a:p>
            <a:pPr>
              <a:spcBef>
                <a:spcPts val="0"/>
              </a:spcBef>
              <a:spcAft>
                <a:spcPts val="600"/>
              </a:spcAft>
              <a:buFont typeface="Wingdings" pitchFamily="2" charset="2"/>
              <a:buChar char="§"/>
              <a:defRPr/>
            </a:pPr>
            <a:r>
              <a:rPr lang="en-US" sz="2400" b="1" dirty="0" smtClean="0">
                <a:solidFill>
                  <a:schemeClr val="tx2">
                    <a:lumMod val="90000"/>
                    <a:lumOff val="10000"/>
                  </a:schemeClr>
                </a:solidFill>
                <a:latin typeface="+mj-lt"/>
              </a:rPr>
              <a:t>Grant: </a:t>
            </a:r>
            <a:r>
              <a:rPr lang="en-US" sz="2400" dirty="0" smtClean="0">
                <a:solidFill>
                  <a:schemeClr val="tx2">
                    <a:lumMod val="90000"/>
                    <a:lumOff val="10000"/>
                  </a:schemeClr>
                </a:solidFill>
                <a:latin typeface="+mj-lt"/>
              </a:rPr>
              <a:t>Used </a:t>
            </a:r>
            <a:r>
              <a:rPr lang="en-US" sz="2400" dirty="0">
                <a:solidFill>
                  <a:schemeClr val="tx2">
                    <a:lumMod val="90000"/>
                    <a:lumOff val="10000"/>
                  </a:schemeClr>
                </a:solidFill>
                <a:latin typeface="+mj-lt"/>
              </a:rPr>
              <a:t>when </a:t>
            </a:r>
            <a:r>
              <a:rPr lang="en-US" sz="2400" dirty="0" smtClean="0">
                <a:solidFill>
                  <a:schemeClr val="tx2">
                    <a:lumMod val="90000"/>
                    <a:lumOff val="10000"/>
                  </a:schemeClr>
                </a:solidFill>
                <a:latin typeface="+mj-lt"/>
              </a:rPr>
              <a:t>sponsor </a:t>
            </a:r>
            <a:r>
              <a:rPr lang="en-US" sz="2400" dirty="0">
                <a:solidFill>
                  <a:schemeClr val="tx2">
                    <a:lumMod val="90000"/>
                    <a:lumOff val="10000"/>
                  </a:schemeClr>
                </a:solidFill>
                <a:latin typeface="+mj-lt"/>
              </a:rPr>
              <a:t>anticipates </a:t>
            </a:r>
            <a:r>
              <a:rPr lang="en-US" sz="2400" i="1" dirty="0">
                <a:solidFill>
                  <a:schemeClr val="tx2">
                    <a:lumMod val="90000"/>
                    <a:lumOff val="10000"/>
                  </a:schemeClr>
                </a:solidFill>
                <a:latin typeface="+mj-lt"/>
              </a:rPr>
              <a:t>no</a:t>
            </a:r>
            <a:r>
              <a:rPr lang="en-US" sz="2400" dirty="0">
                <a:solidFill>
                  <a:schemeClr val="tx2">
                    <a:lumMod val="90000"/>
                    <a:lumOff val="10000"/>
                  </a:schemeClr>
                </a:solidFill>
                <a:latin typeface="+mj-lt"/>
              </a:rPr>
              <a:t> substantial programmatic involvement with </a:t>
            </a:r>
            <a:r>
              <a:rPr lang="en-US" sz="2400" dirty="0" smtClean="0">
                <a:solidFill>
                  <a:schemeClr val="tx2">
                    <a:lumMod val="90000"/>
                    <a:lumOff val="10000"/>
                  </a:schemeClr>
                </a:solidFill>
                <a:latin typeface="+mj-lt"/>
              </a:rPr>
              <a:t>recipient </a:t>
            </a:r>
            <a:r>
              <a:rPr lang="en-US" sz="2400" dirty="0">
                <a:solidFill>
                  <a:schemeClr val="tx2">
                    <a:lumMod val="90000"/>
                    <a:lumOff val="10000"/>
                  </a:schemeClr>
                </a:solidFill>
                <a:latin typeface="+mj-lt"/>
              </a:rPr>
              <a:t>during </a:t>
            </a:r>
            <a:r>
              <a:rPr lang="en-US" sz="2400" dirty="0" smtClean="0">
                <a:solidFill>
                  <a:schemeClr val="tx2">
                    <a:lumMod val="90000"/>
                    <a:lumOff val="10000"/>
                  </a:schemeClr>
                </a:solidFill>
                <a:latin typeface="+mj-lt"/>
              </a:rPr>
              <a:t>performance period</a:t>
            </a:r>
            <a:endParaRPr lang="en-US" sz="2400" dirty="0">
              <a:solidFill>
                <a:schemeClr val="tx2">
                  <a:lumMod val="90000"/>
                  <a:lumOff val="10000"/>
                </a:schemeClr>
              </a:solidFill>
              <a:latin typeface="+mj-lt"/>
            </a:endParaRPr>
          </a:p>
          <a:p>
            <a:pPr>
              <a:spcBef>
                <a:spcPts val="0"/>
              </a:spcBef>
              <a:spcAft>
                <a:spcPts val="600"/>
              </a:spcAft>
              <a:buFont typeface="Wingdings" pitchFamily="2" charset="2"/>
              <a:buChar char="§"/>
              <a:defRPr/>
            </a:pPr>
            <a:r>
              <a:rPr lang="en-US" sz="2400" b="1" dirty="0">
                <a:solidFill>
                  <a:schemeClr val="tx2">
                    <a:lumMod val="90000"/>
                    <a:lumOff val="10000"/>
                  </a:schemeClr>
                </a:solidFill>
                <a:latin typeface="+mj-lt"/>
              </a:rPr>
              <a:t>Cooperative </a:t>
            </a:r>
            <a:r>
              <a:rPr lang="en-US" sz="2400" b="1" dirty="0" smtClean="0">
                <a:solidFill>
                  <a:schemeClr val="tx2">
                    <a:lumMod val="90000"/>
                    <a:lumOff val="10000"/>
                  </a:schemeClr>
                </a:solidFill>
                <a:latin typeface="+mj-lt"/>
              </a:rPr>
              <a:t>Agreement: </a:t>
            </a:r>
            <a:r>
              <a:rPr lang="en-US" sz="2400" dirty="0" smtClean="0">
                <a:solidFill>
                  <a:schemeClr val="tx2">
                    <a:lumMod val="90000"/>
                    <a:lumOff val="10000"/>
                  </a:schemeClr>
                </a:solidFill>
                <a:latin typeface="+mj-lt"/>
              </a:rPr>
              <a:t>Used </a:t>
            </a:r>
            <a:r>
              <a:rPr lang="en-US" sz="2400" dirty="0">
                <a:solidFill>
                  <a:schemeClr val="tx2">
                    <a:lumMod val="90000"/>
                    <a:lumOff val="10000"/>
                  </a:schemeClr>
                </a:solidFill>
                <a:latin typeface="+mj-lt"/>
              </a:rPr>
              <a:t>when </a:t>
            </a:r>
            <a:r>
              <a:rPr lang="en-US" sz="2400" dirty="0" smtClean="0">
                <a:solidFill>
                  <a:schemeClr val="tx2">
                    <a:lumMod val="90000"/>
                    <a:lumOff val="10000"/>
                  </a:schemeClr>
                </a:solidFill>
                <a:latin typeface="+mj-lt"/>
              </a:rPr>
              <a:t>project </a:t>
            </a:r>
            <a:r>
              <a:rPr lang="en-US" sz="2400" dirty="0">
                <a:solidFill>
                  <a:schemeClr val="tx2">
                    <a:lumMod val="90000"/>
                    <a:lumOff val="10000"/>
                  </a:schemeClr>
                </a:solidFill>
                <a:latin typeface="+mj-lt"/>
              </a:rPr>
              <a:t>is similar to </a:t>
            </a:r>
            <a:r>
              <a:rPr lang="en-US" sz="2400" dirty="0" smtClean="0">
                <a:solidFill>
                  <a:schemeClr val="tx2">
                    <a:lumMod val="90000"/>
                    <a:lumOff val="10000"/>
                  </a:schemeClr>
                </a:solidFill>
                <a:latin typeface="+mj-lt"/>
              </a:rPr>
              <a:t>a </a:t>
            </a:r>
            <a:r>
              <a:rPr lang="en-US" sz="2400" dirty="0">
                <a:solidFill>
                  <a:schemeClr val="tx2">
                    <a:lumMod val="90000"/>
                    <a:lumOff val="10000"/>
                  </a:schemeClr>
                </a:solidFill>
                <a:latin typeface="+mj-lt"/>
              </a:rPr>
              <a:t>grant, </a:t>
            </a:r>
            <a:r>
              <a:rPr lang="en-US" sz="2400" b="1" i="1" dirty="0">
                <a:solidFill>
                  <a:schemeClr val="tx2">
                    <a:lumMod val="90000"/>
                    <a:lumOff val="10000"/>
                  </a:schemeClr>
                </a:solidFill>
                <a:latin typeface="+mj-lt"/>
              </a:rPr>
              <a:t>but</a:t>
            </a:r>
            <a:r>
              <a:rPr lang="en-US" sz="2400" dirty="0">
                <a:solidFill>
                  <a:schemeClr val="tx2">
                    <a:lumMod val="90000"/>
                    <a:lumOff val="10000"/>
                  </a:schemeClr>
                </a:solidFill>
                <a:latin typeface="+mj-lt"/>
              </a:rPr>
              <a:t> substantial programmatic involvement of, or coordination by, </a:t>
            </a:r>
            <a:r>
              <a:rPr lang="en-US" sz="2400" dirty="0" smtClean="0">
                <a:solidFill>
                  <a:schemeClr val="tx2">
                    <a:lumMod val="90000"/>
                    <a:lumOff val="10000"/>
                  </a:schemeClr>
                </a:solidFill>
                <a:latin typeface="+mj-lt"/>
              </a:rPr>
              <a:t>sponsor is anticipated</a:t>
            </a:r>
          </a:p>
          <a:p>
            <a:pPr>
              <a:spcBef>
                <a:spcPts val="0"/>
              </a:spcBef>
              <a:spcAft>
                <a:spcPts val="600"/>
              </a:spcAft>
              <a:buFont typeface="Wingdings" pitchFamily="2" charset="2"/>
              <a:buChar char="§"/>
              <a:defRPr/>
            </a:pPr>
            <a:r>
              <a:rPr lang="en-US" sz="2400" b="1" dirty="0" smtClean="0">
                <a:solidFill>
                  <a:schemeClr val="tx2">
                    <a:lumMod val="90000"/>
                    <a:lumOff val="10000"/>
                  </a:schemeClr>
                </a:solidFill>
              </a:rPr>
              <a:t>Contract:</a:t>
            </a:r>
            <a:r>
              <a:rPr lang="en-US" sz="2400" dirty="0" smtClean="0">
                <a:solidFill>
                  <a:schemeClr val="tx2">
                    <a:lumMod val="90000"/>
                    <a:lumOff val="10000"/>
                  </a:schemeClr>
                </a:solidFill>
              </a:rPr>
              <a:t> Used </a:t>
            </a:r>
            <a:r>
              <a:rPr lang="en-US" sz="2400" dirty="0">
                <a:solidFill>
                  <a:schemeClr val="tx2">
                    <a:lumMod val="90000"/>
                    <a:lumOff val="10000"/>
                  </a:schemeClr>
                </a:solidFill>
              </a:rPr>
              <a:t>when </a:t>
            </a:r>
            <a:r>
              <a:rPr lang="en-US" sz="2400" dirty="0" smtClean="0">
                <a:solidFill>
                  <a:schemeClr val="tx2">
                    <a:lumMod val="90000"/>
                    <a:lumOff val="10000"/>
                  </a:schemeClr>
                </a:solidFill>
              </a:rPr>
              <a:t>principal </a:t>
            </a:r>
            <a:r>
              <a:rPr lang="en-US" sz="2400" dirty="0">
                <a:solidFill>
                  <a:schemeClr val="tx2">
                    <a:lumMod val="90000"/>
                    <a:lumOff val="10000"/>
                  </a:schemeClr>
                </a:solidFill>
              </a:rPr>
              <a:t>purpose is to provide </a:t>
            </a:r>
            <a:r>
              <a:rPr lang="en-US" sz="2400" dirty="0" smtClean="0">
                <a:solidFill>
                  <a:schemeClr val="tx2">
                    <a:lumMod val="90000"/>
                    <a:lumOff val="10000"/>
                  </a:schemeClr>
                </a:solidFill>
              </a:rPr>
              <a:t>prescribed </a:t>
            </a:r>
            <a:r>
              <a:rPr lang="en-US" sz="2400" dirty="0">
                <a:solidFill>
                  <a:schemeClr val="tx2">
                    <a:lumMod val="90000"/>
                    <a:lumOff val="10000"/>
                  </a:schemeClr>
                </a:solidFill>
              </a:rPr>
              <a:t>service or “good” </a:t>
            </a:r>
            <a:r>
              <a:rPr lang="en-US" sz="2400" dirty="0" smtClean="0">
                <a:solidFill>
                  <a:schemeClr val="tx2">
                    <a:lumMod val="90000"/>
                    <a:lumOff val="10000"/>
                  </a:schemeClr>
                </a:solidFill>
              </a:rPr>
              <a:t>for direct </a:t>
            </a:r>
            <a:r>
              <a:rPr lang="en-US" sz="2400" dirty="0">
                <a:solidFill>
                  <a:schemeClr val="tx2">
                    <a:lumMod val="90000"/>
                    <a:lumOff val="10000"/>
                  </a:schemeClr>
                </a:solidFill>
              </a:rPr>
              <a:t>benefit or use of </a:t>
            </a:r>
            <a:r>
              <a:rPr lang="en-US" sz="2400" dirty="0" smtClean="0">
                <a:solidFill>
                  <a:schemeClr val="tx2">
                    <a:lumMod val="90000"/>
                    <a:lumOff val="10000"/>
                  </a:schemeClr>
                </a:solidFill>
              </a:rPr>
              <a:t>sponsor</a:t>
            </a:r>
            <a:endParaRPr lang="en-US" sz="2400" u="sng" dirty="0">
              <a:solidFill>
                <a:schemeClr val="tx2">
                  <a:lumMod val="90000"/>
                  <a:lumOff val="10000"/>
                </a:schemeClr>
              </a:solidFill>
            </a:endParaRPr>
          </a:p>
          <a:p>
            <a:pPr>
              <a:spcBef>
                <a:spcPts val="0"/>
              </a:spcBef>
              <a:spcAft>
                <a:spcPts val="600"/>
              </a:spcAft>
              <a:buFont typeface="Wingdings" pitchFamily="2" charset="2"/>
              <a:buChar char="§"/>
              <a:defRPr/>
            </a:pPr>
            <a:r>
              <a:rPr lang="en-US" sz="2400" b="1" dirty="0">
                <a:solidFill>
                  <a:schemeClr val="tx2">
                    <a:lumMod val="90000"/>
                    <a:lumOff val="10000"/>
                  </a:schemeClr>
                </a:solidFill>
              </a:rPr>
              <a:t>Subaward/Subcontract: </a:t>
            </a:r>
            <a:r>
              <a:rPr lang="en-US" sz="2400" dirty="0" smtClean="0">
                <a:solidFill>
                  <a:schemeClr val="tx2">
                    <a:lumMod val="90000"/>
                    <a:lumOff val="10000"/>
                  </a:schemeClr>
                </a:solidFill>
              </a:rPr>
              <a:t>Transferring </a:t>
            </a:r>
            <a:r>
              <a:rPr lang="en-US" sz="2400" dirty="0">
                <a:solidFill>
                  <a:schemeClr val="tx2">
                    <a:lumMod val="90000"/>
                    <a:lumOff val="10000"/>
                  </a:schemeClr>
                </a:solidFill>
              </a:rPr>
              <a:t>of a substantive portion of </a:t>
            </a:r>
            <a:r>
              <a:rPr lang="en-US" sz="2400" dirty="0" smtClean="0">
                <a:solidFill>
                  <a:schemeClr val="tx2">
                    <a:lumMod val="90000"/>
                    <a:lumOff val="10000"/>
                  </a:schemeClr>
                </a:solidFill>
              </a:rPr>
              <a:t>research/program </a:t>
            </a:r>
            <a:r>
              <a:rPr lang="en-US" sz="2400" dirty="0">
                <a:solidFill>
                  <a:schemeClr val="tx2">
                    <a:lumMod val="90000"/>
                    <a:lumOff val="10000"/>
                  </a:schemeClr>
                </a:solidFill>
              </a:rPr>
              <a:t>effort of </a:t>
            </a:r>
            <a:r>
              <a:rPr lang="en-US" sz="2400" dirty="0" smtClean="0">
                <a:solidFill>
                  <a:schemeClr val="tx2">
                    <a:lumMod val="90000"/>
                    <a:lumOff val="10000"/>
                  </a:schemeClr>
                </a:solidFill>
              </a:rPr>
              <a:t>prime </a:t>
            </a:r>
            <a:r>
              <a:rPr lang="en-US" sz="2400" dirty="0">
                <a:solidFill>
                  <a:schemeClr val="tx2">
                    <a:lumMod val="90000"/>
                    <a:lumOff val="10000"/>
                  </a:schemeClr>
                </a:solidFill>
              </a:rPr>
              <a:t>award to another institution or </a:t>
            </a:r>
            <a:r>
              <a:rPr lang="en-US" sz="2400" dirty="0" smtClean="0">
                <a:solidFill>
                  <a:schemeClr val="tx2">
                    <a:lumMod val="90000"/>
                    <a:lumOff val="10000"/>
                  </a:schemeClr>
                </a:solidFill>
              </a:rPr>
              <a:t>organization </a:t>
            </a:r>
            <a:endParaRPr lang="en-US" sz="2400" dirty="0">
              <a:solidFill>
                <a:schemeClr val="tx2">
                  <a:lumMod val="90000"/>
                  <a:lumOff val="10000"/>
                </a:schemeClr>
              </a:solidFill>
            </a:endParaRPr>
          </a:p>
          <a:p>
            <a:pPr>
              <a:spcBef>
                <a:spcPts val="0"/>
              </a:spcBef>
              <a:spcAft>
                <a:spcPts val="600"/>
              </a:spcAft>
              <a:defRPr/>
            </a:pPr>
            <a:endParaRPr lang="en-US" sz="2400" u="sng" dirty="0">
              <a:solidFill>
                <a:schemeClr val="tx2">
                  <a:lumMod val="90000"/>
                  <a:lumOff val="10000"/>
                </a:schemeClr>
              </a:solidFill>
            </a:endParaRPr>
          </a:p>
          <a:p>
            <a:pPr marL="365760" lvl="1" indent="0">
              <a:spcBef>
                <a:spcPts val="0"/>
              </a:spcBef>
              <a:spcAft>
                <a:spcPts val="600"/>
              </a:spcAft>
              <a:buNone/>
              <a:defRPr/>
            </a:pPr>
            <a:endParaRPr lang="en-US" sz="2400" dirty="0" smtClean="0">
              <a:solidFill>
                <a:schemeClr val="tx2">
                  <a:lumMod val="90000"/>
                  <a:lumOff val="10000"/>
                </a:schemeClr>
              </a:solidFill>
              <a:latin typeface="+mj-lt"/>
            </a:endParaRPr>
          </a:p>
          <a:p>
            <a:pPr marL="365760" lvl="1" indent="0">
              <a:spcBef>
                <a:spcPts val="0"/>
              </a:spcBef>
              <a:spcAft>
                <a:spcPts val="600"/>
              </a:spcAft>
              <a:buNone/>
              <a:defRPr/>
            </a:pPr>
            <a:endParaRPr lang="en-US" sz="2400" dirty="0" smtClean="0">
              <a:solidFill>
                <a:schemeClr val="tx2">
                  <a:lumMod val="90000"/>
                  <a:lumOff val="10000"/>
                </a:schemeClr>
              </a:solidFill>
              <a:latin typeface="+mj-lt"/>
            </a:endParaRPr>
          </a:p>
          <a:p>
            <a:pPr lvl="1">
              <a:spcBef>
                <a:spcPts val="0"/>
              </a:spcBef>
              <a:spcAft>
                <a:spcPts val="600"/>
              </a:spcAft>
              <a:defRPr/>
            </a:pPr>
            <a:endParaRPr lang="en-US" sz="2400" dirty="0">
              <a:latin typeface="+mj-lt"/>
            </a:endParaRPr>
          </a:p>
          <a:p>
            <a:pPr>
              <a:spcBef>
                <a:spcPts val="0"/>
              </a:spcBef>
              <a:spcAft>
                <a:spcPts val="600"/>
              </a:spcAft>
              <a:defRPr/>
            </a:pPr>
            <a:endParaRPr lang="en-US" sz="2400" dirty="0">
              <a:latin typeface="+mj-lt"/>
            </a:endParaRPr>
          </a:p>
          <a:p>
            <a:pPr>
              <a:spcBef>
                <a:spcPts val="0"/>
              </a:spcBef>
              <a:spcAft>
                <a:spcPts val="600"/>
              </a:spcAft>
              <a:defRPr/>
            </a:pPr>
            <a:endParaRPr lang="en-US" sz="2400" dirty="0">
              <a:latin typeface="+mj-lt"/>
            </a:endParaRPr>
          </a:p>
          <a:p>
            <a:pPr marL="0" indent="0">
              <a:spcBef>
                <a:spcPts val="0"/>
              </a:spcBef>
              <a:spcAft>
                <a:spcPts val="600"/>
              </a:spcAft>
              <a:defRPr/>
            </a:pPr>
            <a:endParaRPr lang="en-US" sz="2400" dirty="0">
              <a:latin typeface="Arial" charset="0"/>
            </a:endParaRPr>
          </a:p>
          <a:p>
            <a:pPr>
              <a:spcBef>
                <a:spcPts val="0"/>
              </a:spcBef>
              <a:spcAft>
                <a:spcPts val="600"/>
              </a:spcAft>
            </a:pPr>
            <a:endParaRPr lang="en-US" sz="2400" dirty="0"/>
          </a:p>
        </p:txBody>
      </p:sp>
      <p:pic>
        <p:nvPicPr>
          <p:cNvPr id="4"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11168700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a:solidFill>
                  <a:schemeClr val="accent1">
                    <a:lumMod val="50000"/>
                  </a:schemeClr>
                </a:solidFill>
                <a:effectLst>
                  <a:outerShdw blurRad="38100" dist="38100" dir="2700000" algn="tl">
                    <a:srgbClr val="000000">
                      <a:alpha val="43137"/>
                    </a:srgbClr>
                  </a:outerShdw>
                </a:effectLst>
              </a:rPr>
              <a:t>Where to </a:t>
            </a:r>
            <a:r>
              <a:rPr lang="en-US" sz="3600" b="1" i="1" dirty="0" smtClean="0">
                <a:solidFill>
                  <a:schemeClr val="accent1">
                    <a:lumMod val="50000"/>
                  </a:schemeClr>
                </a:solidFill>
                <a:effectLst>
                  <a:outerShdw blurRad="38100" dist="38100" dir="2700000" algn="tl">
                    <a:srgbClr val="000000">
                      <a:alpha val="43137"/>
                    </a:srgbClr>
                  </a:outerShdw>
                </a:effectLst>
              </a:rPr>
              <a:t>Look</a:t>
            </a:r>
            <a:r>
              <a:rPr lang="en-US" b="1" i="1" dirty="0">
                <a:solidFill>
                  <a:schemeClr val="accent1">
                    <a:lumMod val="50000"/>
                  </a:schemeClr>
                </a:solidFill>
                <a:effectLst>
                  <a:outerShdw blurRad="38100" dist="38100" dir="2700000" algn="tl">
                    <a:srgbClr val="000000">
                      <a:alpha val="43137"/>
                    </a:srgbClr>
                  </a:outerShdw>
                </a:effectLst>
              </a:rPr>
              <a:t/>
            </a:r>
            <a:br>
              <a:rPr lang="en-US" b="1" i="1" dirty="0">
                <a:solidFill>
                  <a:schemeClr val="accent1">
                    <a:lumMod val="50000"/>
                  </a:schemeClr>
                </a:solidFill>
                <a:effectLst>
                  <a:outerShdw blurRad="38100" dist="38100" dir="2700000" algn="tl">
                    <a:srgbClr val="000000">
                      <a:alpha val="43137"/>
                    </a:srgbClr>
                  </a:outerShdw>
                </a:effectLst>
              </a:rPr>
            </a:br>
            <a:r>
              <a:rPr lang="en-US" sz="3200" b="1" i="1" dirty="0" smtClean="0">
                <a:solidFill>
                  <a:schemeClr val="accent1">
                    <a:lumMod val="50000"/>
                  </a:schemeClr>
                </a:solidFill>
                <a:effectLst>
                  <a:outerShdw blurRad="38100" dist="38100" dir="2700000" algn="tl">
                    <a:srgbClr val="000000">
                      <a:alpha val="43137"/>
                    </a:srgbClr>
                  </a:outerShdw>
                </a:effectLst>
              </a:rPr>
              <a:t>Funding Opportunities Databases</a:t>
            </a:r>
            <a:endParaRPr lang="en-US" sz="3200" dirty="0">
              <a:solidFill>
                <a:schemeClr val="accent1">
                  <a:lumMod val="50000"/>
                </a:schemeClr>
              </a:solidFill>
            </a:endParaRPr>
          </a:p>
        </p:txBody>
      </p:sp>
      <p:sp>
        <p:nvSpPr>
          <p:cNvPr id="3" name="Content Placeholder 2"/>
          <p:cNvSpPr>
            <a:spLocks noGrp="1"/>
          </p:cNvSpPr>
          <p:nvPr>
            <p:ph sz="quarter" idx="1"/>
          </p:nvPr>
        </p:nvSpPr>
        <p:spPr>
          <a:xfrm>
            <a:off x="381000" y="2762250"/>
            <a:ext cx="8458200" cy="3943350"/>
          </a:xfrm>
        </p:spPr>
        <p:txBody>
          <a:bodyPr>
            <a:normAutofit/>
          </a:bodyPr>
          <a:lstStyle/>
          <a:p>
            <a:pPr lvl="1">
              <a:spcBef>
                <a:spcPts val="0"/>
              </a:spcBef>
              <a:spcAft>
                <a:spcPts val="1800"/>
              </a:spcAft>
            </a:pPr>
            <a:r>
              <a:rPr lang="en-US" dirty="0" smtClean="0">
                <a:solidFill>
                  <a:schemeClr val="tx2">
                    <a:lumMod val="90000"/>
                    <a:lumOff val="10000"/>
                  </a:schemeClr>
                </a:solidFill>
              </a:rPr>
              <a:t>A central storehouse of information where applicants can locate and apply for Federal grants on over 1,000 programs by:</a:t>
            </a:r>
          </a:p>
          <a:p>
            <a:pPr lvl="8">
              <a:spcBef>
                <a:spcPts val="0"/>
              </a:spcBef>
              <a:spcAft>
                <a:spcPts val="1800"/>
              </a:spcAft>
            </a:pPr>
            <a:r>
              <a:rPr lang="en-US" sz="2400" dirty="0" smtClean="0">
                <a:solidFill>
                  <a:schemeClr val="tx2">
                    <a:lumMod val="90000"/>
                    <a:lumOff val="10000"/>
                  </a:schemeClr>
                </a:solidFill>
              </a:rPr>
              <a:t>Basic Search</a:t>
            </a:r>
          </a:p>
          <a:p>
            <a:pPr lvl="8">
              <a:spcBef>
                <a:spcPts val="0"/>
              </a:spcBef>
              <a:spcAft>
                <a:spcPts val="1800"/>
              </a:spcAft>
            </a:pPr>
            <a:r>
              <a:rPr lang="en-US" sz="2400" dirty="0" smtClean="0">
                <a:solidFill>
                  <a:schemeClr val="tx2">
                    <a:lumMod val="90000"/>
                    <a:lumOff val="10000"/>
                  </a:schemeClr>
                </a:solidFill>
              </a:rPr>
              <a:t>Advanced Search</a:t>
            </a:r>
          </a:p>
          <a:p>
            <a:pPr lvl="8">
              <a:spcBef>
                <a:spcPts val="0"/>
              </a:spcBef>
              <a:spcAft>
                <a:spcPts val="1800"/>
              </a:spcAft>
            </a:pPr>
            <a:r>
              <a:rPr lang="en-US" sz="2400" dirty="0" smtClean="0">
                <a:solidFill>
                  <a:schemeClr val="tx2">
                    <a:lumMod val="90000"/>
                    <a:lumOff val="10000"/>
                  </a:schemeClr>
                </a:solidFill>
              </a:rPr>
              <a:t>RSS Feed</a:t>
            </a:r>
          </a:p>
          <a:p>
            <a:pPr lvl="8">
              <a:spcBef>
                <a:spcPts val="0"/>
              </a:spcBef>
              <a:spcAft>
                <a:spcPts val="1800"/>
              </a:spcAft>
            </a:pPr>
            <a:r>
              <a:rPr lang="en-US" sz="2400" dirty="0" smtClean="0">
                <a:solidFill>
                  <a:schemeClr val="tx2">
                    <a:lumMod val="90000"/>
                    <a:lumOff val="10000"/>
                  </a:schemeClr>
                </a:solidFill>
              </a:rPr>
              <a:t>E-mail Subscriptions</a:t>
            </a:r>
            <a:endParaRPr lang="en-US" sz="2400" dirty="0">
              <a:solidFill>
                <a:schemeClr val="tx2">
                  <a:lumMod val="90000"/>
                  <a:lumOff val="10000"/>
                </a:schemeClr>
              </a:solidFill>
            </a:endParaRPr>
          </a:p>
        </p:txBody>
      </p:sp>
      <p:pic>
        <p:nvPicPr>
          <p:cNvPr id="4"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3">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83" y="1524000"/>
            <a:ext cx="3048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960537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Where to Look</a:t>
            </a:r>
            <a:r>
              <a:rPr lang="en-US" sz="3200" b="1" i="1" dirty="0" smtClean="0">
                <a:solidFill>
                  <a:schemeClr val="accent1">
                    <a:lumMod val="50000"/>
                  </a:schemeClr>
                </a:solidFill>
                <a:effectLst>
                  <a:outerShdw blurRad="38100" dist="38100" dir="2700000" algn="tl">
                    <a:srgbClr val="000000">
                      <a:alpha val="43137"/>
                    </a:srgbClr>
                  </a:outerShdw>
                </a:effectLst>
              </a:rPr>
              <a:t/>
            </a:r>
            <a:br>
              <a:rPr lang="en-US" sz="3200" b="1" i="1" dirty="0" smtClean="0">
                <a:solidFill>
                  <a:schemeClr val="accent1">
                    <a:lumMod val="50000"/>
                  </a:schemeClr>
                </a:solidFill>
                <a:effectLst>
                  <a:outerShdw blurRad="38100" dist="38100" dir="2700000" algn="tl">
                    <a:srgbClr val="000000">
                      <a:alpha val="43137"/>
                    </a:srgbClr>
                  </a:outerShdw>
                </a:effectLst>
              </a:rPr>
            </a:br>
            <a:r>
              <a:rPr lang="en-US" sz="3200" b="1" i="1" dirty="0" smtClean="0">
                <a:solidFill>
                  <a:schemeClr val="accent1">
                    <a:lumMod val="50000"/>
                  </a:schemeClr>
                </a:solidFill>
                <a:effectLst>
                  <a:outerShdw blurRad="38100" dist="38100" dir="2700000" algn="tl">
                    <a:srgbClr val="000000">
                      <a:alpha val="43137"/>
                    </a:srgbClr>
                  </a:outerShdw>
                </a:effectLst>
              </a:rPr>
              <a:t> Resources Open to MSU</a:t>
            </a:r>
            <a:endParaRPr lang="en-US" sz="3200" dirty="0">
              <a:solidFill>
                <a:schemeClr val="accent1">
                  <a:lumMod val="50000"/>
                </a:schemeClr>
              </a:solidFill>
            </a:endParaRPr>
          </a:p>
        </p:txBody>
      </p:sp>
      <p:pic>
        <p:nvPicPr>
          <p:cNvPr id="3074" name="Picture 2">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1" y="1676400"/>
            <a:ext cx="3124199"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descr="crest_logo_colo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p:cNvSpPr>
            <a:spLocks noGrp="1"/>
          </p:cNvSpPr>
          <p:nvPr>
            <p:ph sz="quarter" idx="1"/>
          </p:nvPr>
        </p:nvSpPr>
        <p:spPr>
          <a:xfrm>
            <a:off x="457200" y="2438400"/>
            <a:ext cx="8458200" cy="4343400"/>
          </a:xfrm>
        </p:spPr>
        <p:txBody>
          <a:bodyPr>
            <a:normAutofit/>
          </a:bodyPr>
          <a:lstStyle/>
          <a:p>
            <a:pPr marL="0" indent="0">
              <a:spcBef>
                <a:spcPts val="0"/>
              </a:spcBef>
              <a:spcAft>
                <a:spcPts val="1800"/>
              </a:spcAft>
              <a:buNone/>
            </a:pPr>
            <a:r>
              <a:rPr lang="en-US" sz="2400" b="1" dirty="0" smtClean="0">
                <a:solidFill>
                  <a:schemeClr val="tx2">
                    <a:lumMod val="90000"/>
                    <a:lumOff val="10000"/>
                  </a:schemeClr>
                </a:solidFill>
              </a:rPr>
              <a:t>SPIN/SMARTS</a:t>
            </a:r>
            <a:r>
              <a:rPr lang="en-US" sz="2400" b="1" dirty="0">
                <a:solidFill>
                  <a:schemeClr val="tx2">
                    <a:lumMod val="90000"/>
                    <a:lumOff val="10000"/>
                  </a:schemeClr>
                </a:solidFill>
              </a:rPr>
              <a:t>: S</a:t>
            </a:r>
            <a:r>
              <a:rPr lang="en-US" sz="2400" b="1" dirty="0" smtClean="0">
                <a:solidFill>
                  <a:schemeClr val="tx2">
                    <a:lumMod val="90000"/>
                    <a:lumOff val="10000"/>
                  </a:schemeClr>
                </a:solidFill>
              </a:rPr>
              <a:t>ubscription </a:t>
            </a:r>
            <a:r>
              <a:rPr lang="en-US" sz="2400" b="1" dirty="0">
                <a:solidFill>
                  <a:schemeClr val="tx2">
                    <a:lumMod val="90000"/>
                    <a:lumOff val="10000"/>
                  </a:schemeClr>
                </a:solidFill>
              </a:rPr>
              <a:t>based searches. </a:t>
            </a:r>
            <a:r>
              <a:rPr lang="en-US" sz="2400" b="1" dirty="0" smtClean="0">
                <a:solidFill>
                  <a:schemeClr val="tx2">
                    <a:lumMod val="90000"/>
                    <a:lumOff val="10000"/>
                  </a:schemeClr>
                </a:solidFill>
              </a:rPr>
              <a:t>Available at MSU!</a:t>
            </a:r>
            <a:endParaRPr lang="en-US" sz="2600" b="1" dirty="0" smtClean="0">
              <a:solidFill>
                <a:schemeClr val="tx2">
                  <a:lumMod val="90000"/>
                  <a:lumOff val="10000"/>
                </a:schemeClr>
              </a:solidFill>
            </a:endParaRPr>
          </a:p>
          <a:p>
            <a:pPr marL="0" indent="0">
              <a:spcBef>
                <a:spcPts val="0"/>
              </a:spcBef>
              <a:spcAft>
                <a:spcPts val="1800"/>
              </a:spcAft>
              <a:buNone/>
            </a:pPr>
            <a:r>
              <a:rPr lang="en-US" sz="2600" b="1" dirty="0" smtClean="0">
                <a:solidFill>
                  <a:schemeClr val="tx2">
                    <a:lumMod val="90000"/>
                    <a:lumOff val="10000"/>
                  </a:schemeClr>
                </a:solidFill>
                <a:hlinkClick r:id="rId6"/>
              </a:rPr>
              <a:t>SPIN</a:t>
            </a:r>
            <a:r>
              <a:rPr lang="en-US" sz="2600" dirty="0" smtClean="0">
                <a:solidFill>
                  <a:schemeClr val="tx2">
                    <a:lumMod val="90000"/>
                    <a:lumOff val="10000"/>
                  </a:schemeClr>
                </a:solidFill>
              </a:rPr>
              <a:t>: Sponsored Programs Information Network</a:t>
            </a:r>
          </a:p>
          <a:p>
            <a:pPr lvl="1">
              <a:spcBef>
                <a:spcPts val="0"/>
              </a:spcBef>
              <a:spcAft>
                <a:spcPts val="1800"/>
              </a:spcAft>
            </a:pPr>
            <a:r>
              <a:rPr lang="en-US" sz="2400" dirty="0" smtClean="0">
                <a:solidFill>
                  <a:schemeClr val="tx2">
                    <a:lumMod val="90000"/>
                    <a:lumOff val="10000"/>
                  </a:schemeClr>
                </a:solidFill>
              </a:rPr>
              <a:t>A </a:t>
            </a:r>
            <a:r>
              <a:rPr lang="en-US" sz="2400" dirty="0">
                <a:solidFill>
                  <a:schemeClr val="tx2">
                    <a:lumMod val="90000"/>
                    <a:lumOff val="10000"/>
                  </a:schemeClr>
                </a:solidFill>
              </a:rPr>
              <a:t>funding opportunity database providing up-to-date information on federal and private funding sources.</a:t>
            </a:r>
          </a:p>
          <a:p>
            <a:pPr lvl="1">
              <a:spcBef>
                <a:spcPts val="0"/>
              </a:spcBef>
              <a:spcAft>
                <a:spcPts val="1800"/>
              </a:spcAft>
            </a:pPr>
            <a:r>
              <a:rPr lang="en-US" sz="2400" dirty="0">
                <a:solidFill>
                  <a:schemeClr val="tx2">
                    <a:lumMod val="90000"/>
                    <a:lumOff val="10000"/>
                  </a:schemeClr>
                </a:solidFill>
              </a:rPr>
              <a:t>SPIN data is uploaded directly from </a:t>
            </a:r>
            <a:r>
              <a:rPr lang="en-US" sz="2400" dirty="0" smtClean="0">
                <a:solidFill>
                  <a:schemeClr val="tx2">
                    <a:lumMod val="90000"/>
                    <a:lumOff val="10000"/>
                  </a:schemeClr>
                </a:solidFill>
              </a:rPr>
              <a:t>sponsor </a:t>
            </a:r>
            <a:r>
              <a:rPr lang="en-US" sz="2400" dirty="0" smtClean="0">
                <a:solidFill>
                  <a:schemeClr val="tx2">
                    <a:lumMod val="90000"/>
                    <a:lumOff val="10000"/>
                  </a:schemeClr>
                </a:solidFill>
              </a:rPr>
              <a:t>agencies.</a:t>
            </a:r>
            <a:endParaRPr lang="en-US" sz="2400" dirty="0">
              <a:solidFill>
                <a:schemeClr val="tx2">
                  <a:lumMod val="90000"/>
                  <a:lumOff val="10000"/>
                </a:schemeClr>
              </a:solidFill>
            </a:endParaRPr>
          </a:p>
          <a:p>
            <a:pPr lvl="1">
              <a:spcBef>
                <a:spcPts val="0"/>
              </a:spcBef>
              <a:spcAft>
                <a:spcPts val="1800"/>
              </a:spcAft>
            </a:pPr>
            <a:r>
              <a:rPr lang="en-US" sz="2400" dirty="0">
                <a:solidFill>
                  <a:schemeClr val="tx2">
                    <a:lumMod val="90000"/>
                    <a:lumOff val="10000"/>
                  </a:schemeClr>
                </a:solidFill>
              </a:rPr>
              <a:t>Basic and Advanced Keyword Search </a:t>
            </a:r>
            <a:r>
              <a:rPr lang="en-US" sz="2400" dirty="0" smtClean="0">
                <a:solidFill>
                  <a:schemeClr val="tx2">
                    <a:lumMod val="90000"/>
                    <a:lumOff val="10000"/>
                  </a:schemeClr>
                </a:solidFill>
              </a:rPr>
              <a:t>Capabilities.</a:t>
            </a:r>
            <a:endParaRPr lang="en-US" sz="2400" dirty="0">
              <a:solidFill>
                <a:schemeClr val="tx2">
                  <a:lumMod val="90000"/>
                  <a:lumOff val="10000"/>
                </a:schemeClr>
              </a:solidFill>
            </a:endParaRPr>
          </a:p>
          <a:p>
            <a:pPr>
              <a:spcBef>
                <a:spcPts val="0"/>
              </a:spcBef>
              <a:spcAft>
                <a:spcPts val="1800"/>
              </a:spcAft>
              <a:defRPr/>
            </a:pPr>
            <a:endParaRPr lang="en-US" sz="2400" dirty="0">
              <a:solidFill>
                <a:schemeClr val="tx2">
                  <a:lumMod val="90000"/>
                  <a:lumOff val="10000"/>
                </a:schemeClr>
              </a:solidFill>
            </a:endParaRPr>
          </a:p>
        </p:txBody>
      </p:sp>
      <p:sp>
        <p:nvSpPr>
          <p:cNvPr id="3" name="Slide Number Placeholder 2"/>
          <p:cNvSpPr>
            <a:spLocks noGrp="1"/>
          </p:cNvSpPr>
          <p:nvPr>
            <p:ph type="sldNum" sz="quarter" idx="12"/>
          </p:nvPr>
        </p:nvSpPr>
        <p:spPr/>
        <p:txBody>
          <a:bodyPr>
            <a:normAutofit fontScale="85000" lnSpcReduction="20000"/>
          </a:bodyPr>
          <a:lstStyle/>
          <a:p>
            <a:endParaRPr lang="en-US" dirty="0"/>
          </a:p>
        </p:txBody>
      </p:sp>
    </p:spTree>
    <p:extLst>
      <p:ext uri="{BB962C8B-B14F-4D97-AF65-F5344CB8AC3E}">
        <p14:creationId xmlns:p14="http://schemas.microsoft.com/office/powerpoint/2010/main" val="1660356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sz="quarter" idx="1"/>
          </p:nvPr>
        </p:nvSpPr>
        <p:spPr>
          <a:xfrm>
            <a:off x="533400" y="1752600"/>
            <a:ext cx="8534400" cy="4572000"/>
          </a:xfrm>
        </p:spPr>
        <p:txBody>
          <a:bodyPr>
            <a:noAutofit/>
          </a:bodyPr>
          <a:lstStyle/>
          <a:p>
            <a:pPr marL="0" indent="0">
              <a:spcBef>
                <a:spcPts val="0"/>
              </a:spcBef>
              <a:spcAft>
                <a:spcPts val="1200"/>
              </a:spcAft>
              <a:buNone/>
            </a:pPr>
            <a:r>
              <a:rPr lang="en-US" sz="2600" b="1" dirty="0">
                <a:solidFill>
                  <a:schemeClr val="tx2">
                    <a:lumMod val="90000"/>
                    <a:lumOff val="10000"/>
                  </a:schemeClr>
                </a:solidFill>
                <a:latin typeface="+mj-lt"/>
              </a:rPr>
              <a:t>SMARTS</a:t>
            </a:r>
            <a:r>
              <a:rPr lang="en-US" sz="2600" dirty="0">
                <a:solidFill>
                  <a:schemeClr val="tx2">
                    <a:lumMod val="90000"/>
                    <a:lumOff val="10000"/>
                  </a:schemeClr>
                </a:solidFill>
                <a:latin typeface="+mj-lt"/>
              </a:rPr>
              <a:t>: SPIN Matching And Research Transmittal </a:t>
            </a:r>
            <a:r>
              <a:rPr lang="en-US" sz="2600" dirty="0" smtClean="0">
                <a:solidFill>
                  <a:schemeClr val="tx2">
                    <a:lumMod val="90000"/>
                    <a:lumOff val="10000"/>
                  </a:schemeClr>
                </a:solidFill>
                <a:latin typeface="+mj-lt"/>
              </a:rPr>
              <a:t>Service</a:t>
            </a:r>
            <a:endParaRPr lang="en-US" sz="2600" dirty="0">
              <a:solidFill>
                <a:schemeClr val="tx2">
                  <a:lumMod val="90000"/>
                  <a:lumOff val="10000"/>
                </a:schemeClr>
              </a:solidFill>
              <a:latin typeface="+mj-lt"/>
            </a:endParaRPr>
          </a:p>
          <a:p>
            <a:pPr lvl="1">
              <a:spcBef>
                <a:spcPts val="0"/>
              </a:spcBef>
              <a:spcAft>
                <a:spcPts val="1200"/>
              </a:spcAft>
            </a:pPr>
            <a:r>
              <a:rPr lang="en-US" sz="2400" dirty="0">
                <a:solidFill>
                  <a:schemeClr val="tx2">
                    <a:lumMod val="90000"/>
                    <a:lumOff val="10000"/>
                  </a:schemeClr>
                </a:solidFill>
              </a:rPr>
              <a:t>Funding opportunity </a:t>
            </a:r>
            <a:r>
              <a:rPr lang="en-US" sz="2400" dirty="0" smtClean="0">
                <a:solidFill>
                  <a:schemeClr val="tx2">
                    <a:lumMod val="90000"/>
                    <a:lumOff val="10000"/>
                  </a:schemeClr>
                </a:solidFill>
              </a:rPr>
              <a:t>e-mail </a:t>
            </a:r>
            <a:r>
              <a:rPr lang="en-US" sz="2400" dirty="0">
                <a:solidFill>
                  <a:schemeClr val="tx2">
                    <a:lumMod val="90000"/>
                    <a:lumOff val="10000"/>
                  </a:schemeClr>
                </a:solidFill>
              </a:rPr>
              <a:t>alert service.</a:t>
            </a:r>
          </a:p>
          <a:p>
            <a:pPr lvl="1">
              <a:spcBef>
                <a:spcPts val="0"/>
              </a:spcBef>
              <a:spcAft>
                <a:spcPts val="1200"/>
              </a:spcAft>
            </a:pPr>
            <a:r>
              <a:rPr lang="en-US" sz="2400" dirty="0">
                <a:solidFill>
                  <a:schemeClr val="tx2">
                    <a:lumMod val="90000"/>
                    <a:lumOff val="10000"/>
                  </a:schemeClr>
                </a:solidFill>
              </a:rPr>
              <a:t>Investigator selects keyword(s) specific to his/her particular research interests. </a:t>
            </a:r>
          </a:p>
          <a:p>
            <a:pPr lvl="1">
              <a:spcBef>
                <a:spcPts val="0"/>
              </a:spcBef>
              <a:spcAft>
                <a:spcPts val="1200"/>
              </a:spcAft>
            </a:pPr>
            <a:r>
              <a:rPr lang="en-US" sz="2400" i="1" dirty="0">
                <a:solidFill>
                  <a:schemeClr val="tx2">
                    <a:lumMod val="90000"/>
                    <a:lumOff val="10000"/>
                  </a:schemeClr>
                </a:solidFill>
              </a:rPr>
              <a:t>“SMARTS </a:t>
            </a:r>
            <a:r>
              <a:rPr lang="en-US" sz="2400" i="1" dirty="0" smtClean="0">
                <a:solidFill>
                  <a:schemeClr val="tx2">
                    <a:lumMod val="90000"/>
                    <a:lumOff val="10000"/>
                  </a:schemeClr>
                </a:solidFill>
              </a:rPr>
              <a:t>Matching”</a:t>
            </a:r>
            <a:r>
              <a:rPr lang="en-US" sz="2400" dirty="0" smtClean="0">
                <a:solidFill>
                  <a:schemeClr val="tx2">
                    <a:lumMod val="90000"/>
                    <a:lumOff val="10000"/>
                  </a:schemeClr>
                </a:solidFill>
              </a:rPr>
              <a:t> </a:t>
            </a:r>
            <a:r>
              <a:rPr lang="en-US" sz="2400" dirty="0">
                <a:solidFill>
                  <a:schemeClr val="tx2">
                    <a:lumMod val="90000"/>
                    <a:lumOff val="10000"/>
                  </a:schemeClr>
                </a:solidFill>
              </a:rPr>
              <a:t>is conducted on a daily basis.</a:t>
            </a:r>
          </a:p>
          <a:p>
            <a:pPr lvl="1">
              <a:spcBef>
                <a:spcPts val="0"/>
              </a:spcBef>
              <a:spcAft>
                <a:spcPts val="1200"/>
              </a:spcAft>
            </a:pPr>
            <a:r>
              <a:rPr lang="en-US" sz="2400" dirty="0">
                <a:solidFill>
                  <a:schemeClr val="tx2">
                    <a:lumMod val="90000"/>
                    <a:lumOff val="10000"/>
                  </a:schemeClr>
                </a:solidFill>
              </a:rPr>
              <a:t> Funding opportunities will be automatically </a:t>
            </a:r>
            <a:r>
              <a:rPr lang="en-US" sz="2400" dirty="0" smtClean="0">
                <a:solidFill>
                  <a:schemeClr val="tx2">
                    <a:lumMod val="90000"/>
                    <a:lumOff val="10000"/>
                  </a:schemeClr>
                </a:solidFill>
              </a:rPr>
              <a:t>e-mailed </a:t>
            </a:r>
            <a:r>
              <a:rPr lang="en-US" sz="2400" dirty="0">
                <a:solidFill>
                  <a:schemeClr val="tx2">
                    <a:lumMod val="90000"/>
                    <a:lumOff val="10000"/>
                  </a:schemeClr>
                </a:solidFill>
              </a:rPr>
              <a:t>to </a:t>
            </a:r>
            <a:r>
              <a:rPr lang="en-US" sz="2400" dirty="0" smtClean="0">
                <a:solidFill>
                  <a:schemeClr val="tx2">
                    <a:lumMod val="90000"/>
                    <a:lumOff val="10000"/>
                  </a:schemeClr>
                </a:solidFill>
              </a:rPr>
              <a:t>you, daily</a:t>
            </a:r>
            <a:r>
              <a:rPr lang="en-US" sz="2400" dirty="0">
                <a:solidFill>
                  <a:schemeClr val="tx2">
                    <a:lumMod val="90000"/>
                    <a:lumOff val="10000"/>
                  </a:schemeClr>
                </a:solidFill>
              </a:rPr>
              <a:t>. </a:t>
            </a:r>
            <a:endParaRPr lang="en-US" sz="2400" b="1" i="1" dirty="0" smtClean="0">
              <a:solidFill>
                <a:schemeClr val="tx2">
                  <a:lumMod val="90000"/>
                  <a:lumOff val="10000"/>
                </a:schemeClr>
              </a:solidFill>
            </a:endParaRPr>
          </a:p>
          <a:p>
            <a:pPr marL="365760" lvl="1" indent="0">
              <a:spcBef>
                <a:spcPts val="0"/>
              </a:spcBef>
              <a:spcAft>
                <a:spcPts val="1200"/>
              </a:spcAft>
              <a:buNone/>
            </a:pPr>
            <a:r>
              <a:rPr lang="en-US" sz="2200" b="1" i="1" dirty="0" smtClean="0">
                <a:solidFill>
                  <a:schemeClr val="tx2">
                    <a:lumMod val="90000"/>
                    <a:lumOff val="10000"/>
                  </a:schemeClr>
                </a:solidFill>
              </a:rPr>
              <a:t>Interested </a:t>
            </a:r>
            <a:r>
              <a:rPr lang="en-US" sz="2200" b="1" i="1" dirty="0">
                <a:solidFill>
                  <a:schemeClr val="tx2">
                    <a:lumMod val="90000"/>
                    <a:lumOff val="10000"/>
                  </a:schemeClr>
                </a:solidFill>
              </a:rPr>
              <a:t>in finding out more? </a:t>
            </a:r>
            <a:r>
              <a:rPr lang="en-US" sz="2200" b="1" i="1" dirty="0" smtClean="0">
                <a:solidFill>
                  <a:schemeClr val="tx2">
                    <a:lumMod val="90000"/>
                    <a:lumOff val="10000"/>
                  </a:schemeClr>
                </a:solidFill>
              </a:rPr>
              <a:t>ORSP </a:t>
            </a:r>
            <a:r>
              <a:rPr lang="en-US" sz="2200" b="1" i="1" dirty="0">
                <a:solidFill>
                  <a:schemeClr val="tx2">
                    <a:lumMod val="90000"/>
                    <a:lumOff val="10000"/>
                  </a:schemeClr>
                </a:solidFill>
              </a:rPr>
              <a:t>can help you to get </a:t>
            </a:r>
            <a:r>
              <a:rPr lang="en-US" sz="2200" b="1" i="1" dirty="0" smtClean="0">
                <a:solidFill>
                  <a:schemeClr val="tx2">
                    <a:lumMod val="90000"/>
                    <a:lumOff val="10000"/>
                  </a:schemeClr>
                </a:solidFill>
              </a:rPr>
              <a:t>set up </a:t>
            </a:r>
            <a:r>
              <a:rPr lang="en-US" sz="2200" b="1" i="1" dirty="0">
                <a:solidFill>
                  <a:schemeClr val="tx2">
                    <a:lumMod val="90000"/>
                    <a:lumOff val="10000"/>
                  </a:schemeClr>
                </a:solidFill>
              </a:rPr>
              <a:t>to take advantage of SPIN and SMARTS powerful search capabilities!</a:t>
            </a:r>
          </a:p>
          <a:p>
            <a:pPr lvl="1">
              <a:spcBef>
                <a:spcPts val="0"/>
              </a:spcBef>
              <a:spcAft>
                <a:spcPts val="1200"/>
              </a:spcAft>
            </a:pPr>
            <a:endParaRPr lang="en-US" dirty="0">
              <a:solidFill>
                <a:schemeClr val="tx2">
                  <a:lumMod val="90000"/>
                  <a:lumOff val="10000"/>
                </a:schemeClr>
              </a:solidFill>
            </a:endParaRPr>
          </a:p>
          <a:p>
            <a:pPr>
              <a:spcBef>
                <a:spcPts val="0"/>
              </a:spcBef>
              <a:spcAft>
                <a:spcPts val="1200"/>
              </a:spcAft>
            </a:pPr>
            <a:endParaRPr lang="en-US" sz="2600" dirty="0">
              <a:solidFill>
                <a:schemeClr val="tx2">
                  <a:lumMod val="90000"/>
                  <a:lumOff val="10000"/>
                </a:schemeClr>
              </a:solidFill>
            </a:endParaRPr>
          </a:p>
        </p:txBody>
      </p:sp>
      <p:pic>
        <p:nvPicPr>
          <p:cNvPr id="12" name="Picture 2" descr="crest_logo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8766" y="62824"/>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0" y="0"/>
            <a:ext cx="9144000" cy="1295400"/>
          </a:xfrm>
        </p:spPr>
        <p:txBody>
          <a:bodyPr>
            <a:no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Where to Look</a:t>
            </a:r>
            <a:r>
              <a:rPr lang="en-US" sz="3900" b="1" i="1" dirty="0" smtClean="0">
                <a:solidFill>
                  <a:schemeClr val="accent1">
                    <a:lumMod val="50000"/>
                  </a:schemeClr>
                </a:solidFill>
                <a:effectLst>
                  <a:outerShdw blurRad="38100" dist="38100" dir="2700000" algn="tl">
                    <a:srgbClr val="000000">
                      <a:alpha val="43137"/>
                    </a:srgbClr>
                  </a:outerShdw>
                </a:effectLst>
              </a:rPr>
              <a:t/>
            </a:r>
            <a:br>
              <a:rPr lang="en-US" sz="3900" b="1" i="1" dirty="0" smtClean="0">
                <a:solidFill>
                  <a:schemeClr val="accent1">
                    <a:lumMod val="50000"/>
                  </a:schemeClr>
                </a:solidFill>
                <a:effectLst>
                  <a:outerShdw blurRad="38100" dist="38100" dir="2700000" algn="tl">
                    <a:srgbClr val="000000">
                      <a:alpha val="43137"/>
                    </a:srgbClr>
                  </a:outerShdw>
                </a:effectLst>
              </a:rPr>
            </a:br>
            <a:r>
              <a:rPr lang="en-US" sz="3200" b="1" i="1" dirty="0" smtClean="0">
                <a:solidFill>
                  <a:schemeClr val="accent1">
                    <a:lumMod val="50000"/>
                  </a:schemeClr>
                </a:solidFill>
                <a:effectLst>
                  <a:outerShdw blurRad="38100" dist="38100" dir="2700000" algn="tl">
                    <a:srgbClr val="000000">
                      <a:alpha val="43137"/>
                    </a:srgbClr>
                  </a:outerShdw>
                </a:effectLst>
              </a:rPr>
              <a:t>Resources Open to MSU</a:t>
            </a:r>
            <a:endParaRPr lang="en-US" sz="3200" dirty="0">
              <a:solidFill>
                <a:schemeClr val="accent1">
                  <a:lumMod val="50000"/>
                </a:schemeClr>
              </a:solidFill>
            </a:endParaRPr>
          </a:p>
        </p:txBody>
      </p:sp>
      <p:sp>
        <p:nvSpPr>
          <p:cNvPr id="2" name="Slide Number Placeholder 1"/>
          <p:cNvSpPr>
            <a:spLocks noGrp="1"/>
          </p:cNvSpPr>
          <p:nvPr>
            <p:ph type="sldNum" sz="quarter" idx="16"/>
          </p:nvPr>
        </p:nvSpPr>
        <p:spPr/>
        <p:txBody>
          <a:bodyPr>
            <a:normAutofit fontScale="85000" lnSpcReduction="20000"/>
          </a:bodyPr>
          <a:lstStyle/>
          <a:p>
            <a:endParaRPr lang="en-US" dirty="0"/>
          </a:p>
        </p:txBody>
      </p:sp>
      <p:pic>
        <p:nvPicPr>
          <p:cNvPr id="6" name="Picture 2">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1" y="6172200"/>
            <a:ext cx="3124199"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8284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3600" b="1" i="1" dirty="0" smtClean="0">
                <a:solidFill>
                  <a:schemeClr val="accent1">
                    <a:lumMod val="50000"/>
                  </a:schemeClr>
                </a:solidFill>
                <a:effectLst>
                  <a:outerShdw blurRad="38100" dist="38100" dir="2700000" algn="tl">
                    <a:srgbClr val="000000">
                      <a:alpha val="43137"/>
                    </a:srgbClr>
                  </a:outerShdw>
                </a:effectLst>
              </a:rPr>
              <a:t>Where to Look</a:t>
            </a:r>
            <a:r>
              <a:rPr lang="en-US" b="1" i="1" dirty="0">
                <a:solidFill>
                  <a:schemeClr val="accent1">
                    <a:lumMod val="50000"/>
                  </a:schemeClr>
                </a:solidFill>
                <a:effectLst>
                  <a:outerShdw blurRad="38100" dist="38100" dir="2700000" algn="tl">
                    <a:srgbClr val="000000">
                      <a:alpha val="43137"/>
                    </a:srgbClr>
                  </a:outerShdw>
                </a:effectLst>
              </a:rPr>
              <a:t/>
            </a:r>
            <a:br>
              <a:rPr lang="en-US" b="1" i="1" dirty="0">
                <a:solidFill>
                  <a:schemeClr val="accent1">
                    <a:lumMod val="50000"/>
                  </a:schemeClr>
                </a:solidFill>
                <a:effectLst>
                  <a:outerShdw blurRad="38100" dist="38100" dir="2700000" algn="tl">
                    <a:srgbClr val="000000">
                      <a:alpha val="43137"/>
                    </a:srgbClr>
                  </a:outerShdw>
                </a:effectLst>
              </a:rPr>
            </a:br>
            <a:r>
              <a:rPr lang="en-US" sz="3200" b="1" i="1" dirty="0" smtClean="0">
                <a:solidFill>
                  <a:schemeClr val="accent1">
                    <a:lumMod val="50000"/>
                  </a:schemeClr>
                </a:solidFill>
                <a:effectLst>
                  <a:outerShdw blurRad="38100" dist="38100" dir="2700000" algn="tl">
                    <a:srgbClr val="000000">
                      <a:alpha val="43137"/>
                    </a:srgbClr>
                  </a:outerShdw>
                </a:effectLst>
              </a:rPr>
              <a:t>Resources </a:t>
            </a:r>
            <a:r>
              <a:rPr lang="en-US" sz="3200" b="1" i="1" dirty="0">
                <a:solidFill>
                  <a:schemeClr val="accent1">
                    <a:lumMod val="50000"/>
                  </a:schemeClr>
                </a:solidFill>
                <a:effectLst>
                  <a:outerShdw blurRad="38100" dist="38100" dir="2700000" algn="tl">
                    <a:srgbClr val="000000">
                      <a:alpha val="43137"/>
                    </a:srgbClr>
                  </a:outerShdw>
                </a:effectLst>
              </a:rPr>
              <a:t>Open to </a:t>
            </a:r>
            <a:r>
              <a:rPr lang="en-US" sz="3200" b="1" i="1" dirty="0" smtClean="0">
                <a:solidFill>
                  <a:schemeClr val="accent1">
                    <a:lumMod val="50000"/>
                  </a:schemeClr>
                </a:solidFill>
                <a:effectLst>
                  <a:outerShdw blurRad="38100" dist="38100" dir="2700000" algn="tl">
                    <a:srgbClr val="000000">
                      <a:alpha val="43137"/>
                    </a:srgbClr>
                  </a:outerShdw>
                </a:effectLst>
              </a:rPr>
              <a:t>MSU</a:t>
            </a:r>
            <a:endParaRPr lang="en-US" sz="3200" dirty="0">
              <a:solidFill>
                <a:schemeClr val="accent1">
                  <a:lumMod val="50000"/>
                </a:schemeClr>
              </a:solidFill>
            </a:endParaRPr>
          </a:p>
        </p:txBody>
      </p:sp>
      <p:sp>
        <p:nvSpPr>
          <p:cNvPr id="7" name="Content Placeholder 6"/>
          <p:cNvSpPr>
            <a:spLocks noGrp="1"/>
          </p:cNvSpPr>
          <p:nvPr>
            <p:ph sz="quarter" idx="1"/>
          </p:nvPr>
        </p:nvSpPr>
        <p:spPr>
          <a:xfrm>
            <a:off x="533400" y="1589567"/>
            <a:ext cx="8458200" cy="5116034"/>
          </a:xfrm>
        </p:spPr>
        <p:txBody>
          <a:bodyPr>
            <a:noAutofit/>
          </a:bodyPr>
          <a:lstStyle/>
          <a:p>
            <a:pPr marL="0" indent="0">
              <a:spcBef>
                <a:spcPts val="0"/>
              </a:spcBef>
              <a:spcAft>
                <a:spcPts val="1200"/>
              </a:spcAft>
              <a:buNone/>
              <a:defRPr/>
            </a:pPr>
            <a:r>
              <a:rPr lang="en-US" sz="2800" b="1" u="sng" dirty="0" smtClean="0">
                <a:solidFill>
                  <a:schemeClr val="tx2">
                    <a:lumMod val="90000"/>
                    <a:lumOff val="10000"/>
                  </a:schemeClr>
                </a:solidFill>
                <a:hlinkClick r:id="rId3"/>
              </a:rPr>
              <a:t>The Grant </a:t>
            </a:r>
            <a:r>
              <a:rPr lang="en-US" sz="2800" b="1" u="sng" dirty="0">
                <a:solidFill>
                  <a:schemeClr val="tx2">
                    <a:lumMod val="90000"/>
                    <a:lumOff val="10000"/>
                  </a:schemeClr>
                </a:solidFill>
                <a:hlinkClick r:id="rId3"/>
              </a:rPr>
              <a:t>Advisor </a:t>
            </a:r>
            <a:r>
              <a:rPr lang="en-US" sz="2800" b="1" u="sng" dirty="0" smtClean="0">
                <a:solidFill>
                  <a:schemeClr val="tx2">
                    <a:lumMod val="90000"/>
                    <a:lumOff val="10000"/>
                  </a:schemeClr>
                </a:solidFill>
                <a:hlinkClick r:id="rId3"/>
              </a:rPr>
              <a:t>Plus</a:t>
            </a:r>
            <a:endParaRPr lang="en-US" sz="2800" b="1" dirty="0" smtClean="0">
              <a:solidFill>
                <a:schemeClr val="tx2">
                  <a:lumMod val="90000"/>
                  <a:lumOff val="10000"/>
                </a:schemeClr>
              </a:solidFill>
            </a:endParaRPr>
          </a:p>
          <a:p>
            <a:pPr lvl="1">
              <a:spcBef>
                <a:spcPts val="0"/>
              </a:spcBef>
              <a:spcAft>
                <a:spcPts val="1200"/>
              </a:spcAft>
              <a:defRPr/>
            </a:pPr>
            <a:r>
              <a:rPr lang="en-US" dirty="0" smtClean="0">
                <a:solidFill>
                  <a:schemeClr val="tx2">
                    <a:lumMod val="90000"/>
                    <a:lumOff val="10000"/>
                  </a:schemeClr>
                </a:solidFill>
              </a:rPr>
              <a:t>Excellent </a:t>
            </a:r>
            <a:r>
              <a:rPr lang="en-US" dirty="0">
                <a:solidFill>
                  <a:schemeClr val="tx2">
                    <a:lumMod val="90000"/>
                    <a:lumOff val="10000"/>
                  </a:schemeClr>
                </a:solidFill>
              </a:rPr>
              <a:t>subscription-based service, </a:t>
            </a:r>
            <a:r>
              <a:rPr lang="en-US" dirty="0" smtClean="0">
                <a:solidFill>
                  <a:schemeClr val="tx2">
                    <a:lumMod val="90000"/>
                    <a:lumOff val="10000"/>
                  </a:schemeClr>
                </a:solidFill>
              </a:rPr>
              <a:t>available </a:t>
            </a:r>
            <a:r>
              <a:rPr lang="en-US" dirty="0">
                <a:solidFill>
                  <a:schemeClr val="tx2">
                    <a:lumMod val="90000"/>
                    <a:lumOff val="10000"/>
                  </a:schemeClr>
                </a:solidFill>
              </a:rPr>
              <a:t>to the </a:t>
            </a:r>
            <a:r>
              <a:rPr lang="en-US" dirty="0" smtClean="0">
                <a:solidFill>
                  <a:schemeClr val="tx2">
                    <a:lumMod val="90000"/>
                    <a:lumOff val="10000"/>
                  </a:schemeClr>
                </a:solidFill>
              </a:rPr>
              <a:t>MSU </a:t>
            </a:r>
            <a:r>
              <a:rPr lang="en-US" dirty="0">
                <a:solidFill>
                  <a:schemeClr val="tx2">
                    <a:lumMod val="90000"/>
                    <a:lumOff val="10000"/>
                  </a:schemeClr>
                </a:solidFill>
              </a:rPr>
              <a:t>Community! </a:t>
            </a:r>
          </a:p>
          <a:p>
            <a:pPr lvl="1">
              <a:spcBef>
                <a:spcPts val="0"/>
              </a:spcBef>
              <a:spcAft>
                <a:spcPts val="1200"/>
              </a:spcAft>
              <a:defRPr/>
            </a:pPr>
            <a:r>
              <a:rPr lang="en-US" dirty="0" smtClean="0">
                <a:solidFill>
                  <a:schemeClr val="tx2">
                    <a:lumMod val="90000"/>
                    <a:lumOff val="10000"/>
                  </a:schemeClr>
                </a:solidFill>
              </a:rPr>
              <a:t>Monthly </a:t>
            </a:r>
            <a:r>
              <a:rPr lang="en-US" dirty="0">
                <a:solidFill>
                  <a:schemeClr val="tx2">
                    <a:lumMod val="90000"/>
                    <a:lumOff val="10000"/>
                  </a:schemeClr>
                </a:solidFill>
              </a:rPr>
              <a:t>newsletter, posted </a:t>
            </a:r>
            <a:r>
              <a:rPr lang="en-US" dirty="0" smtClean="0">
                <a:solidFill>
                  <a:schemeClr val="tx2">
                    <a:lumMod val="90000"/>
                    <a:lumOff val="10000"/>
                  </a:schemeClr>
                </a:solidFill>
              </a:rPr>
              <a:t>online.</a:t>
            </a:r>
          </a:p>
          <a:p>
            <a:pPr lvl="1">
              <a:spcBef>
                <a:spcPts val="0"/>
              </a:spcBef>
              <a:spcAft>
                <a:spcPts val="1200"/>
              </a:spcAft>
              <a:defRPr/>
            </a:pPr>
            <a:r>
              <a:rPr lang="en-US" dirty="0" smtClean="0">
                <a:solidFill>
                  <a:schemeClr val="tx2">
                    <a:lumMod val="90000"/>
                    <a:lumOff val="10000"/>
                  </a:schemeClr>
                </a:solidFill>
              </a:rPr>
              <a:t>Opportunity deadlines</a:t>
            </a:r>
            <a:r>
              <a:rPr lang="en-US" dirty="0">
                <a:solidFill>
                  <a:schemeClr val="tx2">
                    <a:lumMod val="90000"/>
                    <a:lumOff val="10000"/>
                  </a:schemeClr>
                </a:solidFill>
              </a:rPr>
              <a:t>, organized by </a:t>
            </a:r>
            <a:r>
              <a:rPr lang="en-US" dirty="0" smtClean="0">
                <a:solidFill>
                  <a:schemeClr val="tx2">
                    <a:lumMod val="90000"/>
                    <a:lumOff val="10000"/>
                  </a:schemeClr>
                </a:solidFill>
              </a:rPr>
              <a:t>field (e.g., </a:t>
            </a:r>
            <a:r>
              <a:rPr lang="en-US" dirty="0">
                <a:solidFill>
                  <a:schemeClr val="tx2">
                    <a:lumMod val="90000"/>
                    <a:lumOff val="10000"/>
                  </a:schemeClr>
                </a:solidFill>
              </a:rPr>
              <a:t>Education, Sciences, </a:t>
            </a:r>
            <a:r>
              <a:rPr lang="en-US" dirty="0" smtClean="0">
                <a:solidFill>
                  <a:schemeClr val="tx2">
                    <a:lumMod val="90000"/>
                    <a:lumOff val="10000"/>
                  </a:schemeClr>
                </a:solidFill>
              </a:rPr>
              <a:t>Humanities).  </a:t>
            </a:r>
            <a:r>
              <a:rPr lang="en-US" dirty="0">
                <a:solidFill>
                  <a:schemeClr val="tx2">
                    <a:lumMod val="90000"/>
                    <a:lumOff val="10000"/>
                  </a:schemeClr>
                </a:solidFill>
              </a:rPr>
              <a:t>Active </a:t>
            </a:r>
            <a:r>
              <a:rPr lang="en-US" dirty="0" smtClean="0">
                <a:solidFill>
                  <a:schemeClr val="tx2">
                    <a:lumMod val="90000"/>
                    <a:lumOff val="10000"/>
                  </a:schemeClr>
                </a:solidFill>
              </a:rPr>
              <a:t>hyperlinks </a:t>
            </a:r>
            <a:r>
              <a:rPr lang="en-US" dirty="0">
                <a:solidFill>
                  <a:schemeClr val="tx2">
                    <a:lumMod val="90000"/>
                    <a:lumOff val="10000"/>
                  </a:schemeClr>
                </a:solidFill>
              </a:rPr>
              <a:t>are provided for each </a:t>
            </a:r>
            <a:r>
              <a:rPr lang="en-US" dirty="0" smtClean="0">
                <a:solidFill>
                  <a:schemeClr val="tx2">
                    <a:lumMod val="90000"/>
                    <a:lumOff val="10000"/>
                  </a:schemeClr>
                </a:solidFill>
              </a:rPr>
              <a:t>opportunity</a:t>
            </a:r>
            <a:r>
              <a:rPr lang="en-US" dirty="0">
                <a:solidFill>
                  <a:schemeClr val="tx2">
                    <a:lumMod val="90000"/>
                    <a:lumOff val="10000"/>
                  </a:schemeClr>
                </a:solidFill>
              </a:rPr>
              <a:t>. </a:t>
            </a:r>
            <a:endParaRPr lang="en-US" dirty="0" smtClean="0">
              <a:solidFill>
                <a:schemeClr val="tx2">
                  <a:lumMod val="90000"/>
                  <a:lumOff val="10000"/>
                </a:schemeClr>
              </a:solidFill>
            </a:endParaRPr>
          </a:p>
          <a:p>
            <a:pPr lvl="1">
              <a:spcBef>
                <a:spcPts val="0"/>
              </a:spcBef>
              <a:spcAft>
                <a:spcPts val="1200"/>
              </a:spcAft>
              <a:defRPr/>
            </a:pPr>
            <a:r>
              <a:rPr lang="en-US" dirty="0" smtClean="0">
                <a:solidFill>
                  <a:schemeClr val="tx2">
                    <a:lumMod val="90000"/>
                    <a:lumOff val="10000"/>
                  </a:schemeClr>
                </a:solidFill>
              </a:rPr>
              <a:t>200+ </a:t>
            </a:r>
            <a:r>
              <a:rPr lang="en-US" dirty="0">
                <a:solidFill>
                  <a:schemeClr val="tx2">
                    <a:lumMod val="90000"/>
                    <a:lumOff val="10000"/>
                  </a:schemeClr>
                </a:solidFill>
              </a:rPr>
              <a:t>“Useful links”: Very good listing of federal and foundation funding </a:t>
            </a:r>
            <a:r>
              <a:rPr lang="en-US" dirty="0" smtClean="0">
                <a:solidFill>
                  <a:schemeClr val="tx2">
                    <a:lumMod val="90000"/>
                    <a:lumOff val="10000"/>
                  </a:schemeClr>
                </a:solidFill>
              </a:rPr>
              <a:t>sources.</a:t>
            </a:r>
          </a:p>
          <a:p>
            <a:pPr lvl="1">
              <a:spcBef>
                <a:spcPts val="0"/>
              </a:spcBef>
              <a:spcAft>
                <a:spcPts val="1200"/>
              </a:spcAft>
              <a:defRPr/>
            </a:pPr>
            <a:r>
              <a:rPr lang="en-US" dirty="0" smtClean="0">
                <a:solidFill>
                  <a:schemeClr val="tx2">
                    <a:lumMod val="90000"/>
                    <a:lumOff val="10000"/>
                  </a:schemeClr>
                </a:solidFill>
              </a:rPr>
              <a:t>Searchable database.</a:t>
            </a:r>
          </a:p>
          <a:p>
            <a:pPr lvl="1">
              <a:spcBef>
                <a:spcPts val="0"/>
              </a:spcBef>
              <a:spcAft>
                <a:spcPts val="1200"/>
              </a:spcAft>
              <a:defRPr/>
            </a:pPr>
            <a:endParaRPr lang="en-US" b="1" dirty="0">
              <a:solidFill>
                <a:schemeClr val="tx2">
                  <a:lumMod val="90000"/>
                  <a:lumOff val="10000"/>
                </a:schemeClr>
              </a:solidFill>
              <a:latin typeface="Arial" charset="0"/>
            </a:endParaRPr>
          </a:p>
          <a:p>
            <a:pPr lvl="1">
              <a:spcBef>
                <a:spcPts val="0"/>
              </a:spcBef>
              <a:spcAft>
                <a:spcPts val="1200"/>
              </a:spcAft>
              <a:buFontTx/>
              <a:buChar char="•"/>
              <a:defRPr/>
            </a:pPr>
            <a:endParaRPr lang="en-US" dirty="0">
              <a:solidFill>
                <a:schemeClr val="tx2">
                  <a:lumMod val="90000"/>
                  <a:lumOff val="10000"/>
                </a:schemeClr>
              </a:solidFill>
            </a:endParaRPr>
          </a:p>
          <a:p>
            <a:pPr>
              <a:spcBef>
                <a:spcPts val="0"/>
              </a:spcBef>
              <a:spcAft>
                <a:spcPts val="1200"/>
              </a:spcAft>
            </a:pPr>
            <a:endParaRPr lang="en-US" sz="2600" dirty="0"/>
          </a:p>
        </p:txBody>
      </p:sp>
      <p:pic>
        <p:nvPicPr>
          <p:cNvPr id="6" name="Picture 2" descr="crest_logo_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10400" y="38100"/>
            <a:ext cx="20574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6"/>
          </p:nvPr>
        </p:nvSpPr>
        <p:spPr/>
        <p:txBody>
          <a:bodyPr>
            <a:normAutofit fontScale="85000" lnSpcReduction="20000"/>
          </a:bodyPr>
          <a:lstStyle/>
          <a:p>
            <a:endParaRPr lang="en-US" dirty="0"/>
          </a:p>
        </p:txBody>
      </p:sp>
    </p:spTree>
    <p:extLst>
      <p:ext uri="{BB962C8B-B14F-4D97-AF65-F5344CB8AC3E}">
        <p14:creationId xmlns:p14="http://schemas.microsoft.com/office/powerpoint/2010/main" val="1402445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1947</TotalTime>
  <Words>2705</Words>
  <Application>Microsoft Office PowerPoint</Application>
  <PresentationFormat>On-screen Show (4:3)</PresentationFormat>
  <Paragraphs>223</Paragraphs>
  <Slides>21</Slides>
  <Notes>14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Median</vt:lpstr>
      <vt:lpstr>PowerPoint Presentation</vt:lpstr>
      <vt:lpstr>ORSP Staff</vt:lpstr>
      <vt:lpstr>Today’s Workshop</vt:lpstr>
      <vt:lpstr> Why Apply for a Grant?  </vt:lpstr>
      <vt:lpstr>Types of Sponsored Funding Mechanisms</vt:lpstr>
      <vt:lpstr>Where to Look Funding Opportunities Databases</vt:lpstr>
      <vt:lpstr>Where to Look  Resources Open to MSU</vt:lpstr>
      <vt:lpstr>Where to Look Resources Open to MSU</vt:lpstr>
      <vt:lpstr>Where to Look Resources Open to MSU</vt:lpstr>
      <vt:lpstr>Where to Look Resources Open to MSU</vt:lpstr>
      <vt:lpstr>Where to Look Funding Opportunities Databases</vt:lpstr>
      <vt:lpstr>Funding Opportunities -  CSAM</vt:lpstr>
      <vt:lpstr>PowerPoint Presentation</vt:lpstr>
      <vt:lpstr>PowerPoint Presentation</vt:lpstr>
      <vt:lpstr>PowerPoint Presentation</vt:lpstr>
      <vt:lpstr>PowerPoint Presentation</vt:lpstr>
      <vt:lpstr>Advanced Strategies  Approaching Sponsors, Conferences, &amp; Networking</vt:lpstr>
      <vt:lpstr>Advanced Strategies  Approaching Sponsors, Conferences, &amp; Networking</vt:lpstr>
      <vt:lpstr>What to Remember</vt:lpstr>
      <vt:lpstr>Recommended Reading</vt:lpstr>
      <vt:lpstr>Thank You!!!</vt:lpstr>
    </vt:vector>
  </TitlesOfParts>
  <Company>Montclair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N. Vida</dc:creator>
  <cp:lastModifiedBy>Marina Aloyets</cp:lastModifiedBy>
  <cp:revision>179</cp:revision>
  <cp:lastPrinted>2012-04-18T17:11:42Z</cp:lastPrinted>
  <dcterms:created xsi:type="dcterms:W3CDTF">2012-03-27T13:28:01Z</dcterms:created>
  <dcterms:modified xsi:type="dcterms:W3CDTF">2012-10-17T16:45:13Z</dcterms:modified>
</cp:coreProperties>
</file>