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docx" ContentType="application/vnd.openxmlformats-officedocument.wordprocessingml.document"/>
  <Default Extension="vml" ContentType="application/vnd.openxmlformats-officedocument.vmlDrawing"/>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rts/chart1.xml" ContentType="application/vnd.openxmlformats-officedocument.drawingml.chart+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2" r:id="rId1"/>
    <p:sldMasterId id="2147483676" r:id="rId2"/>
    <p:sldMasterId id="2147483689" r:id="rId3"/>
  </p:sldMasterIdLst>
  <p:notesMasterIdLst>
    <p:notesMasterId r:id="rId55"/>
  </p:notesMasterIdLst>
  <p:handoutMasterIdLst>
    <p:handoutMasterId r:id="rId56"/>
  </p:handoutMasterIdLst>
  <p:sldIdLst>
    <p:sldId id="256" r:id="rId4"/>
    <p:sldId id="257" r:id="rId5"/>
    <p:sldId id="258" r:id="rId6"/>
    <p:sldId id="405" r:id="rId7"/>
    <p:sldId id="406" r:id="rId8"/>
    <p:sldId id="407" r:id="rId9"/>
    <p:sldId id="408" r:id="rId10"/>
    <p:sldId id="409" r:id="rId11"/>
    <p:sldId id="410" r:id="rId12"/>
    <p:sldId id="413" r:id="rId13"/>
    <p:sldId id="414" r:id="rId14"/>
    <p:sldId id="421" r:id="rId15"/>
    <p:sldId id="422" r:id="rId16"/>
    <p:sldId id="423" r:id="rId17"/>
    <p:sldId id="424" r:id="rId18"/>
    <p:sldId id="425" r:id="rId19"/>
    <p:sldId id="426" r:id="rId20"/>
    <p:sldId id="427" r:id="rId21"/>
    <p:sldId id="428" r:id="rId22"/>
    <p:sldId id="429" r:id="rId23"/>
    <p:sldId id="430" r:id="rId24"/>
    <p:sldId id="431" r:id="rId25"/>
    <p:sldId id="432" r:id="rId26"/>
    <p:sldId id="433" r:id="rId27"/>
    <p:sldId id="434" r:id="rId28"/>
    <p:sldId id="435" r:id="rId29"/>
    <p:sldId id="436" r:id="rId30"/>
    <p:sldId id="437" r:id="rId31"/>
    <p:sldId id="438" r:id="rId32"/>
    <p:sldId id="439" r:id="rId33"/>
    <p:sldId id="440" r:id="rId34"/>
    <p:sldId id="441" r:id="rId35"/>
    <p:sldId id="442" r:id="rId36"/>
    <p:sldId id="443" r:id="rId37"/>
    <p:sldId id="444" r:id="rId38"/>
    <p:sldId id="445" r:id="rId39"/>
    <p:sldId id="446" r:id="rId40"/>
    <p:sldId id="447" r:id="rId41"/>
    <p:sldId id="448" r:id="rId42"/>
    <p:sldId id="449" r:id="rId43"/>
    <p:sldId id="450" r:id="rId44"/>
    <p:sldId id="451" r:id="rId45"/>
    <p:sldId id="452" r:id="rId46"/>
    <p:sldId id="453" r:id="rId47"/>
    <p:sldId id="454" r:id="rId48"/>
    <p:sldId id="455" r:id="rId49"/>
    <p:sldId id="456" r:id="rId50"/>
    <p:sldId id="457" r:id="rId51"/>
    <p:sldId id="469" r:id="rId52"/>
    <p:sldId id="470" r:id="rId53"/>
    <p:sldId id="468" r:id="rId54"/>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NSF" initials="N" lastIdx="1" clrIdx="0"/>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2D2D8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9839" autoAdjust="0"/>
    <p:restoredTop sz="78035" autoAdjust="0"/>
  </p:normalViewPr>
  <p:slideViewPr>
    <p:cSldViewPr>
      <p:cViewPr varScale="1">
        <p:scale>
          <a:sx n="84" d="100"/>
          <a:sy n="84" d="100"/>
        </p:scale>
        <p:origin x="-474" y="-90"/>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notesViewPr>
    <p:cSldViewPr>
      <p:cViewPr>
        <p:scale>
          <a:sx n="100" d="100"/>
          <a:sy n="100" d="100"/>
        </p:scale>
        <p:origin x="-1146" y="1854"/>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slide" Target="slides/slide44.xml"/><Relationship Id="rId50" Type="http://schemas.openxmlformats.org/officeDocument/2006/relationships/slide" Target="slides/slide47.xml"/><Relationship Id="rId55" Type="http://schemas.openxmlformats.org/officeDocument/2006/relationships/notesMaster" Target="notesMasters/notesMaster1.xml"/><Relationship Id="rId7" Type="http://schemas.openxmlformats.org/officeDocument/2006/relationships/slide" Target="slides/slide4.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41" Type="http://schemas.openxmlformats.org/officeDocument/2006/relationships/slide" Target="slides/slide38.xml"/><Relationship Id="rId54" Type="http://schemas.openxmlformats.org/officeDocument/2006/relationships/slide" Target="slides/slide5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slide" Target="slides/slide50.xml"/><Relationship Id="rId58" Type="http://schemas.openxmlformats.org/officeDocument/2006/relationships/presProps" Target="pres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commentAuthors" Target="commentAuthors.xml"/><Relationship Id="rId61" Type="http://schemas.openxmlformats.org/officeDocument/2006/relationships/tableStyles" Target="tableStyles.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slide" Target="slides/slide49.xml"/><Relationship Id="rId60" Type="http://schemas.openxmlformats.org/officeDocument/2006/relationships/theme" Target="theme/theme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56" Type="http://schemas.openxmlformats.org/officeDocument/2006/relationships/handoutMaster" Target="handoutMasters/handoutMaster1.xml"/><Relationship Id="rId8" Type="http://schemas.openxmlformats.org/officeDocument/2006/relationships/slide" Target="slides/slide5.xml"/><Relationship Id="rId51" Type="http://schemas.openxmlformats.org/officeDocument/2006/relationships/slide" Target="slides/slide48.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59" Type="http://schemas.openxmlformats.org/officeDocument/2006/relationships/viewProps" Target="viewProp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dirty="0" smtClean="0">
                <a:solidFill>
                  <a:schemeClr val="tx1"/>
                </a:solidFill>
              </a:rPr>
              <a:t>Total</a:t>
            </a:r>
            <a:r>
              <a:rPr lang="en-US" baseline="0" dirty="0" smtClean="0">
                <a:solidFill>
                  <a:schemeClr val="tx1"/>
                </a:solidFill>
              </a:rPr>
              <a:t> R&amp;D =</a:t>
            </a:r>
          </a:p>
          <a:p>
            <a:pPr>
              <a:defRPr/>
            </a:pPr>
            <a:r>
              <a:rPr lang="en-US" baseline="0" dirty="0" smtClean="0">
                <a:solidFill>
                  <a:schemeClr val="tx1"/>
                </a:solidFill>
              </a:rPr>
              <a:t>$140.8 billion</a:t>
            </a:r>
            <a:endParaRPr lang="en-US" dirty="0">
              <a:solidFill>
                <a:schemeClr val="tx1"/>
              </a:solidFill>
            </a:endParaRPr>
          </a:p>
        </c:rich>
      </c:tx>
      <c:layout>
        <c:manualLayout>
          <c:xMode val="edge"/>
          <c:yMode val="edge"/>
          <c:x val="0.75645267314559861"/>
          <c:y val="0.28621533141123773"/>
        </c:manualLayout>
      </c:layout>
      <c:overlay val="0"/>
    </c:title>
    <c:autoTitleDeleted val="0"/>
    <c:plotArea>
      <c:layout/>
      <c:pieChart>
        <c:varyColors val="1"/>
        <c:ser>
          <c:idx val="0"/>
          <c:order val="0"/>
          <c:tx>
            <c:strRef>
              <c:f>Sheet1!$B$1</c:f>
              <c:strCache>
                <c:ptCount val="1"/>
                <c:pt idx="0">
                  <c:v>Column1</c:v>
                </c:pt>
              </c:strCache>
            </c:strRef>
          </c:tx>
          <c:dPt>
            <c:idx val="0"/>
            <c:bubble3D val="0"/>
            <c:spPr>
              <a:solidFill>
                <a:schemeClr val="accent2">
                  <a:lumMod val="40000"/>
                  <a:lumOff val="60000"/>
                </a:schemeClr>
              </a:solidFill>
            </c:spPr>
          </c:dPt>
          <c:dPt>
            <c:idx val="1"/>
            <c:bubble3D val="0"/>
            <c:spPr>
              <a:solidFill>
                <a:srgbClr val="0000FF"/>
              </a:solidFill>
            </c:spPr>
          </c:dPt>
          <c:dPt>
            <c:idx val="2"/>
            <c:bubble3D val="0"/>
            <c:spPr>
              <a:solidFill>
                <a:srgbClr val="FED368"/>
              </a:solidFill>
            </c:spPr>
          </c:dPt>
          <c:dPt>
            <c:idx val="3"/>
            <c:bubble3D val="0"/>
            <c:spPr>
              <a:solidFill>
                <a:srgbClr val="00B050"/>
              </a:solidFill>
            </c:spPr>
          </c:dPt>
          <c:dPt>
            <c:idx val="4"/>
            <c:bubble3D val="0"/>
            <c:explosion val="24"/>
            <c:spPr>
              <a:solidFill>
                <a:srgbClr val="FF0000"/>
              </a:solidFill>
            </c:spPr>
          </c:dPt>
          <c:dPt>
            <c:idx val="5"/>
            <c:bubble3D val="0"/>
            <c:spPr>
              <a:solidFill>
                <a:srgbClr val="006600"/>
              </a:solidFill>
            </c:spPr>
          </c:dPt>
          <c:dPt>
            <c:idx val="6"/>
            <c:bubble3D val="0"/>
            <c:spPr>
              <a:solidFill>
                <a:schemeClr val="tx1"/>
              </a:solidFill>
            </c:spPr>
          </c:dPt>
          <c:dPt>
            <c:idx val="7"/>
            <c:bubble3D val="0"/>
            <c:spPr>
              <a:solidFill>
                <a:schemeClr val="accent5">
                  <a:lumMod val="75000"/>
                </a:schemeClr>
              </a:solidFill>
            </c:spPr>
          </c:dPt>
          <c:dLbls>
            <c:dLbl>
              <c:idx val="0"/>
              <c:layout>
                <c:manualLayout>
                  <c:x val="-0.17748772722854067"/>
                  <c:y val="-3.0718545423371896E-2"/>
                </c:manualLayout>
              </c:layout>
              <c:tx>
                <c:rich>
                  <a:bodyPr/>
                  <a:lstStyle/>
                  <a:p>
                    <a:pPr>
                      <a:defRPr/>
                    </a:pPr>
                    <a:r>
                      <a:rPr lang="en-US" b="1" dirty="0" smtClean="0"/>
                      <a:t>DOD, $71.2</a:t>
                    </a:r>
                    <a:endParaRPr lang="en-US" b="1" dirty="0"/>
                  </a:p>
                </c:rich>
              </c:tx>
              <c:spPr>
                <a:noFill/>
              </c:spPr>
              <c:showLegendKey val="0"/>
              <c:showVal val="1"/>
              <c:showCatName val="0"/>
              <c:showSerName val="0"/>
              <c:showPercent val="0"/>
              <c:showBubbleSize val="0"/>
            </c:dLbl>
            <c:dLbl>
              <c:idx val="1"/>
              <c:layout>
                <c:manualLayout>
                  <c:x val="4.0767601418245075E-3"/>
                  <c:y val="-1.4961200502111149E-2"/>
                </c:manualLayout>
              </c:layout>
              <c:tx>
                <c:rich>
                  <a:bodyPr/>
                  <a:lstStyle/>
                  <a:p>
                    <a:r>
                      <a:rPr lang="en-US" b="1" dirty="0" smtClean="0"/>
                      <a:t>HHS (NIH)$30.7</a:t>
                    </a:r>
                    <a:endParaRPr lang="en-US" b="1" dirty="0"/>
                  </a:p>
                </c:rich>
              </c:tx>
              <c:showLegendKey val="0"/>
              <c:showVal val="1"/>
              <c:showCatName val="0"/>
              <c:showSerName val="0"/>
              <c:showPercent val="0"/>
              <c:showBubbleSize val="0"/>
            </c:dLbl>
            <c:dLbl>
              <c:idx val="2"/>
              <c:layout>
                <c:manualLayout>
                  <c:x val="-5.8479532163742704E-3"/>
                  <c:y val="2.7819620373540282E-2"/>
                </c:manualLayout>
              </c:layout>
              <c:tx>
                <c:rich>
                  <a:bodyPr/>
                  <a:lstStyle/>
                  <a:p>
                    <a:r>
                      <a:rPr lang="en-US" b="1" dirty="0" smtClean="0"/>
                      <a:t>NASA,</a:t>
                    </a:r>
                    <a:r>
                      <a:rPr lang="en-US" b="1" baseline="0" dirty="0" smtClean="0"/>
                      <a:t> </a:t>
                    </a:r>
                    <a:r>
                      <a:rPr lang="en-US" b="1" dirty="0" smtClean="0"/>
                      <a:t>$9.6</a:t>
                    </a:r>
                    <a:endParaRPr lang="en-US" b="1" dirty="0"/>
                  </a:p>
                </c:rich>
              </c:tx>
              <c:showLegendKey val="0"/>
              <c:showVal val="1"/>
              <c:showCatName val="0"/>
              <c:showSerName val="0"/>
              <c:showPercent val="0"/>
              <c:showBubbleSize val="0"/>
            </c:dLbl>
            <c:dLbl>
              <c:idx val="3"/>
              <c:layout>
                <c:manualLayout>
                  <c:x val="-2.9287437043342555E-2"/>
                  <c:y val="3.0305594632567687E-2"/>
                </c:manualLayout>
              </c:layout>
              <c:tx>
                <c:rich>
                  <a:bodyPr/>
                  <a:lstStyle/>
                  <a:p>
                    <a:r>
                      <a:rPr lang="en-US" b="1" dirty="0" smtClean="0"/>
                      <a:t>DOE, $11.9</a:t>
                    </a:r>
                    <a:endParaRPr lang="en-US" b="1" dirty="0"/>
                  </a:p>
                </c:rich>
              </c:tx>
              <c:showLegendKey val="0"/>
              <c:showVal val="1"/>
              <c:showCatName val="0"/>
              <c:showSerName val="0"/>
              <c:showPercent val="0"/>
              <c:showBubbleSize val="0"/>
            </c:dLbl>
            <c:dLbl>
              <c:idx val="4"/>
              <c:layout>
                <c:manualLayout>
                  <c:x val="-6.5161394299396824E-2"/>
                  <c:y val="5.6648788466657898E-2"/>
                </c:manualLayout>
              </c:layout>
              <c:tx>
                <c:rich>
                  <a:bodyPr/>
                  <a:lstStyle/>
                  <a:p>
                    <a:r>
                      <a:rPr lang="en-US" b="1" dirty="0" smtClean="0"/>
                      <a:t>NSF, $5.9</a:t>
                    </a:r>
                    <a:endParaRPr lang="en-US" b="1" dirty="0"/>
                  </a:p>
                </c:rich>
              </c:tx>
              <c:showLegendKey val="0"/>
              <c:showVal val="1"/>
              <c:showCatName val="0"/>
              <c:showSerName val="0"/>
              <c:showPercent val="0"/>
              <c:showBubbleSize val="0"/>
            </c:dLbl>
            <c:dLbl>
              <c:idx val="5"/>
              <c:layout>
                <c:manualLayout>
                  <c:x val="-5.1120896072201466E-2"/>
                  <c:y val="-0.10387234204420102"/>
                </c:manualLayout>
              </c:layout>
              <c:tx>
                <c:rich>
                  <a:bodyPr/>
                  <a:lstStyle/>
                  <a:p>
                    <a:r>
                      <a:rPr lang="en-US" b="1" dirty="0" smtClean="0"/>
                      <a:t>USDA,</a:t>
                    </a:r>
                    <a:r>
                      <a:rPr lang="en-US" b="1" baseline="0" dirty="0" smtClean="0"/>
                      <a:t> </a:t>
                    </a:r>
                    <a:r>
                      <a:rPr lang="en-US" b="1" dirty="0" smtClean="0"/>
                      <a:t>$2.3</a:t>
                    </a:r>
                    <a:endParaRPr lang="en-US" b="1" dirty="0"/>
                  </a:p>
                </c:rich>
              </c:tx>
              <c:showLegendKey val="0"/>
              <c:showVal val="1"/>
              <c:showCatName val="0"/>
              <c:showSerName val="0"/>
              <c:showPercent val="0"/>
              <c:showBubbleSize val="0"/>
            </c:dLbl>
            <c:dLbl>
              <c:idx val="6"/>
              <c:layout>
                <c:manualLayout>
                  <c:x val="6.4279279279279275E-2"/>
                  <c:y val="-0.11679348682258379"/>
                </c:manualLayout>
              </c:layout>
              <c:tx>
                <c:rich>
                  <a:bodyPr/>
                  <a:lstStyle/>
                  <a:p>
                    <a:r>
                      <a:rPr lang="en-US" b="1" dirty="0" smtClean="0"/>
                      <a:t>DOC,</a:t>
                    </a:r>
                    <a:r>
                      <a:rPr lang="en-US" b="1" baseline="0" dirty="0" smtClean="0"/>
                      <a:t> </a:t>
                    </a:r>
                    <a:r>
                      <a:rPr lang="en-US" b="1" dirty="0" smtClean="0"/>
                      <a:t>$2.6</a:t>
                    </a:r>
                    <a:endParaRPr lang="en-US" b="1" dirty="0"/>
                  </a:p>
                </c:rich>
              </c:tx>
              <c:showLegendKey val="0"/>
              <c:showVal val="1"/>
              <c:showCatName val="0"/>
              <c:showSerName val="0"/>
              <c:showPercent val="0"/>
              <c:showBubbleSize val="0"/>
            </c:dLbl>
            <c:dLbl>
              <c:idx val="7"/>
              <c:layout>
                <c:manualLayout>
                  <c:x val="0.13220969000496571"/>
                  <c:y val="-2.0068657211735935E-2"/>
                </c:manualLayout>
              </c:layout>
              <c:tx>
                <c:rich>
                  <a:bodyPr/>
                  <a:lstStyle/>
                  <a:p>
                    <a:r>
                      <a:rPr lang="en-US" b="1" smtClean="0"/>
                      <a:t>All Other, $5.9</a:t>
                    </a:r>
                    <a:endParaRPr lang="en-US" b="1"/>
                  </a:p>
                </c:rich>
              </c:tx>
              <c:showLegendKey val="0"/>
              <c:showVal val="1"/>
              <c:showCatName val="0"/>
              <c:showSerName val="0"/>
              <c:showPercent val="0"/>
              <c:showBubbleSize val="0"/>
            </c:dLbl>
            <c:showLegendKey val="0"/>
            <c:showVal val="1"/>
            <c:showCatName val="0"/>
            <c:showSerName val="0"/>
            <c:showPercent val="0"/>
            <c:showBubbleSize val="0"/>
            <c:showLeaderLines val="1"/>
          </c:dLbls>
          <c:cat>
            <c:strRef>
              <c:f>Sheet1!$A$2:$A$9</c:f>
              <c:strCache>
                <c:ptCount val="8"/>
                <c:pt idx="0">
                  <c:v>DOD</c:v>
                </c:pt>
                <c:pt idx="1">
                  <c:v>HHS (NIH)</c:v>
                </c:pt>
                <c:pt idx="2">
                  <c:v>NASA</c:v>
                </c:pt>
                <c:pt idx="3">
                  <c:v>DOE</c:v>
                </c:pt>
                <c:pt idx="4">
                  <c:v>NSF</c:v>
                </c:pt>
                <c:pt idx="5">
                  <c:v>USDA</c:v>
                </c:pt>
                <c:pt idx="6">
                  <c:v>DOC (NIST &amp; NOAA)</c:v>
                </c:pt>
                <c:pt idx="7">
                  <c:v>All Other</c:v>
                </c:pt>
              </c:strCache>
            </c:strRef>
          </c:cat>
          <c:val>
            <c:numRef>
              <c:f>Sheet1!$B$2:$B$9</c:f>
              <c:numCache>
                <c:formatCode>"$"#,##0.0</c:formatCode>
                <c:ptCount val="8"/>
                <c:pt idx="0">
                  <c:v>71.203999999999994</c:v>
                </c:pt>
                <c:pt idx="1">
                  <c:v>31.4</c:v>
                </c:pt>
                <c:pt idx="2">
                  <c:v>9.6020000000000003</c:v>
                </c:pt>
                <c:pt idx="3">
                  <c:v>11.903</c:v>
                </c:pt>
                <c:pt idx="4">
                  <c:v>5.9039999999999999</c:v>
                </c:pt>
                <c:pt idx="5">
                  <c:v>2.2970000000000002</c:v>
                </c:pt>
                <c:pt idx="6">
                  <c:v>2.573</c:v>
                </c:pt>
                <c:pt idx="7">
                  <c:v>5.9370000000000003</c:v>
                </c:pt>
              </c:numCache>
            </c:numRef>
          </c:val>
        </c:ser>
        <c:dLbls>
          <c:showLegendKey val="0"/>
          <c:showVal val="0"/>
          <c:showCatName val="0"/>
          <c:showSerName val="0"/>
          <c:showPercent val="0"/>
          <c:showBubbleSize val="0"/>
          <c:showLeaderLines val="1"/>
        </c:dLbls>
        <c:firstSliceAng val="0"/>
      </c:pieChart>
    </c:plotArea>
    <c:plotVisOnly val="1"/>
    <c:dispBlanksAs val="gap"/>
    <c:showDLblsOverMax val="0"/>
  </c:chart>
  <c:txPr>
    <a:bodyPr/>
    <a:lstStyle/>
    <a:p>
      <a:pPr>
        <a:defRPr sz="1800"/>
      </a:pPr>
      <a:endParaRPr lang="en-US"/>
    </a:p>
  </c:txPr>
  <c:externalData r:id="rId1">
    <c:autoUpdate val="0"/>
  </c:externalData>
</c:chartSpace>
</file>

<file path=ppt/drawings/_rels/vmlDrawing1.vml.rels><?xml version="1.0" encoding="UTF-8" standalone="yes"?>
<Relationships xmlns="http://schemas.openxmlformats.org/package/2006/relationships"><Relationship Id="rId1" Type="http://schemas.openxmlformats.org/officeDocument/2006/relationships/image" Target="../media/image10.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970338" y="0"/>
            <a:ext cx="3038475" cy="465138"/>
          </a:xfrm>
          <a:prstGeom prst="rect">
            <a:avLst/>
          </a:prstGeom>
        </p:spPr>
        <p:txBody>
          <a:bodyPr vert="horz" lIns="91440" tIns="45720" rIns="91440" bIns="45720" rtlCol="0"/>
          <a:lstStyle>
            <a:lvl1pPr algn="r">
              <a:defRPr sz="1200"/>
            </a:lvl1pPr>
          </a:lstStyle>
          <a:p>
            <a:fld id="{D8776465-E810-4374-B6FB-3BBD4CD17C12}" type="datetimeFigureOut">
              <a:rPr lang="en-US" smtClean="0"/>
              <a:pPr/>
              <a:t>11/28/2012</a:t>
            </a:fld>
            <a:endParaRPr lang="en-US" dirty="0"/>
          </a:p>
        </p:txBody>
      </p:sp>
      <p:sp>
        <p:nvSpPr>
          <p:cNvPr id="4" name="Footer Placeholder 3"/>
          <p:cNvSpPr>
            <a:spLocks noGrp="1"/>
          </p:cNvSpPr>
          <p:nvPr>
            <p:ph type="ftr" sz="quarter" idx="2"/>
          </p:nvPr>
        </p:nvSpPr>
        <p:spPr>
          <a:xfrm>
            <a:off x="0" y="8829675"/>
            <a:ext cx="3038475" cy="465138"/>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0338" y="8829675"/>
            <a:ext cx="3038475" cy="465138"/>
          </a:xfrm>
          <a:prstGeom prst="rect">
            <a:avLst/>
          </a:prstGeom>
        </p:spPr>
        <p:txBody>
          <a:bodyPr vert="horz" lIns="91440" tIns="45720" rIns="91440" bIns="45720" rtlCol="0" anchor="b"/>
          <a:lstStyle>
            <a:lvl1pPr algn="r">
              <a:defRPr sz="1200"/>
            </a:lvl1pPr>
          </a:lstStyle>
          <a:p>
            <a:fld id="{201C653C-5CBB-49FD-931F-04A43FAB7597}" type="slidenum">
              <a:rPr lang="en-US" smtClean="0"/>
              <a:pPr/>
              <a:t>‹#›</a:t>
            </a:fld>
            <a:endParaRPr lang="en-US" dirty="0"/>
          </a:p>
        </p:txBody>
      </p:sp>
    </p:spTree>
    <p:extLst>
      <p:ext uri="{BB962C8B-B14F-4D97-AF65-F5344CB8AC3E}">
        <p14:creationId xmlns:p14="http://schemas.microsoft.com/office/powerpoint/2010/main" val="401974791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84F8AC63-9992-4246-9208-1FBDF7F18007}" type="datetimeFigureOut">
              <a:rPr lang="en-US" smtClean="0"/>
              <a:pPr/>
              <a:t>11/28/2012</a:t>
            </a:fld>
            <a:endParaRPr lang="en-US" dirty="0"/>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98D36DEF-7E35-47FC-B2DE-C696D6496AFF}" type="slidenum">
              <a:rPr lang="en-US" smtClean="0"/>
              <a:pPr/>
              <a:t>‹#›</a:t>
            </a:fld>
            <a:endParaRPr lang="en-US" dirty="0"/>
          </a:p>
        </p:txBody>
      </p:sp>
    </p:spTree>
    <p:extLst>
      <p:ext uri="{BB962C8B-B14F-4D97-AF65-F5344CB8AC3E}">
        <p14:creationId xmlns:p14="http://schemas.microsoft.com/office/powerpoint/2010/main" val="256308998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98D36DEF-7E35-47FC-B2DE-C696D6496AFF}" type="slidenum">
              <a:rPr lang="en-US" smtClean="0"/>
              <a:pPr/>
              <a:t>1</a:t>
            </a:fld>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12829"/>
            <a:endParaRPr lang="en-US" dirty="0" smtClean="0"/>
          </a:p>
          <a:p>
            <a:pPr defTabSz="912829"/>
            <a:r>
              <a:rPr lang="en-US" dirty="0" smtClean="0"/>
              <a:t>  </a:t>
            </a:r>
            <a:endParaRPr lang="en-US" b="0" dirty="0"/>
          </a:p>
        </p:txBody>
      </p:sp>
      <p:sp>
        <p:nvSpPr>
          <p:cNvPr id="4" name="Footer Placeholder 3"/>
          <p:cNvSpPr>
            <a:spLocks noGrp="1"/>
          </p:cNvSpPr>
          <p:nvPr>
            <p:ph type="ftr" sz="quarter" idx="10"/>
          </p:nvPr>
        </p:nvSpPr>
        <p:spPr/>
        <p:txBody>
          <a:bodyPr/>
          <a:lstStyle/>
          <a:p>
            <a:endParaRPr lang="en-US"/>
          </a:p>
        </p:txBody>
      </p:sp>
      <p:sp>
        <p:nvSpPr>
          <p:cNvPr id="5" name="Slide Number Placeholder 4"/>
          <p:cNvSpPr>
            <a:spLocks noGrp="1"/>
          </p:cNvSpPr>
          <p:nvPr>
            <p:ph type="sldNum" sz="quarter" idx="11"/>
          </p:nvPr>
        </p:nvSpPr>
        <p:spPr/>
        <p:txBody>
          <a:bodyPr/>
          <a:lstStyle/>
          <a:p>
            <a:fld id="{C5C12580-AE3B-41F4-9C8A-444684EF27B6}" type="slidenum">
              <a:rPr lang="en-US" smtClean="0"/>
              <a:pPr/>
              <a:t>10</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5AD790A-5721-4177-A293-60EBEE81D263}" type="slidenum">
              <a:rPr lang="en-US" smtClean="0"/>
              <a:pPr/>
              <a:t>11</a:t>
            </a:fld>
            <a:endParaRPr 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Footer Placeholder 3"/>
          <p:cNvSpPr>
            <a:spLocks noGrp="1"/>
          </p:cNvSpPr>
          <p:nvPr>
            <p:ph type="ftr" sz="quarter" idx="10"/>
          </p:nvPr>
        </p:nvSpPr>
        <p:spPr/>
        <p:txBody>
          <a:bodyPr/>
          <a:lstStyle/>
          <a:p>
            <a:endParaRPr lang="en-US"/>
          </a:p>
        </p:txBody>
      </p:sp>
      <p:sp>
        <p:nvSpPr>
          <p:cNvPr id="5" name="Slide Number Placeholder 4"/>
          <p:cNvSpPr>
            <a:spLocks noGrp="1"/>
          </p:cNvSpPr>
          <p:nvPr>
            <p:ph type="sldNum" sz="quarter" idx="11"/>
          </p:nvPr>
        </p:nvSpPr>
        <p:spPr/>
        <p:txBody>
          <a:bodyPr/>
          <a:lstStyle/>
          <a:p>
            <a:fld id="{C5C12580-AE3B-41F4-9C8A-444684EF27B6}" type="slidenum">
              <a:rPr lang="en-US" smtClean="0"/>
              <a:pPr/>
              <a:t>12</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Footer Placeholder 3"/>
          <p:cNvSpPr>
            <a:spLocks noGrp="1"/>
          </p:cNvSpPr>
          <p:nvPr>
            <p:ph type="ftr" sz="quarter" idx="10"/>
          </p:nvPr>
        </p:nvSpPr>
        <p:spPr/>
        <p:txBody>
          <a:bodyPr/>
          <a:lstStyle/>
          <a:p>
            <a:endParaRPr lang="en-US"/>
          </a:p>
        </p:txBody>
      </p:sp>
      <p:sp>
        <p:nvSpPr>
          <p:cNvPr id="5" name="Slide Number Placeholder 4"/>
          <p:cNvSpPr>
            <a:spLocks noGrp="1"/>
          </p:cNvSpPr>
          <p:nvPr>
            <p:ph type="sldNum" sz="quarter" idx="11"/>
          </p:nvPr>
        </p:nvSpPr>
        <p:spPr/>
        <p:txBody>
          <a:bodyPr/>
          <a:lstStyle/>
          <a:p>
            <a:fld id="{C5C12580-AE3B-41F4-9C8A-444684EF27B6}" type="slidenum">
              <a:rPr lang="en-US" smtClean="0"/>
              <a:pPr/>
              <a:t>13</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C2589A5-2582-439F-92EA-E15881CB0929}" type="slidenum">
              <a:rPr lang="en-US" smtClean="0"/>
              <a:pPr/>
              <a:t>14</a:t>
            </a:fld>
            <a:endParaRPr lang="en-US"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C2589A5-2582-439F-92EA-E15881CB0929}" type="slidenum">
              <a:rPr lang="en-US" smtClean="0"/>
              <a:pPr/>
              <a:t>15</a:t>
            </a:fld>
            <a:endParaRPr lang="en-US"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Autofit/>
          </a:bodyPr>
          <a:lstStyle/>
          <a:p>
            <a:endParaRPr lang="en-US" sz="900" dirty="0"/>
          </a:p>
        </p:txBody>
      </p:sp>
      <p:sp>
        <p:nvSpPr>
          <p:cNvPr id="4" name="Slide Number Placeholder 3"/>
          <p:cNvSpPr>
            <a:spLocks noGrp="1"/>
          </p:cNvSpPr>
          <p:nvPr>
            <p:ph type="sldNum" sz="quarter" idx="10"/>
          </p:nvPr>
        </p:nvSpPr>
        <p:spPr/>
        <p:txBody>
          <a:bodyPr/>
          <a:lstStyle/>
          <a:p>
            <a:fld id="{3C2589A5-2582-439F-92EA-E15881CB0929}" type="slidenum">
              <a:rPr lang="en-US" smtClean="0"/>
              <a:pPr/>
              <a:t>16</a:t>
            </a:fld>
            <a:endParaRPr lang="en-US"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Footer Placeholder 3"/>
          <p:cNvSpPr>
            <a:spLocks noGrp="1"/>
          </p:cNvSpPr>
          <p:nvPr>
            <p:ph type="ftr" sz="quarter" idx="10"/>
          </p:nvPr>
        </p:nvSpPr>
        <p:spPr/>
        <p:txBody>
          <a:bodyPr/>
          <a:lstStyle/>
          <a:p>
            <a:endParaRPr lang="en-US"/>
          </a:p>
        </p:txBody>
      </p:sp>
      <p:sp>
        <p:nvSpPr>
          <p:cNvPr id="5" name="Slide Number Placeholder 4"/>
          <p:cNvSpPr>
            <a:spLocks noGrp="1"/>
          </p:cNvSpPr>
          <p:nvPr>
            <p:ph type="sldNum" sz="quarter" idx="11"/>
          </p:nvPr>
        </p:nvSpPr>
        <p:spPr/>
        <p:txBody>
          <a:bodyPr/>
          <a:lstStyle/>
          <a:p>
            <a:fld id="{C5C12580-AE3B-41F4-9C8A-444684EF27B6}" type="slidenum">
              <a:rPr lang="en-US" smtClean="0"/>
              <a:pPr/>
              <a:t>17</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304803" y="4415791"/>
            <a:ext cx="6553200" cy="4183380"/>
          </a:xfrm>
        </p:spPr>
        <p:txBody>
          <a:bodyPr>
            <a:normAutofit/>
          </a:bodyPr>
          <a:lstStyle/>
          <a:p>
            <a:endParaRPr lang="en-US" dirty="0"/>
          </a:p>
        </p:txBody>
      </p:sp>
      <p:sp>
        <p:nvSpPr>
          <p:cNvPr id="4" name="Footer Placeholder 3"/>
          <p:cNvSpPr>
            <a:spLocks noGrp="1"/>
          </p:cNvSpPr>
          <p:nvPr>
            <p:ph type="ftr" sz="quarter" idx="10"/>
          </p:nvPr>
        </p:nvSpPr>
        <p:spPr/>
        <p:txBody>
          <a:bodyPr/>
          <a:lstStyle/>
          <a:p>
            <a:endParaRPr lang="en-US"/>
          </a:p>
        </p:txBody>
      </p:sp>
      <p:sp>
        <p:nvSpPr>
          <p:cNvPr id="5" name="Slide Number Placeholder 4"/>
          <p:cNvSpPr>
            <a:spLocks noGrp="1"/>
          </p:cNvSpPr>
          <p:nvPr>
            <p:ph type="sldNum" sz="quarter" idx="11"/>
          </p:nvPr>
        </p:nvSpPr>
        <p:spPr/>
        <p:txBody>
          <a:bodyPr/>
          <a:lstStyle/>
          <a:p>
            <a:fld id="{C5C12580-AE3B-41F4-9C8A-444684EF27B6}" type="slidenum">
              <a:rPr lang="en-US" smtClean="0"/>
              <a:pPr/>
              <a:t>18</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sz="1600" dirty="0"/>
          </a:p>
        </p:txBody>
      </p:sp>
      <p:sp>
        <p:nvSpPr>
          <p:cNvPr id="4" name="Footer Placeholder 3"/>
          <p:cNvSpPr>
            <a:spLocks noGrp="1"/>
          </p:cNvSpPr>
          <p:nvPr>
            <p:ph type="ftr" sz="quarter" idx="10"/>
          </p:nvPr>
        </p:nvSpPr>
        <p:spPr/>
        <p:txBody>
          <a:bodyPr/>
          <a:lstStyle/>
          <a:p>
            <a:endParaRPr lang="en-US"/>
          </a:p>
        </p:txBody>
      </p:sp>
      <p:sp>
        <p:nvSpPr>
          <p:cNvPr id="5" name="Slide Number Placeholder 4"/>
          <p:cNvSpPr>
            <a:spLocks noGrp="1"/>
          </p:cNvSpPr>
          <p:nvPr>
            <p:ph type="sldNum" sz="quarter" idx="11"/>
          </p:nvPr>
        </p:nvSpPr>
        <p:spPr/>
        <p:txBody>
          <a:bodyPr/>
          <a:lstStyle/>
          <a:p>
            <a:fld id="{C5C12580-AE3B-41F4-9C8A-444684EF27B6}" type="slidenum">
              <a:rPr lang="en-US" smtClean="0"/>
              <a:pPr/>
              <a:t>19</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98D36DEF-7E35-47FC-B2DE-C696D6496AFF}" type="slidenum">
              <a:rPr lang="en-US" smtClean="0"/>
              <a:pPr/>
              <a:t>2</a:t>
            </a:fld>
            <a:endParaRPr lang="en-US"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BCA001FB-339C-4F50-9FEA-110BFF6850E7}" type="slidenum">
              <a:rPr lang="en-US" smtClean="0"/>
              <a:pPr/>
              <a:t>20</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98D36DEF-7E35-47FC-B2DE-C696D6496AFF}" type="slidenum">
              <a:rPr lang="en-US" smtClean="0"/>
              <a:pPr/>
              <a:t>21</a:t>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8D36DEF-7E35-47FC-B2DE-C696D6496AFF}" type="slidenum">
              <a:rPr lang="en-US" smtClean="0"/>
              <a:pPr/>
              <a:t>22</a:t>
            </a:fld>
            <a:endParaRPr lang="en-US" dirty="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8D36DEF-7E35-47FC-B2DE-C696D6496AFF}" type="slidenum">
              <a:rPr lang="en-US" smtClean="0"/>
              <a:pPr/>
              <a:t>23</a:t>
            </a:fld>
            <a:endParaRPr lang="en-US" dirty="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BCA001FB-339C-4F50-9FEA-110BFF6850E7}" type="slidenum">
              <a:rPr lang="en-US" smtClean="0"/>
              <a:pPr/>
              <a:t>24</a:t>
            </a:fld>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smtClean="0"/>
          </a:p>
          <a:p>
            <a:endParaRPr lang="en-US" dirty="0"/>
          </a:p>
        </p:txBody>
      </p:sp>
      <p:sp>
        <p:nvSpPr>
          <p:cNvPr id="4" name="Slide Number Placeholder 3"/>
          <p:cNvSpPr>
            <a:spLocks noGrp="1"/>
          </p:cNvSpPr>
          <p:nvPr>
            <p:ph type="sldNum" sz="quarter" idx="10"/>
          </p:nvPr>
        </p:nvSpPr>
        <p:spPr/>
        <p:txBody>
          <a:bodyPr/>
          <a:lstStyle/>
          <a:p>
            <a:fld id="{98D36DEF-7E35-47FC-B2DE-C696D6496AFF}" type="slidenum">
              <a:rPr lang="en-US" smtClean="0"/>
              <a:pPr/>
              <a:t>25</a:t>
            </a:fld>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BCA001FB-339C-4F50-9FEA-110BFF6850E7}" type="slidenum">
              <a:rPr lang="en-US" smtClean="0"/>
              <a:pPr/>
              <a:t>26</a:t>
            </a:fld>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BCA001FB-339C-4F50-9FEA-110BFF6850E7}" type="slidenum">
              <a:rPr lang="en-US" smtClean="0"/>
              <a:pPr/>
              <a:t>27</a:t>
            </a:fld>
            <a:endParaRPr 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BCA001FB-339C-4F50-9FEA-110BFF6850E7}" type="slidenum">
              <a:rPr lang="en-US" smtClean="0"/>
              <a:pPr/>
              <a:t>28</a:t>
            </a:fld>
            <a:endParaRPr 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smtClean="0"/>
          </a:p>
          <a:p>
            <a:endParaRPr lang="en-US" dirty="0"/>
          </a:p>
        </p:txBody>
      </p:sp>
      <p:sp>
        <p:nvSpPr>
          <p:cNvPr id="4" name="Slide Number Placeholder 3"/>
          <p:cNvSpPr>
            <a:spLocks noGrp="1"/>
          </p:cNvSpPr>
          <p:nvPr>
            <p:ph type="sldNum" sz="quarter" idx="10"/>
          </p:nvPr>
        </p:nvSpPr>
        <p:spPr/>
        <p:txBody>
          <a:bodyPr/>
          <a:lstStyle/>
          <a:p>
            <a:fld id="{98D36DEF-7E35-47FC-B2DE-C696D6496AFF}" type="slidenum">
              <a:rPr lang="en-US" smtClean="0"/>
              <a:pPr/>
              <a:t>29</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p:cNvSpPr>
            <a:spLocks noGrp="1" noRot="1" noChangeAspect="1" noTextEdit="1"/>
          </p:cNvSpPr>
          <p:nvPr>
            <p:ph type="sldImg"/>
          </p:nvPr>
        </p:nvSpPr>
        <p:spPr bwMode="auto">
          <a:noFill/>
          <a:ln>
            <a:solidFill>
              <a:srgbClr val="000000"/>
            </a:solidFill>
            <a:miter lim="800000"/>
            <a:headEnd/>
            <a:tailEnd/>
          </a:ln>
        </p:spPr>
      </p:sp>
      <p:sp>
        <p:nvSpPr>
          <p:cNvPr id="33795"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dirty="0" smtClean="0"/>
          </a:p>
        </p:txBody>
      </p:sp>
      <p:sp>
        <p:nvSpPr>
          <p:cNvPr id="3379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6DF827B0-D07E-4139-B0EB-98558FEFD2D1}" type="slidenum">
              <a:rPr lang="en-US" smtClean="0"/>
              <a:pPr/>
              <a:t>3</a:t>
            </a:fld>
            <a:endParaRPr lang="en-US" dirty="0" smtClean="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smtClean="0"/>
          </a:p>
          <a:p>
            <a:endParaRPr lang="en-US" dirty="0"/>
          </a:p>
        </p:txBody>
      </p:sp>
      <p:sp>
        <p:nvSpPr>
          <p:cNvPr id="4" name="Slide Number Placeholder 3"/>
          <p:cNvSpPr>
            <a:spLocks noGrp="1"/>
          </p:cNvSpPr>
          <p:nvPr>
            <p:ph type="sldNum" sz="quarter" idx="10"/>
          </p:nvPr>
        </p:nvSpPr>
        <p:spPr/>
        <p:txBody>
          <a:bodyPr/>
          <a:lstStyle/>
          <a:p>
            <a:fld id="{98D36DEF-7E35-47FC-B2DE-C696D6496AFF}" type="slidenum">
              <a:rPr lang="en-US" smtClean="0"/>
              <a:pPr/>
              <a:t>30</a:t>
            </a:fld>
            <a:endParaRPr 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98D36DEF-7E35-47FC-B2DE-C696D6496AFF}" type="slidenum">
              <a:rPr lang="en-US" smtClean="0"/>
              <a:pPr/>
              <a:t>31</a:t>
            </a:fld>
            <a:endParaRPr lang="en-US" dirty="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 </a:t>
            </a:r>
          </a:p>
          <a:p>
            <a:endParaRPr lang="en-US" dirty="0"/>
          </a:p>
        </p:txBody>
      </p:sp>
      <p:sp>
        <p:nvSpPr>
          <p:cNvPr id="4" name="Slide Number Placeholder 3"/>
          <p:cNvSpPr>
            <a:spLocks noGrp="1"/>
          </p:cNvSpPr>
          <p:nvPr>
            <p:ph type="sldNum" sz="quarter" idx="10"/>
          </p:nvPr>
        </p:nvSpPr>
        <p:spPr/>
        <p:txBody>
          <a:bodyPr/>
          <a:lstStyle/>
          <a:p>
            <a:fld id="{98D36DEF-7E35-47FC-B2DE-C696D6496AFF}" type="slidenum">
              <a:rPr lang="en-US" smtClean="0"/>
              <a:pPr/>
              <a:t>32</a:t>
            </a:fld>
            <a:endParaRPr lang="en-US" dirty="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8D36DEF-7E35-47FC-B2DE-C696D6496AFF}" type="slidenum">
              <a:rPr lang="en-US" smtClean="0"/>
              <a:pPr/>
              <a:t>33</a:t>
            </a:fld>
            <a:endParaRPr lang="en-US" dirty="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98D36DEF-7E35-47FC-B2DE-C696D6496AFF}" type="slidenum">
              <a:rPr lang="en-US" smtClean="0"/>
              <a:pPr/>
              <a:t>34</a:t>
            </a:fld>
            <a:endParaRPr lang="en-US" dirty="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8D36DEF-7E35-47FC-B2DE-C696D6496AFF}" type="slidenum">
              <a:rPr lang="en-US" smtClean="0"/>
              <a:pPr/>
              <a:t>35</a:t>
            </a:fld>
            <a:endParaRPr lang="en-US" dirty="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8D36DEF-7E35-47FC-B2DE-C696D6496AFF}" type="slidenum">
              <a:rPr lang="en-US" smtClean="0"/>
              <a:pPr/>
              <a:t>36</a:t>
            </a:fld>
            <a:endParaRPr lang="en-US" dirty="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sz="1400" dirty="0"/>
          </a:p>
        </p:txBody>
      </p:sp>
      <p:sp>
        <p:nvSpPr>
          <p:cNvPr id="4" name="Slide Number Placeholder 3"/>
          <p:cNvSpPr>
            <a:spLocks noGrp="1"/>
          </p:cNvSpPr>
          <p:nvPr>
            <p:ph type="sldNum" sz="quarter" idx="10"/>
          </p:nvPr>
        </p:nvSpPr>
        <p:spPr/>
        <p:txBody>
          <a:bodyPr/>
          <a:lstStyle/>
          <a:p>
            <a:fld id="{E9BF6207-0656-45C6-9665-17D4A0A64199}" type="slidenum">
              <a:rPr lang="en-US" smtClean="0"/>
              <a:pPr/>
              <a:t>37</a:t>
            </a:fld>
            <a:endParaRPr lang="en-US" dirty="0"/>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BCA001FB-339C-4F50-9FEA-110BFF6850E7}" type="slidenum">
              <a:rPr lang="en-US" smtClean="0"/>
              <a:pPr/>
              <a:t>38</a:t>
            </a:fld>
            <a:endParaRPr lang="en-US"/>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98D36DEF-7E35-47FC-B2DE-C696D6496AFF}" type="slidenum">
              <a:rPr lang="en-US" smtClean="0"/>
              <a:pPr/>
              <a:t>39</a:t>
            </a:fld>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Rot="1" noChangeAspect="1" noTextEdit="1"/>
          </p:cNvSpPr>
          <p:nvPr>
            <p:ph type="sldImg"/>
          </p:nvPr>
        </p:nvSpPr>
        <p:spPr bwMode="auto">
          <a:noFill/>
          <a:ln>
            <a:solidFill>
              <a:srgbClr val="000000"/>
            </a:solidFill>
            <a:miter lim="800000"/>
            <a:headEnd/>
            <a:tailEnd/>
          </a:ln>
        </p:spPr>
      </p:sp>
      <p:sp>
        <p:nvSpPr>
          <p:cNvPr id="38915" name="Rectangle 3"/>
          <p:cNvSpPr>
            <a:spLocks noGrp="1"/>
          </p:cNvSpPr>
          <p:nvPr>
            <p:ph type="body" idx="1"/>
          </p:nvPr>
        </p:nvSpPr>
        <p:spPr bwMode="auto">
          <a:noFill/>
        </p:spPr>
        <p:txBody>
          <a:bodyPr wrap="square" numCol="1" anchor="t" anchorCtr="0" compatLnSpc="1">
            <a:prstTxWarp prst="textNoShape">
              <a:avLst/>
            </a:prstTxWarp>
          </a:bodyPr>
          <a:lstStyle/>
          <a:p>
            <a:endParaRPr lang="en-US" dirty="0" smtClean="0"/>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BCA001FB-339C-4F50-9FEA-110BFF6850E7}" type="slidenum">
              <a:rPr lang="en-US" smtClean="0"/>
              <a:pPr/>
              <a:t>40</a:t>
            </a:fld>
            <a:endParaRPr lang="en-US"/>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8D36DEF-7E35-47FC-B2DE-C696D6496AFF}" type="slidenum">
              <a:rPr lang="en-US" smtClean="0"/>
              <a:pPr/>
              <a:t>41</a:t>
            </a:fld>
            <a:endParaRPr lang="en-US" dirty="0"/>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8D36DEF-7E35-47FC-B2DE-C696D6496AFF}" type="slidenum">
              <a:rPr lang="en-US" smtClean="0"/>
              <a:pPr/>
              <a:t>42</a:t>
            </a:fld>
            <a:endParaRPr lang="en-US" dirty="0"/>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8D36DEF-7E35-47FC-B2DE-C696D6496AFF}" type="slidenum">
              <a:rPr lang="en-US" smtClean="0"/>
              <a:pPr/>
              <a:t>43</a:t>
            </a:fld>
            <a:endParaRPr lang="en-US" dirty="0"/>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BCA001FB-339C-4F50-9FEA-110BFF6850E7}" type="slidenum">
              <a:rPr lang="en-US" smtClean="0"/>
              <a:pPr/>
              <a:t>44</a:t>
            </a:fld>
            <a:endParaRPr lang="en-US"/>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98D36DEF-7E35-47FC-B2DE-C696D6496AFF}" type="slidenum">
              <a:rPr lang="en-US" smtClean="0"/>
              <a:pPr/>
              <a:t>45</a:t>
            </a:fld>
            <a:endParaRPr lang="en-US" dirty="0"/>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Arial" pitchFamily="34" charset="0"/>
              <a:buChar char="•"/>
            </a:pPr>
            <a:endParaRPr lang="en-US" dirty="0" smtClean="0">
              <a:latin typeface="+mn-lt"/>
            </a:endParaRPr>
          </a:p>
          <a:p>
            <a:pPr>
              <a:buFont typeface="Arial" pitchFamily="34" charset="0"/>
              <a:buChar char="•"/>
            </a:pPr>
            <a:endParaRPr lang="en-US" dirty="0"/>
          </a:p>
        </p:txBody>
      </p:sp>
      <p:sp>
        <p:nvSpPr>
          <p:cNvPr id="4" name="Slide Number Placeholder 3"/>
          <p:cNvSpPr>
            <a:spLocks noGrp="1"/>
          </p:cNvSpPr>
          <p:nvPr>
            <p:ph type="sldNum" sz="quarter" idx="10"/>
          </p:nvPr>
        </p:nvSpPr>
        <p:spPr/>
        <p:txBody>
          <a:bodyPr/>
          <a:lstStyle/>
          <a:p>
            <a:fld id="{C53BB9FD-3FD3-4C9B-91F7-7C1CC57708E3}" type="slidenum">
              <a:rPr lang="en-US" smtClean="0"/>
              <a:pPr/>
              <a:t>46</a:t>
            </a:fld>
            <a:endParaRPr lang="en-US" dirty="0"/>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BCA001FB-339C-4F50-9FEA-110BFF6850E7}" type="slidenum">
              <a:rPr lang="en-US" smtClean="0"/>
              <a:pPr/>
              <a:t>47</a:t>
            </a:fld>
            <a:endParaRPr lang="en-US"/>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BCA001FB-339C-4F50-9FEA-110BFF6850E7}" type="slidenum">
              <a:rPr lang="en-US" smtClean="0"/>
              <a:pPr/>
              <a:t>48</a:t>
            </a:fld>
            <a:endParaRPr lang="en-US"/>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Rot="1" noChangeAspect="1" noTextEdit="1"/>
          </p:cNvSpPr>
          <p:nvPr>
            <p:ph type="sldImg"/>
          </p:nvPr>
        </p:nvSpPr>
        <p:spPr bwMode="auto">
          <a:noFill/>
          <a:ln>
            <a:solidFill>
              <a:srgbClr val="000000"/>
            </a:solidFill>
            <a:miter lim="800000"/>
            <a:headEnd/>
            <a:tailEnd/>
          </a:ln>
        </p:spPr>
      </p:sp>
      <p:sp>
        <p:nvSpPr>
          <p:cNvPr id="52227" name="Rectangle 3"/>
          <p:cNvSpPr>
            <a:spLocks noGrp="1"/>
          </p:cNvSpPr>
          <p:nvPr>
            <p:ph type="body" idx="1"/>
          </p:nvPr>
        </p:nvSpPr>
        <p:spPr bwMode="auto">
          <a:noFill/>
        </p:spPr>
        <p:txBody>
          <a:bodyPr wrap="square" numCol="1" anchor="t" anchorCtr="0" compatLnSpc="1">
            <a:prstTxWarp prst="textNoShape">
              <a:avLst/>
            </a:prstTxWarp>
          </a:bodyPr>
          <a:lstStyle/>
          <a:p>
            <a:endParaRPr lang="en-US" dirty="0"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Dr. F. Fleming Crim appointed Assistant Director for Mathematical and Physical Sciences effective January 2013.  Dr. Crim is the John E. Willard and </a:t>
            </a:r>
            <a:r>
              <a:rPr lang="en-US" dirty="0" err="1" smtClean="0"/>
              <a:t>Hilldale</a:t>
            </a:r>
            <a:r>
              <a:rPr lang="en-US" dirty="0" smtClean="0"/>
              <a:t> Professor in the Department of Chemistry at the University of Wisconsin-Madison. </a:t>
            </a:r>
          </a:p>
        </p:txBody>
      </p:sp>
      <p:sp>
        <p:nvSpPr>
          <p:cNvPr id="4" name="Footer Placeholder 3"/>
          <p:cNvSpPr>
            <a:spLocks noGrp="1"/>
          </p:cNvSpPr>
          <p:nvPr>
            <p:ph type="ftr" sz="quarter" idx="10"/>
          </p:nvPr>
        </p:nvSpPr>
        <p:spPr/>
        <p:txBody>
          <a:bodyPr/>
          <a:lstStyle/>
          <a:p>
            <a:endParaRPr lang="en-US"/>
          </a:p>
        </p:txBody>
      </p:sp>
      <p:sp>
        <p:nvSpPr>
          <p:cNvPr id="5" name="Slide Number Placeholder 4"/>
          <p:cNvSpPr>
            <a:spLocks noGrp="1"/>
          </p:cNvSpPr>
          <p:nvPr>
            <p:ph type="sldNum" sz="quarter" idx="11"/>
          </p:nvPr>
        </p:nvSpPr>
        <p:spPr/>
        <p:txBody>
          <a:bodyPr/>
          <a:lstStyle/>
          <a:p>
            <a:fld id="{C5C12580-AE3B-41F4-9C8A-444684EF27B6}" type="slidenum">
              <a:rPr lang="en-US" smtClean="0"/>
              <a:pPr/>
              <a:t>5</a:t>
            </a:fld>
            <a:endParaRPr lang="en-US"/>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Footer Placeholder 3"/>
          <p:cNvSpPr>
            <a:spLocks noGrp="1"/>
          </p:cNvSpPr>
          <p:nvPr>
            <p:ph type="ftr" sz="quarter" idx="10"/>
          </p:nvPr>
        </p:nvSpPr>
        <p:spPr/>
        <p:txBody>
          <a:bodyPr/>
          <a:lstStyle/>
          <a:p>
            <a:endParaRPr lang="en-US" dirty="0"/>
          </a:p>
        </p:txBody>
      </p:sp>
      <p:sp>
        <p:nvSpPr>
          <p:cNvPr id="5" name="Slide Number Placeholder 4"/>
          <p:cNvSpPr>
            <a:spLocks noGrp="1"/>
          </p:cNvSpPr>
          <p:nvPr>
            <p:ph type="sldNum" sz="quarter" idx="11"/>
          </p:nvPr>
        </p:nvSpPr>
        <p:spPr/>
        <p:txBody>
          <a:bodyPr/>
          <a:lstStyle/>
          <a:p>
            <a:fld id="{C5C12580-AE3B-41F4-9C8A-444684EF27B6}" type="slidenum">
              <a:rPr lang="en-US" smtClean="0"/>
              <a:pPr/>
              <a:t>50</a:t>
            </a:fld>
            <a:endParaRPr lang="en-US" dirty="0"/>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Rot="1" noChangeAspect="1" noTextEdit="1"/>
          </p:cNvSpPr>
          <p:nvPr>
            <p:ph type="sldImg"/>
          </p:nvPr>
        </p:nvSpPr>
        <p:spPr bwMode="auto">
          <a:noFill/>
          <a:ln>
            <a:solidFill>
              <a:srgbClr val="000000"/>
            </a:solidFill>
            <a:miter lim="800000"/>
            <a:headEnd/>
            <a:tailEnd/>
          </a:ln>
        </p:spPr>
      </p:sp>
      <p:sp>
        <p:nvSpPr>
          <p:cNvPr id="53251" name="Rectangle 3"/>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1040" y="4415791"/>
            <a:ext cx="5686213" cy="4499610"/>
          </a:xfrm>
        </p:spPr>
        <p:txBody>
          <a:bodyPr>
            <a:normAutofit fontScale="85000" lnSpcReduction="10000"/>
          </a:bodyPr>
          <a:lstStyle/>
          <a:p>
            <a:r>
              <a:rPr lang="en-US" sz="1400" dirty="0">
                <a:latin typeface="Arial" pitchFamily="34" charset="0"/>
                <a:cs typeface="Arial" pitchFamily="34" charset="0"/>
              </a:rPr>
              <a:t>Federal R&amp;D spending comes from 24 federal departments and independent agencies scattered throughout the budget. Agencies have non-R&amp;D and R&amp;D programs within their overall budgets. R&amp;D funding trends have closely mirrored trends in the overall discretionary budget.</a:t>
            </a:r>
          </a:p>
          <a:p>
            <a:endParaRPr lang="en-US" sz="1400" dirty="0">
              <a:latin typeface="Arial" pitchFamily="34" charset="0"/>
              <a:cs typeface="Arial" pitchFamily="34" charset="0"/>
            </a:endParaRPr>
          </a:p>
          <a:p>
            <a:r>
              <a:rPr lang="en-US" sz="1400" u="sng" dirty="0">
                <a:latin typeface="Arial" pitchFamily="34" charset="0"/>
                <a:cs typeface="Arial" pitchFamily="34" charset="0"/>
              </a:rPr>
              <a:t>FY 2013 R&amp;D – Request - Highlights</a:t>
            </a:r>
          </a:p>
          <a:p>
            <a:pPr marL="174682" indent="-174682">
              <a:buFont typeface="Arial" pitchFamily="34" charset="0"/>
              <a:buChar char="•"/>
            </a:pPr>
            <a:r>
              <a:rPr lang="en-US" sz="1400" dirty="0">
                <a:latin typeface="Arial" pitchFamily="34" charset="0"/>
                <a:cs typeface="Arial" pitchFamily="34" charset="0"/>
              </a:rPr>
              <a:t>The FY 2013 Budget proposes </a:t>
            </a:r>
            <a:r>
              <a:rPr lang="en-US" sz="1400" dirty="0" smtClean="0">
                <a:latin typeface="Arial" pitchFamily="34" charset="0"/>
                <a:cs typeface="Arial" pitchFamily="34" charset="0"/>
              </a:rPr>
              <a:t>$140.8 billion for all federal R&amp;D, an increase of 1.4% over the FY 2012 enacted level.  This includes a total for non-defense </a:t>
            </a:r>
            <a:r>
              <a:rPr lang="en-US" sz="1400" dirty="0">
                <a:latin typeface="Arial" pitchFamily="34" charset="0"/>
                <a:cs typeface="Arial" pitchFamily="34" charset="0"/>
              </a:rPr>
              <a:t>R&amp;D of $64.9 billion, an increase of </a:t>
            </a:r>
            <a:r>
              <a:rPr lang="en-US" sz="1400" dirty="0" smtClean="0">
                <a:latin typeface="Arial" pitchFamily="34" charset="0"/>
                <a:cs typeface="Arial" pitchFamily="34" charset="0"/>
              </a:rPr>
              <a:t>5.0% </a:t>
            </a:r>
            <a:r>
              <a:rPr lang="en-US" sz="1400" dirty="0">
                <a:latin typeface="Arial" pitchFamily="34" charset="0"/>
                <a:cs typeface="Arial" pitchFamily="34" charset="0"/>
              </a:rPr>
              <a:t>over the 2012 enacted level.</a:t>
            </a:r>
          </a:p>
          <a:p>
            <a:pPr marL="174682" indent="-174682">
              <a:buFont typeface="Arial" pitchFamily="34" charset="0"/>
              <a:buChar char="•"/>
            </a:pPr>
            <a:endParaRPr lang="en-US" sz="1400" dirty="0">
              <a:latin typeface="Arial" pitchFamily="34" charset="0"/>
              <a:cs typeface="Arial" pitchFamily="34" charset="0"/>
            </a:endParaRPr>
          </a:p>
          <a:p>
            <a:pPr marL="174682" indent="-174682">
              <a:buFont typeface="Arial" pitchFamily="34" charset="0"/>
              <a:buChar char="•"/>
            </a:pPr>
            <a:r>
              <a:rPr lang="en-US" sz="1400" dirty="0" smtClean="0">
                <a:latin typeface="Arial" pitchFamily="34" charset="0"/>
                <a:cs typeface="Arial" pitchFamily="34" charset="0"/>
              </a:rPr>
              <a:t>The 13 budget includes increases for a number of Administration priorities where NSF has significant investments, such as:</a:t>
            </a:r>
          </a:p>
          <a:p>
            <a:pPr marL="640554" lvl="1" indent="-174682">
              <a:buFont typeface="Arial" pitchFamily="34" charset="0"/>
              <a:buChar char="•"/>
            </a:pPr>
            <a:r>
              <a:rPr lang="en-US" sz="1400" dirty="0" smtClean="0">
                <a:latin typeface="Arial" pitchFamily="34" charset="0"/>
                <a:cs typeface="Arial" pitchFamily="34" charset="0"/>
              </a:rPr>
              <a:t>The U.S. Global Change Research Program (USGCRP) would increase by 5.6% over the 12 enacted level, to a total of $2.6 billion.</a:t>
            </a:r>
          </a:p>
          <a:p>
            <a:pPr marL="174682" indent="-174682">
              <a:buFont typeface="Arial" pitchFamily="34" charset="0"/>
              <a:buChar char="•"/>
            </a:pPr>
            <a:endParaRPr lang="en-US" sz="1400" dirty="0" smtClean="0">
              <a:latin typeface="Arial" pitchFamily="34" charset="0"/>
              <a:cs typeface="Arial" pitchFamily="34" charset="0"/>
            </a:endParaRPr>
          </a:p>
          <a:p>
            <a:pPr marL="640554" lvl="1" indent="-174682">
              <a:buFont typeface="Arial" pitchFamily="34" charset="0"/>
              <a:buChar char="•"/>
            </a:pPr>
            <a:r>
              <a:rPr lang="en-US" sz="1400" dirty="0" smtClean="0">
                <a:latin typeface="Arial" pitchFamily="34" charset="0"/>
                <a:cs typeface="Arial" pitchFamily="34" charset="0"/>
              </a:rPr>
              <a:t>The National Nanotechnology Initiative (NNI) totals $1.8 billion, an increase of 4.1% over 12 enacted.</a:t>
            </a:r>
          </a:p>
          <a:p>
            <a:pPr marL="174682" indent="-174682">
              <a:buFont typeface="Arial" pitchFamily="34" charset="0"/>
              <a:buChar char="•"/>
            </a:pPr>
            <a:endParaRPr lang="en-US" sz="1400" dirty="0" smtClean="0">
              <a:latin typeface="Arial" pitchFamily="34" charset="0"/>
              <a:cs typeface="Arial" pitchFamily="34" charset="0"/>
            </a:endParaRPr>
          </a:p>
          <a:p>
            <a:pPr marL="640554" lvl="1" indent="-174682">
              <a:buFont typeface="Arial" pitchFamily="34" charset="0"/>
              <a:buChar char="•"/>
            </a:pPr>
            <a:r>
              <a:rPr lang="en-US" sz="1400" dirty="0" smtClean="0">
                <a:latin typeface="Arial" pitchFamily="34" charset="0"/>
                <a:cs typeface="Arial" pitchFamily="34" charset="0"/>
              </a:rPr>
              <a:t>Science, technology, engineering, and mathematics (STEM) education totals $3.0 billion, with an emphasis on evidence-based improvements in teaching and learning.</a:t>
            </a:r>
          </a:p>
          <a:p>
            <a:pPr marL="640554" lvl="1" indent="-174682">
              <a:buFont typeface="Arial" pitchFamily="34" charset="0"/>
              <a:buChar char="•"/>
            </a:pPr>
            <a:endParaRPr lang="en-US" sz="1400" dirty="0" smtClean="0">
              <a:latin typeface="Arial" pitchFamily="34" charset="0"/>
              <a:cs typeface="Arial" pitchFamily="34" charset="0"/>
            </a:endParaRPr>
          </a:p>
          <a:p>
            <a:pPr marL="640554" lvl="1" indent="-174682">
              <a:buFont typeface="Arial" pitchFamily="34" charset="0"/>
              <a:buChar char="•"/>
            </a:pPr>
            <a:r>
              <a:rPr lang="en-US" sz="1400" dirty="0" smtClean="0">
                <a:latin typeface="Arial" pitchFamily="34" charset="0"/>
                <a:cs typeface="Arial" pitchFamily="34" charset="0"/>
              </a:rPr>
              <a:t>And finally, support for advanced manufacturing R&amp;D is $2.2 billion, to fund innovative manufacturing processes, advanced industrial materials and robotics, and to encourage greater collaboration with universities and industry.</a:t>
            </a:r>
          </a:p>
          <a:p>
            <a:pPr marL="174682" indent="-174682"/>
            <a:endParaRPr lang="en-US" sz="1400" dirty="0" smtClean="0">
              <a:latin typeface="Arial" pitchFamily="34" charset="0"/>
              <a:cs typeface="Arial" pitchFamily="34" charset="0"/>
            </a:endParaRPr>
          </a:p>
        </p:txBody>
      </p:sp>
      <p:sp>
        <p:nvSpPr>
          <p:cNvPr id="4" name="Slide Number Placeholder 3"/>
          <p:cNvSpPr>
            <a:spLocks noGrp="1"/>
          </p:cNvSpPr>
          <p:nvPr>
            <p:ph type="sldNum" sz="quarter" idx="10"/>
          </p:nvPr>
        </p:nvSpPr>
        <p:spPr/>
        <p:txBody>
          <a:bodyPr/>
          <a:lstStyle/>
          <a:p>
            <a:pPr>
              <a:defRPr/>
            </a:pPr>
            <a:fld id="{AFAD0D02-C06C-4DCA-A1DC-EC7DC3A5FCA6}" type="slidenum">
              <a:rPr lang="en-US" smtClean="0"/>
              <a:pPr>
                <a:defRPr/>
              </a:pPr>
              <a:t>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7500" lnSpcReduction="20000"/>
          </a:bodyPr>
          <a:lstStyle/>
          <a:p>
            <a:r>
              <a:rPr lang="en-US" dirty="0" smtClean="0">
                <a:latin typeface="Arial" pitchFamily="34" charset="0"/>
                <a:cs typeface="Arial" pitchFamily="34" charset="0"/>
              </a:rPr>
              <a:t>It totals $7.373 billion, an increase of $340.0 million (4.8 percent) over the FY 2012 budget, consistent with the Administration’s commitment to doubling funding for NSF and other key basic research agencies.</a:t>
            </a:r>
          </a:p>
          <a:p>
            <a:endParaRPr lang="en-US" dirty="0" smtClean="0">
              <a:latin typeface="Arial" pitchFamily="34" charset="0"/>
              <a:cs typeface="Arial" pitchFamily="34" charset="0"/>
            </a:endParaRPr>
          </a:p>
          <a:p>
            <a:r>
              <a:rPr lang="en-US" b="1" dirty="0" smtClean="0">
                <a:latin typeface="Arial" pitchFamily="34" charset="0"/>
                <a:cs typeface="Arial" pitchFamily="34" charset="0"/>
              </a:rPr>
              <a:t>The Request emphasizes the myriad of ways that fundamental research can contribute directly to addressing national challenges:</a:t>
            </a:r>
          </a:p>
          <a:p>
            <a:pPr marL="174682" indent="-174682">
              <a:buFont typeface="Arial" pitchFamily="34" charset="0"/>
              <a:buChar char="•"/>
            </a:pPr>
            <a:r>
              <a:rPr lang="en-US" dirty="0" smtClean="0">
                <a:latin typeface="Arial" pitchFamily="34" charset="0"/>
                <a:cs typeface="Arial" pitchFamily="34" charset="0"/>
              </a:rPr>
              <a:t>Fostering the development of a clean energy economy.</a:t>
            </a:r>
          </a:p>
          <a:p>
            <a:pPr marL="174682" indent="-174682">
              <a:buFont typeface="Arial" pitchFamily="34" charset="0"/>
              <a:buChar char="•"/>
            </a:pPr>
            <a:r>
              <a:rPr lang="en-US" dirty="0" smtClean="0">
                <a:latin typeface="Arial" pitchFamily="34" charset="0"/>
                <a:cs typeface="Arial" pitchFamily="34" charset="0"/>
              </a:rPr>
              <a:t>Supporting future job creation through advanced manufacturing and emerging technologies.</a:t>
            </a:r>
          </a:p>
          <a:p>
            <a:pPr marL="174682" indent="-174682">
              <a:buFont typeface="Arial" pitchFamily="34" charset="0"/>
              <a:buChar char="•"/>
            </a:pPr>
            <a:r>
              <a:rPr lang="en-US" dirty="0" smtClean="0">
                <a:latin typeface="Arial" pitchFamily="34" charset="0"/>
                <a:cs typeface="Arial" pitchFamily="34" charset="0"/>
              </a:rPr>
              <a:t>Protecting critical infrastructure.</a:t>
            </a:r>
          </a:p>
          <a:p>
            <a:pPr marL="174682" indent="-174682">
              <a:buFont typeface="Arial" pitchFamily="34" charset="0"/>
              <a:buChar char="•"/>
            </a:pPr>
            <a:r>
              <a:rPr lang="en-US" dirty="0" smtClean="0">
                <a:latin typeface="Arial" pitchFamily="34" charset="0"/>
                <a:cs typeface="Arial" pitchFamily="34" charset="0"/>
              </a:rPr>
              <a:t>Promoting multidisciplinary research in new materials, wireless communications, cyberinfrastructure, and robotics.</a:t>
            </a:r>
          </a:p>
          <a:p>
            <a:pPr marL="174682" indent="-174682">
              <a:buFont typeface="Arial" pitchFamily="34" charset="0"/>
              <a:buChar char="•"/>
            </a:pPr>
            <a:r>
              <a:rPr lang="en-US" dirty="0" smtClean="0">
                <a:latin typeface="Arial" pitchFamily="34" charset="0"/>
                <a:cs typeface="Arial" pitchFamily="34" charset="0"/>
              </a:rPr>
              <a:t>Developing the next generation of scientific leaders through support for graduate fellowships and early career faculty.</a:t>
            </a:r>
          </a:p>
          <a:p>
            <a:pPr marL="174682" indent="-174682">
              <a:buFont typeface="Arial" pitchFamily="34" charset="0"/>
              <a:buChar char="•"/>
            </a:pPr>
            <a:r>
              <a:rPr lang="en-US" dirty="0" smtClean="0">
                <a:latin typeface="Arial" pitchFamily="34" charset="0"/>
                <a:cs typeface="Arial" pitchFamily="34" charset="0"/>
              </a:rPr>
              <a:t>Advancing evidence-based reforms in science and mathematics education.</a:t>
            </a:r>
          </a:p>
          <a:p>
            <a:endParaRPr lang="en-US" dirty="0" smtClean="0">
              <a:latin typeface="Arial" pitchFamily="34" charset="0"/>
              <a:cs typeface="Arial" pitchFamily="34" charset="0"/>
            </a:endParaRPr>
          </a:p>
          <a:p>
            <a:r>
              <a:rPr lang="en-US" dirty="0" smtClean="0">
                <a:latin typeface="Arial" pitchFamily="34" charset="0"/>
                <a:cs typeface="Arial" pitchFamily="34" charset="0"/>
              </a:rPr>
              <a:t>At the same time, the request reflects a rigorous prioritization of activities across the Foundation. Approximately $67 million in lower priority education, research, and outreach programs are terminated or consolidated.</a:t>
            </a:r>
            <a:r>
              <a:rPr lang="en-US" dirty="0" smtClean="0"/>
              <a:t> </a:t>
            </a:r>
          </a:p>
          <a:p>
            <a:endParaRPr lang="en-US" dirty="0" smtClean="0">
              <a:latin typeface="Arial" pitchFamily="34" charset="0"/>
              <a:cs typeface="Arial" pitchFamily="34" charset="0"/>
            </a:endParaRPr>
          </a:p>
          <a:p>
            <a:r>
              <a:rPr lang="en-US" b="1" dirty="0" smtClean="0">
                <a:latin typeface="Arial" pitchFamily="34" charset="0"/>
                <a:cs typeface="Arial" pitchFamily="34" charset="0"/>
              </a:rPr>
              <a:t>FY 2013 Request in the Federal Context</a:t>
            </a:r>
          </a:p>
          <a:p>
            <a:pPr marL="174610" indent="-174610">
              <a:buFont typeface="Arial" pitchFamily="34" charset="0"/>
              <a:buChar char="•"/>
            </a:pPr>
            <a:r>
              <a:rPr lang="en-US" dirty="0" smtClean="0">
                <a:latin typeface="Arial" pitchFamily="34" charset="0"/>
                <a:cs typeface="Arial" pitchFamily="34" charset="0"/>
              </a:rPr>
              <a:t>Failure of Super Committee last year resulted in “sequestration” which is set to go into effect in January 2013.  This means automatic reductions of about $109 billion per year spread evenly over defense and non-defense agencies.  </a:t>
            </a:r>
          </a:p>
          <a:p>
            <a:pPr marL="174610" indent="-174610">
              <a:buFont typeface="Arial" pitchFamily="34" charset="0"/>
              <a:buChar char="•"/>
            </a:pPr>
            <a:r>
              <a:rPr lang="en-US" dirty="0" smtClean="0">
                <a:latin typeface="Arial" pitchFamily="34" charset="0"/>
                <a:cs typeface="Arial" pitchFamily="34" charset="0"/>
              </a:rPr>
              <a:t>Many options are open that could change this, including legislation to overturn the “sequestration” law.  </a:t>
            </a:r>
          </a:p>
          <a:p>
            <a:pPr marL="174610" indent="-174610">
              <a:buFont typeface="Arial" pitchFamily="34" charset="0"/>
              <a:buChar char="•"/>
            </a:pPr>
            <a:r>
              <a:rPr lang="en-US" dirty="0" smtClean="0">
                <a:latin typeface="Arial" pitchFamily="34" charset="0"/>
                <a:cs typeface="Arial" pitchFamily="34" charset="0"/>
              </a:rPr>
              <a:t>Also, with competing budgets on the Hill, there is much ambiguity for a lame-duck session after the November elections.</a:t>
            </a:r>
          </a:p>
          <a:p>
            <a:endParaRPr lang="en-US" sz="1600" b="1" dirty="0">
              <a:latin typeface="Arial" pitchFamily="34" charset="0"/>
              <a:cs typeface="Arial" pitchFamily="34" charset="0"/>
            </a:endParaRPr>
          </a:p>
          <a:p>
            <a:r>
              <a:rPr lang="en-US" sz="1600" b="1" dirty="0">
                <a:latin typeface="Arial" pitchFamily="34" charset="0"/>
                <a:cs typeface="Arial" pitchFamily="34" charset="0"/>
              </a:rPr>
              <a:t>Latest Updated Information</a:t>
            </a:r>
          </a:p>
          <a:p>
            <a:pPr lvl="0"/>
            <a:r>
              <a:rPr lang="en-US" dirty="0" smtClean="0">
                <a:latin typeface="Arial" pitchFamily="34" charset="0"/>
                <a:cs typeface="Arial" pitchFamily="34" charset="0"/>
              </a:rPr>
              <a:t>The </a:t>
            </a:r>
            <a:r>
              <a:rPr lang="en-US" b="1" dirty="0" smtClean="0">
                <a:latin typeface="Arial" pitchFamily="34" charset="0"/>
                <a:cs typeface="Arial" pitchFamily="34" charset="0"/>
              </a:rPr>
              <a:t>Senate Appropriations Committee </a:t>
            </a:r>
            <a:r>
              <a:rPr lang="en-US" dirty="0" smtClean="0">
                <a:latin typeface="Arial" pitchFamily="34" charset="0"/>
                <a:cs typeface="Arial" pitchFamily="34" charset="0"/>
              </a:rPr>
              <a:t>passed the Commerce, Justice, Science and Related Agencies bill for FY 2013 providing NSF $7.273 billion, $100 million below the request, but $240 million, or 3.4% above the FY ’12 appropriated level.  </a:t>
            </a:r>
          </a:p>
          <a:p>
            <a:pPr lvl="0"/>
            <a:endParaRPr lang="en-US" dirty="0" smtClean="0">
              <a:latin typeface="Arial" pitchFamily="34" charset="0"/>
              <a:cs typeface="Arial" pitchFamily="34" charset="0"/>
            </a:endParaRPr>
          </a:p>
          <a:p>
            <a:r>
              <a:rPr lang="en-US" dirty="0" smtClean="0">
                <a:latin typeface="Arial" pitchFamily="34" charset="0"/>
                <a:cs typeface="Arial" pitchFamily="34" charset="0"/>
              </a:rPr>
              <a:t>The </a:t>
            </a:r>
            <a:r>
              <a:rPr lang="en-US" b="1" dirty="0" smtClean="0">
                <a:latin typeface="Arial" pitchFamily="34" charset="0"/>
                <a:cs typeface="Arial" pitchFamily="34" charset="0"/>
              </a:rPr>
              <a:t>House CJS Appropriations Subcommittee </a:t>
            </a:r>
            <a:r>
              <a:rPr lang="en-US" dirty="0" smtClean="0">
                <a:latin typeface="Arial" pitchFamily="34" charset="0"/>
                <a:cs typeface="Arial" pitchFamily="34" charset="0"/>
              </a:rPr>
              <a:t>passed their FY 2013 bill, providing NSF with $7.333 billion, $41 million below the request, but $299.4 million, or 4.3% above the FY ’12 appropriated level.</a:t>
            </a:r>
            <a:endParaRPr lang="en-US" sz="1600" b="1" dirty="0">
              <a:latin typeface="Arial" pitchFamily="34" charset="0"/>
              <a:cs typeface="Arial" pitchFamily="34" charset="0"/>
            </a:endParaRPr>
          </a:p>
          <a:p>
            <a:pPr marL="174610" indent="-174610">
              <a:buFont typeface="Arial" pitchFamily="34" charset="0"/>
              <a:buChar char="•"/>
            </a:pPr>
            <a:endParaRPr lang="en-US" dirty="0" smtClean="0">
              <a:latin typeface="Arial" pitchFamily="34" charset="0"/>
              <a:cs typeface="Arial" pitchFamily="34" charset="0"/>
            </a:endParaRPr>
          </a:p>
          <a:p>
            <a:r>
              <a:rPr lang="en-US" dirty="0" smtClean="0">
                <a:latin typeface="Arial" pitchFamily="34" charset="0"/>
                <a:cs typeface="Arial" pitchFamily="34" charset="0"/>
              </a:rPr>
              <a:t>The President recently signed </a:t>
            </a:r>
            <a:r>
              <a:rPr lang="en-US" baseline="0" dirty="0" smtClean="0">
                <a:latin typeface="Arial" pitchFamily="34" charset="0"/>
                <a:cs typeface="Arial" pitchFamily="34" charset="0"/>
              </a:rPr>
              <a:t>a continuing resolution that funds agencies through March 27, 2013.  Funding will be at the FY 2012 level, plus an additional 0.612%.</a:t>
            </a:r>
            <a:endParaRPr lang="en-US" dirty="0" smtClean="0">
              <a:latin typeface="Arial" pitchFamily="34" charset="0"/>
              <a:cs typeface="Arial" pitchFamily="34" charset="0"/>
            </a:endParaRPr>
          </a:p>
          <a:p>
            <a:endParaRPr lang="en-US" dirty="0"/>
          </a:p>
        </p:txBody>
      </p:sp>
      <p:sp>
        <p:nvSpPr>
          <p:cNvPr id="4" name="Slide Number Placeholder 3"/>
          <p:cNvSpPr>
            <a:spLocks noGrp="1"/>
          </p:cNvSpPr>
          <p:nvPr>
            <p:ph type="sldNum" sz="quarter" idx="10"/>
          </p:nvPr>
        </p:nvSpPr>
        <p:spPr/>
        <p:txBody>
          <a:bodyPr/>
          <a:lstStyle/>
          <a:p>
            <a:pPr>
              <a:defRPr/>
            </a:pPr>
            <a:fld id="{D421AF12-74D5-4DD9-82E4-2124E6C5816D}" type="slidenum">
              <a:rPr lang="en-US" smtClean="0"/>
              <a:pPr>
                <a:defRPr/>
              </a:pPr>
              <a:t>7</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467364" y="4415790"/>
            <a:ext cx="5997786" cy="4648200"/>
          </a:xfrm>
        </p:spPr>
        <p:txBody>
          <a:bodyPr>
            <a:normAutofit lnSpcReduction="10000"/>
          </a:bodyPr>
          <a:lstStyle/>
          <a:p>
            <a:r>
              <a:rPr lang="en-US" sz="1100" b="1" dirty="0">
                <a:latin typeface="Arial" pitchFamily="34" charset="0"/>
                <a:cs typeface="Arial" pitchFamily="34" charset="0"/>
              </a:rPr>
              <a:t>FY 2012 </a:t>
            </a:r>
            <a:r>
              <a:rPr lang="en-US" sz="1100" b="1" dirty="0" smtClean="0">
                <a:latin typeface="Arial" pitchFamily="34" charset="0"/>
                <a:cs typeface="Arial" pitchFamily="34" charset="0"/>
              </a:rPr>
              <a:t>Enacted</a:t>
            </a:r>
            <a:endParaRPr lang="en-US" sz="1100" dirty="0">
              <a:latin typeface="Arial" pitchFamily="34" charset="0"/>
              <a:cs typeface="Arial" pitchFamily="34" charset="0"/>
            </a:endParaRPr>
          </a:p>
          <a:p>
            <a:r>
              <a:rPr lang="en-US" sz="1100" dirty="0">
                <a:latin typeface="Arial" pitchFamily="34" charset="0"/>
                <a:cs typeface="Arial" pitchFamily="34" charset="0"/>
              </a:rPr>
              <a:t>In FY 2012, NSF funding totals $7.033 billion, a decrease of $733.91 million, or 9.4 percent, below the FY 2012 Request of $7.767 billion. </a:t>
            </a:r>
          </a:p>
          <a:p>
            <a:endParaRPr lang="en-US" sz="1100" b="1" dirty="0">
              <a:latin typeface="Arial" pitchFamily="34" charset="0"/>
              <a:cs typeface="Arial" pitchFamily="34" charset="0"/>
            </a:endParaRPr>
          </a:p>
          <a:p>
            <a:r>
              <a:rPr lang="en-US" sz="1100" b="1" dirty="0">
                <a:latin typeface="Arial" pitchFamily="34" charset="0"/>
                <a:cs typeface="Arial" pitchFamily="34" charset="0"/>
              </a:rPr>
              <a:t>FY 2013 Request:</a:t>
            </a:r>
          </a:p>
          <a:p>
            <a:r>
              <a:rPr lang="en-US" sz="1100" b="1" dirty="0">
                <a:latin typeface="Arial" pitchFamily="34" charset="0"/>
                <a:cs typeface="Arial" pitchFamily="34" charset="0"/>
              </a:rPr>
              <a:t>Research and Related Activities (R&amp;RA):  </a:t>
            </a:r>
            <a:r>
              <a:rPr lang="en-US" sz="1100" dirty="0">
                <a:latin typeface="Arial" pitchFamily="34" charset="0"/>
                <a:cs typeface="Arial" pitchFamily="34" charset="0"/>
              </a:rPr>
              <a:t>In FY 2013, funding within the broad and flexible R&amp;RA portfolio highlights the Administration's priorities for science and innovation, including:</a:t>
            </a:r>
          </a:p>
          <a:p>
            <a:pPr marL="232910" indent="-232910">
              <a:buFont typeface="Arial" pitchFamily="34" charset="0"/>
              <a:buChar char="•"/>
            </a:pPr>
            <a:r>
              <a:rPr lang="en-US" sz="1100" dirty="0">
                <a:latin typeface="Arial" pitchFamily="34" charset="0"/>
                <a:cs typeface="Arial" pitchFamily="34" charset="0"/>
              </a:rPr>
              <a:t>a focus on interdisciplinary science and engineering;</a:t>
            </a:r>
          </a:p>
          <a:p>
            <a:pPr marL="232910" indent="-232910">
              <a:buFont typeface="Arial" pitchFamily="34" charset="0"/>
              <a:buChar char="•"/>
            </a:pPr>
            <a:r>
              <a:rPr lang="en-US" sz="1100" dirty="0">
                <a:latin typeface="Arial" pitchFamily="34" charset="0"/>
                <a:cs typeface="Arial" pitchFamily="34" charset="0"/>
              </a:rPr>
              <a:t>innovative research on clean energy and sustainability; </a:t>
            </a:r>
          </a:p>
          <a:p>
            <a:pPr marL="232910" indent="-232910">
              <a:buFont typeface="Arial" pitchFamily="34" charset="0"/>
              <a:buChar char="•"/>
            </a:pPr>
            <a:r>
              <a:rPr lang="en-US" sz="1100" dirty="0">
                <a:latin typeface="Arial" pitchFamily="34" charset="0"/>
                <a:cs typeface="Arial" pitchFamily="34" charset="0"/>
              </a:rPr>
              <a:t>key investments in advanced manufacturing, break-through materials, wireless communications, and smart systems; </a:t>
            </a:r>
          </a:p>
          <a:p>
            <a:pPr marL="232910" indent="-232910">
              <a:buFont typeface="Arial" pitchFamily="34" charset="0"/>
              <a:buChar char="•"/>
            </a:pPr>
            <a:r>
              <a:rPr lang="en-US" sz="1100" dirty="0">
                <a:latin typeface="Arial" pitchFamily="34" charset="0"/>
                <a:cs typeface="Arial" pitchFamily="34" charset="0"/>
              </a:rPr>
              <a:t>an emphasis on bolstering our Nation’s </a:t>
            </a:r>
            <a:r>
              <a:rPr lang="en-US" sz="1100" dirty="0" err="1">
                <a:latin typeface="Arial" pitchFamily="34" charset="0"/>
                <a:cs typeface="Arial" pitchFamily="34" charset="0"/>
              </a:rPr>
              <a:t>cybersecurity</a:t>
            </a:r>
            <a:r>
              <a:rPr lang="en-US" sz="1100" dirty="0">
                <a:latin typeface="Arial" pitchFamily="34" charset="0"/>
                <a:cs typeface="Arial" pitchFamily="34" charset="0"/>
              </a:rPr>
              <a:t>; strong support for new faculty and young investigators; and </a:t>
            </a:r>
          </a:p>
          <a:p>
            <a:pPr marL="232910" indent="-232910">
              <a:buFont typeface="Arial" pitchFamily="34" charset="0"/>
              <a:buChar char="•"/>
            </a:pPr>
            <a:r>
              <a:rPr lang="en-US" sz="1100" dirty="0">
                <a:latin typeface="Arial" pitchFamily="34" charset="0"/>
                <a:cs typeface="Arial" pitchFamily="34" charset="0"/>
              </a:rPr>
              <a:t>vital evidence-based educational activities at every level of learning that build </a:t>
            </a:r>
            <a:r>
              <a:rPr lang="en-US" sz="1100" dirty="0" err="1">
                <a:latin typeface="Arial" pitchFamily="34" charset="0"/>
                <a:cs typeface="Arial" pitchFamily="34" charset="0"/>
              </a:rPr>
              <a:t>th</a:t>
            </a:r>
            <a:r>
              <a:rPr lang="en-US" sz="1100" dirty="0">
                <a:latin typeface="Arial" pitchFamily="34" charset="0"/>
                <a:cs typeface="Arial" pitchFamily="34" charset="0"/>
              </a:rPr>
              <a:t> e science and engineering workforce of tomorrow.</a:t>
            </a:r>
          </a:p>
          <a:p>
            <a:endParaRPr lang="en-US" sz="1100" dirty="0">
              <a:latin typeface="Arial" pitchFamily="34" charset="0"/>
              <a:cs typeface="Arial" pitchFamily="34" charset="0"/>
            </a:endParaRPr>
          </a:p>
          <a:p>
            <a:r>
              <a:rPr lang="en-US" sz="1100" b="1" dirty="0">
                <a:latin typeface="Arial" pitchFamily="34" charset="0"/>
                <a:cs typeface="Arial" pitchFamily="34" charset="0"/>
              </a:rPr>
              <a:t>Education and Human Resources (EHR):</a:t>
            </a:r>
            <a:r>
              <a:rPr lang="en-US" sz="1100" dirty="0">
                <a:latin typeface="Arial" pitchFamily="34" charset="0"/>
                <a:cs typeface="Arial" pitchFamily="34" charset="0"/>
              </a:rPr>
              <a:t>  The priorities in the FY 2013 Budget Request for EHR are driven by the critical importance to the Nation of a coherent and growing STEM education research and development </a:t>
            </a:r>
            <a:r>
              <a:rPr lang="en-US" sz="1100" dirty="0" smtClean="0">
                <a:latin typeface="Arial" pitchFamily="34" charset="0"/>
                <a:cs typeface="Arial" pitchFamily="34" charset="0"/>
              </a:rPr>
              <a:t>(R&amp;D</a:t>
            </a:r>
            <a:r>
              <a:rPr lang="en-US" sz="1100" dirty="0">
                <a:latin typeface="Arial" pitchFamily="34" charset="0"/>
                <a:cs typeface="Arial" pitchFamily="34" charset="0"/>
              </a:rPr>
              <a:t>) knowledge base. </a:t>
            </a:r>
          </a:p>
          <a:p>
            <a:endParaRPr lang="en-US" sz="1100" dirty="0">
              <a:latin typeface="Arial" pitchFamily="34" charset="0"/>
              <a:cs typeface="Arial" pitchFamily="34" charset="0"/>
            </a:endParaRPr>
          </a:p>
          <a:p>
            <a:r>
              <a:rPr lang="en-US" sz="1100" dirty="0">
                <a:latin typeface="Arial" pitchFamily="34" charset="0"/>
                <a:cs typeface="Arial" pitchFamily="34" charset="0"/>
              </a:rPr>
              <a:t>EHR is spearheading collaboration with the White House Office of Science and Technology Policy, federal science mission agencies, and the Department of Education (ED) to address national priorities in STEM education through a coordinated STEM education investment strategy.</a:t>
            </a:r>
          </a:p>
          <a:p>
            <a:endParaRPr lang="en-US" sz="1100" dirty="0">
              <a:latin typeface="Arial" pitchFamily="34" charset="0"/>
              <a:cs typeface="Arial" pitchFamily="34" charset="0"/>
            </a:endParaRPr>
          </a:p>
          <a:p>
            <a:r>
              <a:rPr lang="en-US" sz="1100" b="1" dirty="0">
                <a:latin typeface="Arial" pitchFamily="34" charset="0"/>
                <a:cs typeface="Arial" pitchFamily="34" charset="0"/>
              </a:rPr>
              <a:t>MREFC:</a:t>
            </a:r>
            <a:r>
              <a:rPr lang="en-US" sz="1100" dirty="0">
                <a:latin typeface="Arial" pitchFamily="34" charset="0"/>
                <a:cs typeface="Arial" pitchFamily="34" charset="0"/>
              </a:rPr>
              <a:t>  The MREFC account supports the acquisition, construction, and commissioning of major research facilities and equipment that provide unique capabilities at the frontiers of science and engineering. Initial planning and design, and post-construction operations and maintenance of the facilities are funded through the R&amp;RA account.</a:t>
            </a:r>
            <a:endParaRPr lang="en-US" sz="1100" b="1" dirty="0">
              <a:latin typeface="Arial" pitchFamily="34" charset="0"/>
              <a:cs typeface="Arial" pitchFamily="34" charset="0"/>
            </a:endParaRPr>
          </a:p>
        </p:txBody>
      </p:sp>
      <p:sp>
        <p:nvSpPr>
          <p:cNvPr id="4" name="Slide Number Placeholder 3"/>
          <p:cNvSpPr>
            <a:spLocks noGrp="1"/>
          </p:cNvSpPr>
          <p:nvPr>
            <p:ph type="sldNum" sz="quarter" idx="10"/>
          </p:nvPr>
        </p:nvSpPr>
        <p:spPr/>
        <p:txBody>
          <a:bodyPr/>
          <a:lstStyle/>
          <a:p>
            <a:pPr>
              <a:defRPr/>
            </a:pPr>
            <a:fld id="{AFAD0D02-C06C-4DCA-A1DC-EC7DC3A5FCA6}" type="slidenum">
              <a:rPr lang="en-US" smtClean="0"/>
              <a:pPr>
                <a:defRPr/>
              </a:pPr>
              <a:t>8</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467364" y="4415790"/>
            <a:ext cx="5997786" cy="4648200"/>
          </a:xfrm>
        </p:spPr>
        <p:txBody>
          <a:bodyPr>
            <a:normAutofit/>
          </a:bodyPr>
          <a:lstStyle/>
          <a:p>
            <a:r>
              <a:rPr lang="en-US" sz="1100" b="1" dirty="0" smtClean="0">
                <a:latin typeface="Arial" pitchFamily="34" charset="0"/>
                <a:cs typeface="Arial" pitchFamily="34" charset="0"/>
              </a:rPr>
              <a:t>FY 2013 House Mark</a:t>
            </a:r>
          </a:p>
          <a:p>
            <a:r>
              <a:rPr lang="en-US" sz="1100" dirty="0" smtClean="0">
                <a:latin typeface="Arial" pitchFamily="34" charset="0"/>
                <a:cs typeface="Arial" pitchFamily="34" charset="0"/>
              </a:rPr>
              <a:t>The fiscal year 2013 House mark is below the FY 2013 Request by 40 million.  This reduction is all within the Research and Related Activities account.</a:t>
            </a:r>
          </a:p>
          <a:p>
            <a:endParaRPr lang="en-US" sz="1100" dirty="0" smtClean="0">
              <a:latin typeface="Arial" pitchFamily="34" charset="0"/>
              <a:cs typeface="Arial" pitchFamily="34" charset="0"/>
            </a:endParaRPr>
          </a:p>
          <a:p>
            <a:r>
              <a:rPr lang="en-US" sz="1100" b="1" dirty="0" smtClean="0">
                <a:latin typeface="Arial" pitchFamily="34" charset="0"/>
                <a:cs typeface="Arial" pitchFamily="34" charset="0"/>
              </a:rPr>
              <a:t>FY 2013 Senate Mark</a:t>
            </a:r>
          </a:p>
          <a:p>
            <a:r>
              <a:rPr lang="en-US" sz="1100" dirty="0" smtClean="0">
                <a:latin typeface="Arial" pitchFamily="34" charset="0"/>
                <a:cs typeface="Arial" pitchFamily="34" charset="0"/>
              </a:rPr>
              <a:t>The fiscal year 2013 Senate mark is below the FY 2013 Request by 100 million.  As with the House, this reduction is all within the Research and Related Activities account.</a:t>
            </a:r>
          </a:p>
          <a:p>
            <a:endParaRPr lang="en-US" sz="1100" dirty="0" smtClean="0">
              <a:latin typeface="Arial" pitchFamily="34" charset="0"/>
              <a:cs typeface="Arial" pitchFamily="34" charset="0"/>
            </a:endParaRPr>
          </a:p>
          <a:p>
            <a:r>
              <a:rPr lang="en-US" sz="1100" b="1" dirty="0" smtClean="0">
                <a:latin typeface="Arial" pitchFamily="34" charset="0"/>
                <a:cs typeface="Arial" pitchFamily="34" charset="0"/>
              </a:rPr>
              <a:t>FY 2013 Continuing Resolution</a:t>
            </a:r>
          </a:p>
          <a:p>
            <a:r>
              <a:rPr lang="en-US" sz="1100" dirty="0" smtClean="0">
                <a:latin typeface="Arial" pitchFamily="34" charset="0"/>
                <a:cs typeface="Arial" pitchFamily="34" charset="0"/>
              </a:rPr>
              <a:t>In September, a six month continuing resolution was passed.  This will take us to March 27, 2013.  </a:t>
            </a:r>
            <a:endParaRPr lang="en-US" sz="1100" dirty="0">
              <a:latin typeface="Arial" pitchFamily="34" charset="0"/>
              <a:cs typeface="Arial" pitchFamily="34" charset="0"/>
            </a:endParaRPr>
          </a:p>
        </p:txBody>
      </p:sp>
      <p:sp>
        <p:nvSpPr>
          <p:cNvPr id="4" name="Slide Number Placeholder 3"/>
          <p:cNvSpPr>
            <a:spLocks noGrp="1"/>
          </p:cNvSpPr>
          <p:nvPr>
            <p:ph type="sldNum" sz="quarter" idx="10"/>
          </p:nvPr>
        </p:nvSpPr>
        <p:spPr/>
        <p:txBody>
          <a:bodyPr/>
          <a:lstStyle/>
          <a:p>
            <a:pPr>
              <a:defRPr/>
            </a:pPr>
            <a:fld id="{AFAD0D02-C06C-4DCA-A1DC-EC7DC3A5FCA6}" type="slidenum">
              <a:rPr lang="en-US" smtClean="0"/>
              <a:pPr>
                <a:defRPr/>
              </a:pPr>
              <a:t>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457200" y="6356350"/>
            <a:ext cx="2133600" cy="365125"/>
          </a:xfrm>
          <a:prstGeom prst="rect">
            <a:avLst/>
          </a:prstGeom>
        </p:spPr>
        <p:txBody>
          <a:bodyPr/>
          <a:lstStyle/>
          <a:p>
            <a:fld id="{CB9FA1BD-6179-465A-9069-0D4AE5B44A29}" type="datetimeFigureOut">
              <a:rPr lang="en-US" smtClean="0"/>
              <a:pPr/>
              <a:t>11/28/2012</a:t>
            </a:fld>
            <a:endParaRPr lang="en-US" dirty="0"/>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fld id="{D4381E39-AF51-46B8-B04E-947172197504}" type="slidenum">
              <a:rPr lang="en-US" smtClean="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15962"/>
            <a:ext cx="8229600" cy="808038"/>
          </a:xfrm>
          <a:prstGeom prst="rect">
            <a:avLst/>
          </a:prstGeom>
        </p:spPr>
        <p:txBody>
          <a:bodyPr/>
          <a:lstStyle>
            <a:lvl1pPr algn="l">
              <a:defRPr sz="4000"/>
            </a:lvl1pPr>
          </a:lstStyle>
          <a:p>
            <a:r>
              <a:rPr lang="en-US" dirty="0" smtClean="0"/>
              <a:t>Click to edit Master title style</a:t>
            </a:r>
            <a:endParaRPr lang="en-US" dirty="0"/>
          </a:p>
        </p:txBody>
      </p:sp>
      <p:sp>
        <p:nvSpPr>
          <p:cNvPr id="3" name="Content Placeholder 2"/>
          <p:cNvSpPr>
            <a:spLocks noGrp="1"/>
          </p:cNvSpPr>
          <p:nvPr>
            <p:ph idx="1"/>
          </p:nvPr>
        </p:nvSpPr>
        <p:spPr>
          <a:xfrm>
            <a:off x="457200" y="1600200"/>
            <a:ext cx="8229600" cy="4525963"/>
          </a:xfrm>
          <a:prstGeom prst="rect">
            <a:avLst/>
          </a:prstGeom>
        </p:spPr>
        <p:txBody>
          <a:bodyPr/>
          <a:lstStyle>
            <a:lvl1pPr marL="465138" indent="-465138">
              <a:defRPr/>
            </a:lvl1pPr>
            <a:lvl2pPr marL="914400" indent="-457200">
              <a:buClr>
                <a:schemeClr val="accent6"/>
              </a:buClr>
              <a:buSzPct val="125000"/>
              <a:buFont typeface="Wingdings" pitchFamily="2" charset="2"/>
              <a:buChar char="§"/>
              <a:defRPr/>
            </a:lvl2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AndTx" preserve="1">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152400" y="700088"/>
            <a:ext cx="8763000" cy="442912"/>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596900" y="1384300"/>
            <a:ext cx="4083050" cy="4940300"/>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832350" y="1384300"/>
            <a:ext cx="4083050" cy="4940300"/>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Slide Number Placeholder 4"/>
          <p:cNvSpPr>
            <a:spLocks noGrp="1" noChangeArrowheads="1"/>
          </p:cNvSpPr>
          <p:nvPr>
            <p:ph type="sldNum" sz="quarter" idx="10"/>
          </p:nvPr>
        </p:nvSpPr>
        <p:spPr>
          <a:xfrm>
            <a:off x="8610600" y="6416675"/>
            <a:ext cx="457200" cy="365125"/>
          </a:xfrm>
          <a:prstGeom prst="rect">
            <a:avLst/>
          </a:prstGeom>
        </p:spPr>
        <p:txBody>
          <a:bodyPr/>
          <a:lstStyle>
            <a:lvl1pPr>
              <a:defRPr/>
            </a:lvl1pPr>
          </a:lstStyle>
          <a:p>
            <a:pPr>
              <a:defRPr/>
            </a:pPr>
            <a:fld id="{D2DAD569-993E-4122-8842-C5709BAC0C80}" type="slidenum">
              <a:rPr lang="en-US"/>
              <a:pPr>
                <a:defRPr/>
              </a:pPr>
              <a:t>‹#›</a:t>
            </a:fld>
            <a:endParaRPr lang="en-US" sz="1400" dirty="0">
              <a:latin typeface="Book Antiqua" pitchFamily="18" charset="0"/>
            </a:endParaRPr>
          </a:p>
        </p:txBody>
      </p:sp>
    </p:spTree>
  </p:cSld>
  <p:clrMapOvr>
    <a:masterClrMapping/>
  </p:clrMapOvr>
  <p:transition>
    <p:cover dir="r"/>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DAA821EF-9CAC-4ABF-9202-EDAA032E9737}" type="datetimeFigureOut">
              <a:rPr lang="en-US" smtClean="0"/>
              <a:pPr/>
              <a:t>11/28/2012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45CB2EB-F388-4ACE-A022-A3CEA1FE6A29}" type="slidenum">
              <a:rPr lang="en-US" smtClean="0"/>
              <a:pPr/>
              <a:t>‹#›</a:t>
            </a:fld>
            <a:endParaRPr lang="en-US" dirty="0"/>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AA821EF-9CAC-4ABF-9202-EDAA032E9737}" type="datetimeFigureOut">
              <a:rPr lang="en-US" smtClean="0"/>
              <a:pPr/>
              <a:t>11/28/2012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45CB2EB-F388-4ACE-A022-A3CEA1FE6A29}" type="slidenum">
              <a:rPr lang="en-US" smtClean="0"/>
              <a:pPr/>
              <a:t>‹#›</a:t>
            </a:fld>
            <a:endParaRPr lang="en-US" dirty="0"/>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AA821EF-9CAC-4ABF-9202-EDAA032E9737}" type="datetimeFigureOut">
              <a:rPr lang="en-US" smtClean="0"/>
              <a:pPr/>
              <a:t>11/28/2012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45CB2EB-F388-4ACE-A022-A3CEA1FE6A29}" type="slidenum">
              <a:rPr lang="en-US" smtClean="0"/>
              <a:pPr/>
              <a:t>‹#›</a:t>
            </a:fld>
            <a:endParaRPr lang="en-US" dirty="0"/>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DAA821EF-9CAC-4ABF-9202-EDAA032E9737}" type="datetimeFigureOut">
              <a:rPr lang="en-US" smtClean="0"/>
              <a:pPr/>
              <a:t>11/28/2012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945CB2EB-F388-4ACE-A022-A3CEA1FE6A29}"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DAA821EF-9CAC-4ABF-9202-EDAA032E9737}" type="datetimeFigureOut">
              <a:rPr lang="en-US" smtClean="0"/>
              <a:pPr/>
              <a:t>11/28/2012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945CB2EB-F388-4ACE-A022-A3CEA1FE6A29}" type="slidenum">
              <a:rPr lang="en-US" smtClean="0"/>
              <a:pPr/>
              <a:t>‹#›</a:t>
            </a:fld>
            <a:endParaRPr lang="en-US" dirty="0"/>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DAA821EF-9CAC-4ABF-9202-EDAA032E9737}" type="datetimeFigureOut">
              <a:rPr lang="en-US" smtClean="0"/>
              <a:pPr/>
              <a:t>11/28/2012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945CB2EB-F388-4ACE-A022-A3CEA1FE6A29}" type="slidenum">
              <a:rPr lang="en-US" smtClean="0"/>
              <a:pPr/>
              <a:t>‹#›</a:t>
            </a:fld>
            <a:endParaRPr lang="en-US" dirty="0"/>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AA821EF-9CAC-4ABF-9202-EDAA032E9737}" type="datetimeFigureOut">
              <a:rPr lang="en-US" smtClean="0"/>
              <a:pPr/>
              <a:t>11/28/2012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945CB2EB-F388-4ACE-A022-A3CEA1FE6A29}" type="slidenum">
              <a:rPr lang="en-US" smtClean="0"/>
              <a:pPr/>
              <a:t>‹#›</a:t>
            </a:fld>
            <a:endParaRPr lang="en-US" dirty="0"/>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AA821EF-9CAC-4ABF-9202-EDAA032E9737}" type="datetimeFigureOut">
              <a:rPr lang="en-US" smtClean="0"/>
              <a:pPr/>
              <a:t>11/28/2012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945CB2EB-F388-4ACE-A022-A3CEA1FE6A29}" type="slidenum">
              <a:rPr lang="en-US" smtClean="0"/>
              <a:pPr/>
              <a:t>‹#›</a:t>
            </a:fld>
            <a:endParaRPr lang="en-US" dirty="0"/>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AA821EF-9CAC-4ABF-9202-EDAA032E9737}" type="datetimeFigureOut">
              <a:rPr lang="en-US" smtClean="0"/>
              <a:pPr/>
              <a:t>11/28/2012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945CB2EB-F388-4ACE-A022-A3CEA1FE6A29}" type="slidenum">
              <a:rPr lang="en-US" smtClean="0"/>
              <a:pPr/>
              <a:t>‹#›</a:t>
            </a:fld>
            <a:endParaRPr lang="en-US" dirty="0"/>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AA821EF-9CAC-4ABF-9202-EDAA032E9737}" type="datetimeFigureOut">
              <a:rPr lang="en-US" smtClean="0"/>
              <a:pPr/>
              <a:t>11/28/2012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45CB2EB-F388-4ACE-A022-A3CEA1FE6A29}" type="slidenum">
              <a:rPr lang="en-US" smtClean="0"/>
              <a:pPr/>
              <a:t>‹#›</a:t>
            </a:fld>
            <a:endParaRPr lang="en-US" dirty="0"/>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AA821EF-9CAC-4ABF-9202-EDAA032E9737}" type="datetimeFigureOut">
              <a:rPr lang="en-US" smtClean="0"/>
              <a:pPr/>
              <a:t>11/28/2012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45CB2EB-F388-4ACE-A022-A3CEA1FE6A29}" type="slidenum">
              <a:rPr lang="en-US" smtClean="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theme" Target="../theme/theme2.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slideLayout" Target="../slideLayouts/slideLayout25.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 Id="rId14" Type="http://schemas.openxmlformats.org/officeDocument/2006/relationships/image" Target="../media/image2.jpe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3.xml"/><Relationship Id="rId3" Type="http://schemas.openxmlformats.org/officeDocument/2006/relationships/slideLayout" Target="../slideLayouts/slideLayout28.xml"/><Relationship Id="rId7" Type="http://schemas.openxmlformats.org/officeDocument/2006/relationships/slideLayout" Target="../slideLayouts/slideLayout32.xml"/><Relationship Id="rId12" Type="http://schemas.openxmlformats.org/officeDocument/2006/relationships/theme" Target="../theme/theme3.xml"/><Relationship Id="rId2" Type="http://schemas.openxmlformats.org/officeDocument/2006/relationships/slideLayout" Target="../slideLayouts/slideLayout27.xml"/><Relationship Id="rId1" Type="http://schemas.openxmlformats.org/officeDocument/2006/relationships/slideLayout" Target="../slideLayouts/slideLayout26.xml"/><Relationship Id="rId6" Type="http://schemas.openxmlformats.org/officeDocument/2006/relationships/slideLayout" Target="../slideLayouts/slideLayout31.xml"/><Relationship Id="rId11" Type="http://schemas.openxmlformats.org/officeDocument/2006/relationships/slideLayout" Target="../slideLayouts/slideLayout36.xml"/><Relationship Id="rId5" Type="http://schemas.openxmlformats.org/officeDocument/2006/relationships/slideLayout" Target="../slideLayouts/slideLayout30.xml"/><Relationship Id="rId10" Type="http://schemas.openxmlformats.org/officeDocument/2006/relationships/slideLayout" Target="../slideLayouts/slideLayout35.xml"/><Relationship Id="rId4" Type="http://schemas.openxmlformats.org/officeDocument/2006/relationships/slideLayout" Target="../slideLayouts/slideLayout29.xml"/><Relationship Id="rId9" Type="http://schemas.openxmlformats.org/officeDocument/2006/relationships/slideLayout" Target="../slideLayouts/slideLayout3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3" name="Picture 2" descr="NSF_PresoDesign_v01.jpg"/>
          <p:cNvPicPr>
            <a:picLocks noChangeAspect="1"/>
          </p:cNvPicPr>
          <p:nvPr userDrawn="1"/>
        </p:nvPicPr>
        <p:blipFill>
          <a:blip r:embed="rId15" cstate="print"/>
          <a:stretch>
            <a:fillRect/>
          </a:stretch>
        </p:blipFill>
        <p:spPr>
          <a:xfrm>
            <a:off x="2028" y="0"/>
            <a:ext cx="9135885" cy="6854955"/>
          </a:xfrm>
          <a:prstGeom prst="rect">
            <a:avLst/>
          </a:prstGeom>
        </p:spPr>
      </p:pic>
    </p:spTree>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 id="2147483674" r:id="rId12"/>
    <p:sldLayoutId id="2147483675" r:id="rId13"/>
  </p:sldLayoutIdLst>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defRPr>
      </a:lvl2pPr>
      <a:lvl3pPr algn="ctr" rtl="0" fontAlgn="base">
        <a:spcBef>
          <a:spcPct val="0"/>
        </a:spcBef>
        <a:spcAft>
          <a:spcPct val="0"/>
        </a:spcAft>
        <a:defRPr sz="4400">
          <a:solidFill>
            <a:schemeClr val="tx2"/>
          </a:solidFill>
          <a:latin typeface="Arial" charset="0"/>
        </a:defRPr>
      </a:lvl3pPr>
      <a:lvl4pPr algn="ctr" rtl="0" fontAlgn="base">
        <a:spcBef>
          <a:spcPct val="0"/>
        </a:spcBef>
        <a:spcAft>
          <a:spcPct val="0"/>
        </a:spcAft>
        <a:defRPr sz="4400">
          <a:solidFill>
            <a:schemeClr val="tx2"/>
          </a:solidFill>
          <a:latin typeface="Arial" charset="0"/>
        </a:defRPr>
      </a:lvl4pPr>
      <a:lvl5pPr algn="ctr" rtl="0" fontAlgn="base">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3" name="Picture 2" descr="NSF_PresoDesign_v01a.jpg"/>
          <p:cNvPicPr>
            <a:picLocks noChangeAspect="1"/>
          </p:cNvPicPr>
          <p:nvPr userDrawn="1"/>
        </p:nvPicPr>
        <p:blipFill>
          <a:blip r:embed="rId14" cstate="print"/>
          <a:stretch>
            <a:fillRect/>
          </a:stretch>
        </p:blipFill>
        <p:spPr>
          <a:xfrm>
            <a:off x="6085" y="3043"/>
            <a:ext cx="9135887" cy="6854957"/>
          </a:xfrm>
          <a:prstGeom prst="rect">
            <a:avLst/>
          </a:prstGeom>
        </p:spPr>
      </p:pic>
    </p:spTree>
  </p:cSld>
  <p:clrMap bg1="lt1" tx1="dk1" bg2="lt2" tx2="dk2" accent1="accent1" accent2="accent2" accent3="accent3" accent4="accent4" accent5="accent5" accent6="accent6" hlink="hlink" folHlink="folHlink"/>
  <p:sldLayoutIdLst>
    <p:sldLayoutId id="2147483677" r:id="rId1"/>
    <p:sldLayoutId id="2147483678" r:id="rId2"/>
    <p:sldLayoutId id="2147483679" r:id="rId3"/>
    <p:sldLayoutId id="2147483680" r:id="rId4"/>
    <p:sldLayoutId id="2147483681" r:id="rId5"/>
    <p:sldLayoutId id="2147483682" r:id="rId6"/>
    <p:sldLayoutId id="2147483683" r:id="rId7"/>
    <p:sldLayoutId id="2147483684" r:id="rId8"/>
    <p:sldLayoutId id="2147483685" r:id="rId9"/>
    <p:sldLayoutId id="2147483686" r:id="rId10"/>
    <p:sldLayoutId id="2147483687" r:id="rId11"/>
    <p:sldLayoutId id="2147483688" r:id="rId12"/>
  </p:sldLayoutIdLst>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defRPr>
      </a:lvl2pPr>
      <a:lvl3pPr algn="ctr" rtl="0" fontAlgn="base">
        <a:spcBef>
          <a:spcPct val="0"/>
        </a:spcBef>
        <a:spcAft>
          <a:spcPct val="0"/>
        </a:spcAft>
        <a:defRPr sz="4400">
          <a:solidFill>
            <a:schemeClr val="tx2"/>
          </a:solidFill>
          <a:latin typeface="Arial" charset="0"/>
        </a:defRPr>
      </a:lvl3pPr>
      <a:lvl4pPr algn="ctr" rtl="0" fontAlgn="base">
        <a:spcBef>
          <a:spcPct val="0"/>
        </a:spcBef>
        <a:spcAft>
          <a:spcPct val="0"/>
        </a:spcAft>
        <a:defRPr sz="4400">
          <a:solidFill>
            <a:schemeClr val="tx2"/>
          </a:solidFill>
          <a:latin typeface="Arial" charset="0"/>
        </a:defRPr>
      </a:lvl4pPr>
      <a:lvl5pPr algn="ctr" rtl="0" fontAlgn="base">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AA821EF-9CAC-4ABF-9202-EDAA032E9737}" type="datetimeFigureOut">
              <a:rPr lang="en-US" smtClean="0"/>
              <a:pPr/>
              <a:t>11/28/2012</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45CB2EB-F388-4ACE-A022-A3CEA1FE6A29}"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90" r:id="rId1"/>
    <p:sldLayoutId id="2147483691" r:id="rId2"/>
    <p:sldLayoutId id="2147483692" r:id="rId3"/>
    <p:sldLayoutId id="2147483693" r:id="rId4"/>
    <p:sldLayoutId id="2147483694" r:id="rId5"/>
    <p:sldLayoutId id="2147483695" r:id="rId6"/>
    <p:sldLayoutId id="2147483696" r:id="rId7"/>
    <p:sldLayoutId id="2147483697" r:id="rId8"/>
    <p:sldLayoutId id="2147483698" r:id="rId9"/>
    <p:sldLayoutId id="2147483699" r:id="rId10"/>
    <p:sldLayoutId id="2147483700"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0.xml"/><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3" Type="http://schemas.openxmlformats.org/officeDocument/2006/relationships/hyperlink" Target="http://www.nsf.gov/recovery" TargetMode="External"/><Relationship Id="rId2" Type="http://schemas.openxmlformats.org/officeDocument/2006/relationships/notesSlide" Target="../notesSlides/notesSlide11.xml"/><Relationship Id="rId1" Type="http://schemas.openxmlformats.org/officeDocument/2006/relationships/slideLayout" Target="../slideLayouts/slideLayout15.xml"/></Relationships>
</file>

<file path=ppt/slides/_rels/slide1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2.xml"/><Relationship Id="rId1" Type="http://schemas.openxmlformats.org/officeDocument/2006/relationships/slideLayout" Target="../slideLayouts/slideLayout20.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0.xml"/></Relationships>
</file>

<file path=ppt/slides/_rels/slide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4.xml"/><Relationship Id="rId1" Type="http://schemas.openxmlformats.org/officeDocument/2006/relationships/slideLayout" Target="../slideLayouts/slideLayout20.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0.xml"/></Relationships>
</file>

<file path=ppt/slides/_rels/slide1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6.xml"/><Relationship Id="rId1" Type="http://schemas.openxmlformats.org/officeDocument/2006/relationships/slideLayout" Target="../slideLayouts/slideLayout20.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0.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0.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0.xml"/></Relationships>
</file>

<file path=ppt/slides/_rels/slide2.xml.rels><?xml version="1.0" encoding="UTF-8" standalone="yes"?>
<Relationships xmlns="http://schemas.openxmlformats.org/package/2006/relationships"><Relationship Id="rId3" Type="http://schemas.openxmlformats.org/officeDocument/2006/relationships/hyperlink" Target="mailto:jrodis@nsf.gov" TargetMode="External"/><Relationship Id="rId2" Type="http://schemas.openxmlformats.org/officeDocument/2006/relationships/notesSlide" Target="../notesSlides/notesSlide2.xml"/><Relationship Id="rId1" Type="http://schemas.openxmlformats.org/officeDocument/2006/relationships/slideLayout" Target="../slideLayouts/slideLayout15.xml"/><Relationship Id="rId4" Type="http://schemas.openxmlformats.org/officeDocument/2006/relationships/hyperlink" Target="mailto:jfeldman@nsf.gov" TargetMode="External"/></Relationships>
</file>

<file path=ppt/slides/_rels/slide2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0.xml"/><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0.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5.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5.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0.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0.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0.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0.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0.xml"/></Relationships>
</file>

<file path=ppt/slides/_rels/slide29.xml.rels><?xml version="1.0" encoding="UTF-8" standalone="yes"?>
<Relationships xmlns="http://schemas.openxmlformats.org/package/2006/relationships"><Relationship Id="rId3" Type="http://schemas.openxmlformats.org/officeDocument/2006/relationships/hyperlink" Target="http://www.nsf.gov/bfa/dias/policy/merit_review/" TargetMode="External"/><Relationship Id="rId2" Type="http://schemas.openxmlformats.org/officeDocument/2006/relationships/notesSlide" Target="../notesSlides/notesSlide29.xml"/><Relationship Id="rId1" Type="http://schemas.openxmlformats.org/officeDocument/2006/relationships/slideLayout" Target="../slideLayouts/slideLayout20.xml"/><Relationship Id="rId4" Type="http://schemas.openxmlformats.org/officeDocument/2006/relationships/hyperlink" Target="http://www.nsf.gov/bfa/dias/policy/merit_review/resources.jsp"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3.xml"/><Relationship Id="rId1" Type="http://schemas.openxmlformats.org/officeDocument/2006/relationships/slideLayout" Target="../slideLayouts/slideLayout20.xml"/></Relationships>
</file>

<file path=ppt/slides/_rels/slide30.xml.rels><?xml version="1.0" encoding="UTF-8" standalone="yes"?>
<Relationships xmlns="http://schemas.openxmlformats.org/package/2006/relationships"><Relationship Id="rId3" Type="http://schemas.openxmlformats.org/officeDocument/2006/relationships/hyperlink" Target="mailto:policy@nsf.gov" TargetMode="External"/><Relationship Id="rId2" Type="http://schemas.openxmlformats.org/officeDocument/2006/relationships/notesSlide" Target="../notesSlides/notesSlide30.xml"/><Relationship Id="rId1" Type="http://schemas.openxmlformats.org/officeDocument/2006/relationships/slideLayout" Target="../slideLayouts/slideLayout20.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5.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5.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5.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5.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5.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5.xml"/></Relationships>
</file>

<file path=ppt/slides/_rels/slide37.xml.rels><?xml version="1.0" encoding="UTF-8" standalone="yes"?>
<Relationships xmlns="http://schemas.openxmlformats.org/package/2006/relationships"><Relationship Id="rId3" Type="http://schemas.openxmlformats.org/officeDocument/2006/relationships/notesSlide" Target="../notesSlides/notesSlide37.xml"/><Relationship Id="rId7" Type="http://schemas.openxmlformats.org/officeDocument/2006/relationships/image" Target="../media/image11.png"/><Relationship Id="rId2" Type="http://schemas.openxmlformats.org/officeDocument/2006/relationships/slideLayout" Target="../slideLayouts/slideLayout20.xml"/><Relationship Id="rId1" Type="http://schemas.openxmlformats.org/officeDocument/2006/relationships/vmlDrawing" Target="../drawings/vmlDrawing1.vml"/><Relationship Id="rId6" Type="http://schemas.openxmlformats.org/officeDocument/2006/relationships/image" Target="../media/image10.emf"/><Relationship Id="rId5" Type="http://schemas.openxmlformats.org/officeDocument/2006/relationships/package" Target="../embeddings/Microsoft_Word_Document2.docx"/><Relationship Id="rId4" Type="http://schemas.openxmlformats.org/officeDocument/2006/relationships/oleObject" Target="../embeddings/oleObject1.bin"/></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5.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15.xml"/></Relationships>
</file>

<file path=ppt/slides/_rels/slide4.xml.rels><?xml version="1.0" encoding="UTF-8" standalone="yes"?>
<Relationships xmlns="http://schemas.openxmlformats.org/package/2006/relationships"><Relationship Id="rId8" Type="http://schemas.openxmlformats.org/officeDocument/2006/relationships/hyperlink" Target="http://www.nsf.gov/oig" TargetMode="External"/><Relationship Id="rId13" Type="http://schemas.openxmlformats.org/officeDocument/2006/relationships/hyperlink" Target="http://www.nsf.gov/od/ogc/index.jsp" TargetMode="External"/><Relationship Id="rId18" Type="http://schemas.openxmlformats.org/officeDocument/2006/relationships/hyperlink" Target="http://www.nsf.gov/dir/index.jsp?org=SBE" TargetMode="External"/><Relationship Id="rId3" Type="http://schemas.openxmlformats.org/officeDocument/2006/relationships/hyperlink" Target="http://www.nsf.gov/dir/index.jsp?org=mps" TargetMode="External"/><Relationship Id="rId21" Type="http://schemas.openxmlformats.org/officeDocument/2006/relationships/hyperlink" Target="http://www.nsf.gov/oirm/index.jsp" TargetMode="External"/><Relationship Id="rId7" Type="http://schemas.openxmlformats.org/officeDocument/2006/relationships/hyperlink" Target="http://www.nsf.gov/dir/index.jsp?org=bio" TargetMode="External"/><Relationship Id="rId12" Type="http://schemas.openxmlformats.org/officeDocument/2006/relationships/hyperlink" Target="http://www.nsf.gov/od/oeo/index.jsp" TargetMode="External"/><Relationship Id="rId17" Type="http://schemas.openxmlformats.org/officeDocument/2006/relationships/hyperlink" Target="http://www.nsf.gov/dir/index.jsp?org=OPP" TargetMode="External"/><Relationship Id="rId2" Type="http://schemas.openxmlformats.org/officeDocument/2006/relationships/notesSlide" Target="../notesSlides/notesSlide4.xml"/><Relationship Id="rId16" Type="http://schemas.openxmlformats.org/officeDocument/2006/relationships/hyperlink" Target="http://www.nsf.gov/olpa" TargetMode="External"/><Relationship Id="rId20" Type="http://schemas.openxmlformats.org/officeDocument/2006/relationships/hyperlink" Target="http://www.nsf.gov/bfa/index.jsp" TargetMode="External"/><Relationship Id="rId1" Type="http://schemas.openxmlformats.org/officeDocument/2006/relationships/slideLayout" Target="../slideLayouts/slideLayout20.xml"/><Relationship Id="rId6" Type="http://schemas.openxmlformats.org/officeDocument/2006/relationships/hyperlink" Target="http://www.nsf.gov/dir/index.jsp?org=cise" TargetMode="External"/><Relationship Id="rId11" Type="http://schemas.openxmlformats.org/officeDocument/2006/relationships/hyperlink" Target="http://www.nsf.gov/oci" TargetMode="External"/><Relationship Id="rId5" Type="http://schemas.openxmlformats.org/officeDocument/2006/relationships/hyperlink" Target="http://www.nsf.gov/dir/index.jsp?org=eng" TargetMode="External"/><Relationship Id="rId15" Type="http://schemas.openxmlformats.org/officeDocument/2006/relationships/hyperlink" Target="http://www.nsf.gov/oise" TargetMode="External"/><Relationship Id="rId10" Type="http://schemas.openxmlformats.org/officeDocument/2006/relationships/hyperlink" Target="http://www.nsf.gov/nsb" TargetMode="External"/><Relationship Id="rId19" Type="http://schemas.openxmlformats.org/officeDocument/2006/relationships/hyperlink" Target="http://www.nsf.gov/dir/index.jsp?org=ehr" TargetMode="External"/><Relationship Id="rId4" Type="http://schemas.openxmlformats.org/officeDocument/2006/relationships/hyperlink" Target="http://www.nsf.gov/dir/index.jsp?org=geo" TargetMode="External"/><Relationship Id="rId9" Type="http://schemas.openxmlformats.org/officeDocument/2006/relationships/hyperlink" Target="http://www.nsf.gov/od" TargetMode="External"/><Relationship Id="rId14" Type="http://schemas.openxmlformats.org/officeDocument/2006/relationships/hyperlink" Target="http://www.nsf.gov/od/oia/index.jsp" TargetMode="Externa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15.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15.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15.xml"/></Relationships>
</file>

<file path=ppt/slides/_rels/slide43.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43.xml"/><Relationship Id="rId1" Type="http://schemas.openxmlformats.org/officeDocument/2006/relationships/slideLayout" Target="../slideLayouts/slideLayout15.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15.xml"/></Relationships>
</file>

<file path=ppt/slides/_rels/slide4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45.xml"/><Relationship Id="rId1" Type="http://schemas.openxmlformats.org/officeDocument/2006/relationships/slideLayout" Target="../slideLayouts/slideLayout20.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0.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0.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0.xml"/></Relationships>
</file>

<file path=ppt/slides/_rels/slide4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49.xml"/><Relationship Id="rId1" Type="http://schemas.openxmlformats.org/officeDocument/2006/relationships/slideLayout" Target="../slideLayouts/slideLayout20.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5.xml"/></Relationships>
</file>

<file path=ppt/slides/_rels/slide50.xml.rels><?xml version="1.0" encoding="UTF-8" standalone="yes"?>
<Relationships xmlns="http://schemas.openxmlformats.org/package/2006/relationships"><Relationship Id="rId3" Type="http://schemas.openxmlformats.org/officeDocument/2006/relationships/hyperlink" Target="http://www.nsf.gov/news/strategicplan/nsfstrategicplan_2011_2016.pdf" TargetMode="External"/><Relationship Id="rId2" Type="http://schemas.openxmlformats.org/officeDocument/2006/relationships/notesSlide" Target="../notesSlides/notesSlide50.xml"/><Relationship Id="rId1" Type="http://schemas.openxmlformats.org/officeDocument/2006/relationships/slideLayout" Target="../slideLayouts/slideLayout15.xml"/><Relationship Id="rId6" Type="http://schemas.openxmlformats.org/officeDocument/2006/relationships/hyperlink" Target="http://www.nsf.gov/publications/pub_summ.jsp?ods_key=papp" TargetMode="External"/><Relationship Id="rId5" Type="http://schemas.openxmlformats.org/officeDocument/2006/relationships/hyperlink" Target="http://www.nsf.gov/nsb/publications/2011/meritreviewcriteria.pdf" TargetMode="External"/><Relationship Id="rId4" Type="http://schemas.openxmlformats.org/officeDocument/2006/relationships/hyperlink" Target="http://www.nsf.gov/about/budget/fy2013/index.jsp" TargetMode="External"/></Relationships>
</file>

<file path=ppt/slides/_rels/slide51.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51.xml"/><Relationship Id="rId1" Type="http://schemas.openxmlformats.org/officeDocument/2006/relationships/slideLayout" Target="../slideLayouts/slideLayout20.xml"/></Relationships>
</file>

<file path=ppt/slides/_rels/slide6.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6.xml"/><Relationship Id="rId1" Type="http://schemas.openxmlformats.org/officeDocument/2006/relationships/slideLayout" Target="../slideLayouts/slideLayout20.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20.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0.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981200" y="457200"/>
            <a:ext cx="6705600" cy="1470025"/>
          </a:xfrm>
        </p:spPr>
        <p:txBody>
          <a:bodyPr/>
          <a:lstStyle/>
          <a:p>
            <a:pPr algn="l"/>
            <a:r>
              <a:rPr lang="en-US" sz="4000" dirty="0" smtClean="0">
                <a:solidFill>
                  <a:schemeClr val="bg1"/>
                </a:solidFill>
                <a:effectLst>
                  <a:outerShdw blurRad="38100" dist="38100" dir="2700000" algn="tl">
                    <a:srgbClr val="000000">
                      <a:alpha val="43137"/>
                    </a:srgbClr>
                  </a:outerShdw>
                </a:effectLst>
              </a:rPr>
              <a:t>National Science Foundation</a:t>
            </a:r>
            <a:br>
              <a:rPr lang="en-US" sz="4000" dirty="0" smtClean="0">
                <a:solidFill>
                  <a:schemeClr val="bg1"/>
                </a:solidFill>
                <a:effectLst>
                  <a:outerShdw blurRad="38100" dist="38100" dir="2700000" algn="tl">
                    <a:srgbClr val="000000">
                      <a:alpha val="43137"/>
                    </a:srgbClr>
                  </a:outerShdw>
                </a:effectLst>
              </a:rPr>
            </a:br>
            <a:r>
              <a:rPr lang="en-US" sz="4000" dirty="0" smtClean="0">
                <a:solidFill>
                  <a:schemeClr val="bg1"/>
                </a:solidFill>
                <a:effectLst>
                  <a:outerShdw blurRad="38100" dist="38100" dir="2700000" algn="tl">
                    <a:srgbClr val="000000">
                      <a:alpha val="43137"/>
                    </a:srgbClr>
                  </a:outerShdw>
                </a:effectLst>
              </a:rPr>
              <a:t>Update</a:t>
            </a:r>
            <a:endParaRPr lang="en-US" sz="4000" dirty="0">
              <a:solidFill>
                <a:schemeClr val="bg1"/>
              </a:solidFill>
              <a:effectLst>
                <a:outerShdw blurRad="38100" dist="38100" dir="2700000" algn="tl">
                  <a:srgbClr val="000000">
                    <a:alpha val="43137"/>
                  </a:srgbClr>
                </a:outerShdw>
              </a:effectLst>
            </a:endParaRPr>
          </a:p>
        </p:txBody>
      </p:sp>
      <p:sp>
        <p:nvSpPr>
          <p:cNvPr id="3" name="Subtitle 2"/>
          <p:cNvSpPr>
            <a:spLocks noGrp="1"/>
          </p:cNvSpPr>
          <p:nvPr>
            <p:ph type="subTitle" idx="1"/>
          </p:nvPr>
        </p:nvSpPr>
        <p:spPr>
          <a:xfrm>
            <a:off x="1447800" y="1676400"/>
            <a:ext cx="6400800" cy="2514600"/>
          </a:xfrm>
        </p:spPr>
        <p:txBody>
          <a:bodyPr/>
          <a:lstStyle/>
          <a:p>
            <a:endParaRPr lang="en-US" sz="3600" dirty="0" smtClean="0">
              <a:solidFill>
                <a:schemeClr val="accent1"/>
              </a:solidFill>
              <a:effectLst>
                <a:outerShdw blurRad="38100" dist="38100" dir="2700000" algn="tl">
                  <a:srgbClr val="000000">
                    <a:alpha val="43137"/>
                  </a:srgbClr>
                </a:outerShdw>
              </a:effectLst>
            </a:endParaRPr>
          </a:p>
          <a:p>
            <a:r>
              <a:rPr lang="en-US" sz="3600" dirty="0" smtClean="0">
                <a:solidFill>
                  <a:schemeClr val="accent1"/>
                </a:solidFill>
                <a:effectLst>
                  <a:outerShdw blurRad="38100" dist="38100" dir="2700000" algn="tl">
                    <a:srgbClr val="000000">
                      <a:alpha val="43137"/>
                    </a:srgbClr>
                  </a:outerShdw>
                </a:effectLst>
              </a:rPr>
              <a:t>National Council of University Research Administrators </a:t>
            </a:r>
          </a:p>
          <a:p>
            <a:r>
              <a:rPr lang="en-US" dirty="0" smtClean="0">
                <a:solidFill>
                  <a:schemeClr val="accent1"/>
                </a:solidFill>
                <a:effectLst>
                  <a:outerShdw blurRad="38100" dist="38100" dir="2700000" algn="tl">
                    <a:srgbClr val="000000">
                      <a:alpha val="43137"/>
                    </a:srgbClr>
                  </a:outerShdw>
                </a:effectLst>
              </a:rPr>
              <a:t>54</a:t>
            </a:r>
            <a:r>
              <a:rPr lang="en-US" baseline="30000" dirty="0" smtClean="0">
                <a:solidFill>
                  <a:schemeClr val="accent1"/>
                </a:solidFill>
                <a:effectLst>
                  <a:outerShdw blurRad="38100" dist="38100" dir="2700000" algn="tl">
                    <a:srgbClr val="000000">
                      <a:alpha val="43137"/>
                    </a:srgbClr>
                  </a:outerShdw>
                </a:effectLst>
              </a:rPr>
              <a:t>th</a:t>
            </a:r>
            <a:r>
              <a:rPr lang="en-US" dirty="0" smtClean="0">
                <a:solidFill>
                  <a:schemeClr val="accent1"/>
                </a:solidFill>
                <a:effectLst>
                  <a:outerShdw blurRad="38100" dist="38100" dir="2700000" algn="tl">
                    <a:srgbClr val="000000">
                      <a:alpha val="43137"/>
                    </a:srgbClr>
                  </a:outerShdw>
                </a:effectLst>
              </a:rPr>
              <a:t> Annual Meeting</a:t>
            </a:r>
          </a:p>
          <a:p>
            <a:r>
              <a:rPr lang="en-US" dirty="0" smtClean="0">
                <a:solidFill>
                  <a:schemeClr val="accent1"/>
                </a:solidFill>
                <a:effectLst>
                  <a:outerShdw blurRad="38100" dist="38100" dir="2700000" algn="tl">
                    <a:srgbClr val="000000">
                      <a:alpha val="43137"/>
                    </a:srgbClr>
                  </a:outerShdw>
                </a:effectLst>
              </a:rPr>
              <a:t>Washington, DC</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533400" y="1905000"/>
            <a:ext cx="7772400" cy="1470025"/>
          </a:xfrm>
        </p:spPr>
        <p:txBody>
          <a:bodyPr>
            <a:normAutofit fontScale="90000"/>
          </a:bodyPr>
          <a:lstStyle/>
          <a:p>
            <a:pPr lvl="0"/>
            <a:r>
              <a:rPr lang="en-US" b="1" dirty="0" smtClean="0">
                <a:effectLst>
                  <a:outerShdw blurRad="38100" dist="38100" dir="2700000" algn="tl">
                    <a:srgbClr val="000000">
                      <a:alpha val="43137"/>
                    </a:srgbClr>
                  </a:outerShdw>
                </a:effectLst>
                <a:latin typeface="Arial" pitchFamily="34" charset="0"/>
                <a:cs typeface="Arial" pitchFamily="34" charset="0"/>
              </a:rPr>
              <a:t>ARRA Acceleration: </a:t>
            </a:r>
            <a:br>
              <a:rPr lang="en-US" b="1" dirty="0" smtClean="0">
                <a:effectLst>
                  <a:outerShdw blurRad="38100" dist="38100" dir="2700000" algn="tl">
                    <a:srgbClr val="000000">
                      <a:alpha val="43137"/>
                    </a:srgbClr>
                  </a:outerShdw>
                </a:effectLst>
                <a:latin typeface="Arial" pitchFamily="34" charset="0"/>
                <a:cs typeface="Arial" pitchFamily="34" charset="0"/>
              </a:rPr>
            </a:br>
            <a:r>
              <a:rPr lang="en-US" b="1" dirty="0" smtClean="0">
                <a:effectLst>
                  <a:outerShdw blurRad="38100" dist="38100" dir="2700000" algn="tl">
                    <a:srgbClr val="000000">
                      <a:alpha val="43137"/>
                    </a:srgbClr>
                  </a:outerShdw>
                </a:effectLst>
                <a:latin typeface="Arial" pitchFamily="34" charset="0"/>
                <a:cs typeface="Arial" pitchFamily="34" charset="0"/>
              </a:rPr>
              <a:t>NSF Implementation of OMB Memorandum M-11-34</a:t>
            </a:r>
            <a:r>
              <a:rPr lang="en-US" b="1" dirty="0" smtClean="0">
                <a:latin typeface="Arial" pitchFamily="34" charset="0"/>
                <a:cs typeface="Arial" pitchFamily="34" charset="0"/>
              </a:rPr>
              <a:t/>
            </a:r>
            <a:br>
              <a:rPr lang="en-US" b="1" dirty="0" smtClean="0">
                <a:latin typeface="Arial" pitchFamily="34" charset="0"/>
                <a:cs typeface="Arial" pitchFamily="34" charset="0"/>
              </a:rPr>
            </a:br>
            <a:r>
              <a:rPr lang="en-US"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a:r>
            <a:br>
              <a:rPr lang="en-US"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br>
            <a:endParaRPr lang="en-US"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pic>
        <p:nvPicPr>
          <p:cNvPr id="65539" name="Picture 3" descr="Speedometer"/>
          <p:cNvPicPr>
            <a:picLocks noChangeAspect="1" noChangeArrowheads="1"/>
          </p:cNvPicPr>
          <p:nvPr/>
        </p:nvPicPr>
        <p:blipFill>
          <a:blip r:embed="rId3" cstate="print"/>
          <a:srcRect/>
          <a:stretch>
            <a:fillRect/>
          </a:stretch>
        </p:blipFill>
        <p:spPr bwMode="auto">
          <a:xfrm>
            <a:off x="3048000" y="3810000"/>
            <a:ext cx="2667000" cy="2590800"/>
          </a:xfrm>
          <a:prstGeom prst="rect">
            <a:avLst/>
          </a:prstGeom>
          <a:noFill/>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1600200"/>
            <a:ext cx="8382000" cy="4800600"/>
          </a:xfrm>
        </p:spPr>
        <p:txBody>
          <a:bodyPr>
            <a:normAutofit fontScale="62500" lnSpcReduction="20000"/>
          </a:bodyPr>
          <a:lstStyle/>
          <a:p>
            <a:pPr marL="457200" indent="-457200">
              <a:spcAft>
                <a:spcPts val="1200"/>
              </a:spcAft>
              <a:buSzPct val="125000"/>
              <a:buFont typeface="Arial" pitchFamily="34" charset="0"/>
              <a:buChar char="•"/>
            </a:pPr>
            <a:r>
              <a:rPr lang="en-US" dirty="0" smtClean="0">
                <a:latin typeface="Arial" pitchFamily="34" charset="0"/>
                <a:cs typeface="Arial" pitchFamily="34" charset="0"/>
              </a:rPr>
              <a:t>Responsible expenditure acceleration now!!</a:t>
            </a:r>
          </a:p>
          <a:p>
            <a:pPr marL="914400" lvl="1" indent="-457200">
              <a:spcAft>
                <a:spcPts val="1200"/>
              </a:spcAft>
              <a:buClrTx/>
              <a:buSzPct val="125000"/>
              <a:buFont typeface="Calibri" pitchFamily="34" charset="0"/>
              <a:buChar char="–"/>
            </a:pPr>
            <a:r>
              <a:rPr lang="en-US" sz="3200" dirty="0" smtClean="0">
                <a:solidFill>
                  <a:schemeClr val="tx1"/>
                </a:solidFill>
                <a:latin typeface="Arial" pitchFamily="34" charset="0"/>
                <a:cs typeface="Arial" pitchFamily="34" charset="0"/>
              </a:rPr>
              <a:t>Award specific:  Consider the program plan and the Ts &amp; Cs and facts and circumstances of each specific award</a:t>
            </a:r>
          </a:p>
          <a:p>
            <a:pPr marL="914400" lvl="1" indent="-457200">
              <a:spcAft>
                <a:spcPts val="1200"/>
              </a:spcAft>
              <a:buClrTx/>
              <a:buSzPct val="125000"/>
              <a:buFont typeface="Calibri" pitchFamily="34" charset="0"/>
              <a:buChar char="–"/>
            </a:pPr>
            <a:r>
              <a:rPr lang="en-US" sz="3200" dirty="0" smtClean="0">
                <a:solidFill>
                  <a:schemeClr val="tx1"/>
                </a:solidFill>
                <a:latin typeface="Arial" pitchFamily="34" charset="0"/>
                <a:cs typeface="Arial" pitchFamily="34" charset="0"/>
              </a:rPr>
              <a:t>Communicate with the cognizant NSF program officer and check the NSF ARRA web page for guidance</a:t>
            </a:r>
          </a:p>
          <a:p>
            <a:pPr marL="1314450" lvl="2" indent="-457200">
              <a:spcAft>
                <a:spcPts val="1200"/>
              </a:spcAft>
              <a:buFont typeface="Arial" pitchFamily="34" charset="0"/>
              <a:buChar char="•"/>
            </a:pPr>
            <a:r>
              <a:rPr lang="en-US" sz="3200" dirty="0" smtClean="0">
                <a:solidFill>
                  <a:schemeClr val="tx1"/>
                </a:solidFill>
                <a:latin typeface="Arial" pitchFamily="34" charset="0"/>
                <a:cs typeface="Arial" pitchFamily="34" charset="0"/>
                <a:hlinkClick r:id="rId3"/>
              </a:rPr>
              <a:t>http://www.nsf.gov/recovery</a:t>
            </a:r>
            <a:r>
              <a:rPr lang="en-US" sz="3200" dirty="0" smtClean="0">
                <a:solidFill>
                  <a:schemeClr val="tx1"/>
                </a:solidFill>
                <a:latin typeface="Arial" pitchFamily="34" charset="0"/>
                <a:cs typeface="Arial" pitchFamily="34" charset="0"/>
              </a:rPr>
              <a:t>/</a:t>
            </a:r>
          </a:p>
          <a:p>
            <a:pPr marL="457200" indent="-457200">
              <a:spcAft>
                <a:spcPts val="1200"/>
              </a:spcAft>
              <a:buSzPct val="125000"/>
              <a:buFont typeface="Arial" pitchFamily="34" charset="0"/>
              <a:buChar char="•"/>
            </a:pPr>
            <a:r>
              <a:rPr lang="en-US" dirty="0" smtClean="0">
                <a:latin typeface="Arial" pitchFamily="34" charset="0"/>
                <a:cs typeface="Arial" pitchFamily="34" charset="0"/>
              </a:rPr>
              <a:t>Grantee approved no-cost extensions (NCE)</a:t>
            </a:r>
          </a:p>
          <a:p>
            <a:pPr lvl="1">
              <a:spcAft>
                <a:spcPts val="1200"/>
              </a:spcAft>
              <a:buClrTx/>
              <a:buFont typeface="Calibri" pitchFamily="34" charset="0"/>
              <a:buChar char="–"/>
            </a:pPr>
            <a:r>
              <a:rPr lang="en-US" sz="3200" dirty="0" smtClean="0">
                <a:latin typeface="Arial" pitchFamily="34" charset="0"/>
                <a:cs typeface="Arial" pitchFamily="34" charset="0"/>
              </a:rPr>
              <a:t>ARRA grantees may ONLY issue themselves NCE through 9/30/2013, but NOT beyond 9/30/2013 </a:t>
            </a:r>
          </a:p>
          <a:p>
            <a:pPr marL="457200" indent="-457200">
              <a:spcAft>
                <a:spcPts val="1200"/>
              </a:spcAft>
              <a:buSzPct val="125000"/>
              <a:buFont typeface="Arial" pitchFamily="34" charset="0"/>
              <a:buChar char="•"/>
            </a:pPr>
            <a:r>
              <a:rPr lang="en-US" dirty="0" smtClean="0">
                <a:latin typeface="Arial" pitchFamily="34" charset="0"/>
                <a:cs typeface="Arial" pitchFamily="34" charset="0"/>
              </a:rPr>
              <a:t>Waiver requests</a:t>
            </a:r>
          </a:p>
          <a:p>
            <a:pPr lvl="1">
              <a:spcAft>
                <a:spcPts val="1200"/>
              </a:spcAft>
              <a:buClrTx/>
              <a:buFont typeface="Calibri" pitchFamily="34" charset="0"/>
              <a:buChar char="–"/>
            </a:pPr>
            <a:r>
              <a:rPr lang="en-US" sz="3200" dirty="0" smtClean="0">
                <a:latin typeface="Arial" pitchFamily="34" charset="0"/>
                <a:cs typeface="Arial" pitchFamily="34" charset="0"/>
              </a:rPr>
              <a:t>NSF will only go forward with requests that have a compelling and defendable rationale in accordance with the OMB waiver criteria.  </a:t>
            </a:r>
          </a:p>
        </p:txBody>
      </p:sp>
      <p:sp>
        <p:nvSpPr>
          <p:cNvPr id="5" name="Title 1"/>
          <p:cNvSpPr txBox="1">
            <a:spLocks/>
          </p:cNvSpPr>
          <p:nvPr/>
        </p:nvSpPr>
        <p:spPr>
          <a:xfrm>
            <a:off x="228600" y="685800"/>
            <a:ext cx="8229600" cy="762000"/>
          </a:xfrm>
          <a:prstGeom prst="rect">
            <a:avLst/>
          </a:prstGeom>
        </p:spPr>
        <p:txBody>
          <a:bodyPr vert="horz" lIns="91440" tIns="45720" rIns="91440" bIns="45720" rtlCol="0" anchor="ctr">
            <a:no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200" b="1" i="0" u="none" strike="noStrike" kern="1200" cap="none" spc="0" normalizeH="0" baseline="0" noProof="0" dirty="0" smtClean="0">
                <a:ln>
                  <a:noFill/>
                </a:ln>
                <a:solidFill>
                  <a:schemeClr val="tx1"/>
                </a:solidFill>
                <a:effectLst>
                  <a:outerShdw blurRad="38100" dist="38100" dir="2700000" algn="tl">
                    <a:srgbClr val="000000">
                      <a:alpha val="43137"/>
                    </a:srgbClr>
                  </a:outerShdw>
                </a:effectLst>
                <a:uLnTx/>
                <a:uFillTx/>
                <a:latin typeface="Arial" pitchFamily="34" charset="0"/>
                <a:ea typeface="+mj-ea"/>
                <a:cs typeface="Arial" pitchFamily="34" charset="0"/>
              </a:rPr>
              <a:t>What Recipients</a:t>
            </a:r>
            <a:r>
              <a:rPr kumimoji="0" lang="en-US" sz="3200" b="1" i="0" u="none" strike="noStrike" kern="1200" cap="none" spc="0" normalizeH="0" noProof="0" dirty="0" smtClean="0">
                <a:ln>
                  <a:noFill/>
                </a:ln>
                <a:solidFill>
                  <a:schemeClr val="tx1"/>
                </a:solidFill>
                <a:effectLst>
                  <a:outerShdw blurRad="38100" dist="38100" dir="2700000" algn="tl">
                    <a:srgbClr val="000000">
                      <a:alpha val="43137"/>
                    </a:srgbClr>
                  </a:outerShdw>
                </a:effectLst>
                <a:uLnTx/>
                <a:uFillTx/>
                <a:latin typeface="Arial" pitchFamily="34" charset="0"/>
                <a:ea typeface="+mj-ea"/>
                <a:cs typeface="Arial" pitchFamily="34" charset="0"/>
              </a:rPr>
              <a:t> Need to Know</a:t>
            </a:r>
            <a:endParaRPr kumimoji="0" lang="en-US" sz="3200" b="1" i="0" u="none" strike="noStrike" kern="1200" cap="none" spc="0" normalizeH="0" baseline="0" noProof="0" dirty="0">
              <a:ln>
                <a:noFill/>
              </a:ln>
              <a:solidFill>
                <a:schemeClr val="tx1"/>
              </a:solidFill>
              <a:effectLst>
                <a:outerShdw blurRad="38100" dist="38100" dir="2700000" algn="tl">
                  <a:srgbClr val="000000">
                    <a:alpha val="43137"/>
                  </a:srgbClr>
                </a:outerShdw>
              </a:effectLst>
              <a:uLnTx/>
              <a:uFillTx/>
              <a:latin typeface="Arial" pitchFamily="34" charset="0"/>
              <a:ea typeface="+mj-ea"/>
              <a:cs typeface="Arial" pitchFamily="34" charset="0"/>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9394" name="Picture 2" descr="Screen Beans character changing a layout"/>
          <p:cNvPicPr>
            <a:picLocks noChangeAspect="1" noChangeArrowheads="1"/>
          </p:cNvPicPr>
          <p:nvPr/>
        </p:nvPicPr>
        <p:blipFill>
          <a:blip r:embed="rId3" cstate="print"/>
          <a:srcRect/>
          <a:stretch>
            <a:fillRect/>
          </a:stretch>
        </p:blipFill>
        <p:spPr bwMode="auto">
          <a:xfrm>
            <a:off x="3124200" y="3352800"/>
            <a:ext cx="2590800" cy="2667000"/>
          </a:xfrm>
          <a:prstGeom prst="rect">
            <a:avLst/>
          </a:prstGeom>
          <a:noFill/>
        </p:spPr>
      </p:pic>
      <p:sp>
        <p:nvSpPr>
          <p:cNvPr id="4" name="Title 3"/>
          <p:cNvSpPr>
            <a:spLocks noGrp="1"/>
          </p:cNvSpPr>
          <p:nvPr>
            <p:ph type="ctrTitle" idx="4294967295"/>
          </p:nvPr>
        </p:nvSpPr>
        <p:spPr>
          <a:xfrm>
            <a:off x="0" y="990600"/>
            <a:ext cx="8001000" cy="1295400"/>
          </a:xfrm>
          <a:prstGeom prst="rect">
            <a:avLst/>
          </a:prstGeom>
        </p:spPr>
        <p:txBody>
          <a:bodyPr/>
          <a:lstStyle/>
          <a:p>
            <a:pPr lvl="0">
              <a:defRPr/>
            </a:pPr>
            <a:r>
              <a:rPr lang="en-US" sz="4000" b="1" dirty="0" smtClean="0">
                <a:solidFill>
                  <a:schemeClr val="tx1"/>
                </a:solidFill>
                <a:effectLst>
                  <a:outerShdw blurRad="38100" dist="38100" dir="2700000" algn="tl">
                    <a:srgbClr val="000000">
                      <a:alpha val="43137"/>
                    </a:srgbClr>
                  </a:outerShdw>
                </a:effectLst>
                <a:latin typeface="Arial" pitchFamily="34" charset="0"/>
                <a:cs typeface="Arial" pitchFamily="34" charset="0"/>
              </a:rPr>
              <a:t>NSF Merit Review </a:t>
            </a:r>
            <a:br>
              <a:rPr lang="en-US" sz="4000" b="1" dirty="0" smtClean="0">
                <a:solidFill>
                  <a:schemeClr val="tx1"/>
                </a:solidFill>
                <a:effectLst>
                  <a:outerShdw blurRad="38100" dist="38100" dir="2700000" algn="tl">
                    <a:srgbClr val="000000">
                      <a:alpha val="43137"/>
                    </a:srgbClr>
                  </a:outerShdw>
                </a:effectLst>
                <a:latin typeface="Arial" pitchFamily="34" charset="0"/>
                <a:cs typeface="Arial" pitchFamily="34" charset="0"/>
              </a:rPr>
            </a:br>
            <a:r>
              <a:rPr lang="en-US" sz="4000" b="1" dirty="0" smtClean="0">
                <a:solidFill>
                  <a:schemeClr val="tx1"/>
                </a:solidFill>
                <a:effectLst>
                  <a:outerShdw blurRad="38100" dist="38100" dir="2700000" algn="tl">
                    <a:srgbClr val="000000">
                      <a:alpha val="43137"/>
                    </a:srgbClr>
                  </a:outerShdw>
                </a:effectLst>
                <a:latin typeface="Arial" pitchFamily="34" charset="0"/>
                <a:cs typeface="Arial" pitchFamily="34" charset="0"/>
              </a:rPr>
              <a:t>Criteria Revision</a:t>
            </a:r>
            <a:br>
              <a:rPr lang="en-US" sz="4000" b="1" dirty="0" smtClean="0">
                <a:solidFill>
                  <a:schemeClr val="tx1"/>
                </a:solidFill>
                <a:effectLst>
                  <a:outerShdw blurRad="38100" dist="38100" dir="2700000" algn="tl">
                    <a:srgbClr val="000000">
                      <a:alpha val="43137"/>
                    </a:srgbClr>
                  </a:outerShdw>
                </a:effectLst>
                <a:latin typeface="Arial" pitchFamily="34" charset="0"/>
                <a:cs typeface="Arial" pitchFamily="34" charset="0"/>
              </a:rPr>
            </a:br>
            <a:r>
              <a:rPr lang="en-US" sz="800" b="1" dirty="0" smtClean="0">
                <a:solidFill>
                  <a:schemeClr val="tx1"/>
                </a:solidFill>
                <a:effectLst>
                  <a:outerShdw blurRad="38100" dist="38100" dir="2700000" algn="tl">
                    <a:srgbClr val="000000">
                      <a:alpha val="43137"/>
                    </a:srgbClr>
                  </a:outerShdw>
                </a:effectLst>
                <a:latin typeface="Arial" pitchFamily="34" charset="0"/>
                <a:cs typeface="Arial" pitchFamily="34" charset="0"/>
              </a:rPr>
              <a:t> </a:t>
            </a:r>
            <a:r>
              <a:rPr lang="en-US" sz="4000" b="1" dirty="0" smtClean="0">
                <a:solidFill>
                  <a:schemeClr val="tx1"/>
                </a:solidFill>
                <a:effectLst>
                  <a:outerShdw blurRad="38100" dist="38100" dir="2700000" algn="tl">
                    <a:srgbClr val="000000">
                      <a:alpha val="43137"/>
                    </a:srgbClr>
                  </a:outerShdw>
                </a:effectLst>
                <a:latin typeface="Arial" pitchFamily="34" charset="0"/>
                <a:cs typeface="Arial" pitchFamily="34" charset="0"/>
              </a:rPr>
              <a:t/>
            </a:r>
            <a:br>
              <a:rPr lang="en-US" sz="4000" b="1" dirty="0" smtClean="0">
                <a:solidFill>
                  <a:schemeClr val="tx1"/>
                </a:solidFill>
                <a:effectLst>
                  <a:outerShdw blurRad="38100" dist="38100" dir="2700000" algn="tl">
                    <a:srgbClr val="000000">
                      <a:alpha val="43137"/>
                    </a:srgbClr>
                  </a:outerShdw>
                </a:effectLst>
                <a:latin typeface="Arial" pitchFamily="34" charset="0"/>
                <a:cs typeface="Arial" pitchFamily="34" charset="0"/>
              </a:rPr>
            </a:br>
            <a:r>
              <a:rPr lang="en-US" sz="4000" b="1" dirty="0" smtClean="0">
                <a:solidFill>
                  <a:schemeClr val="tx1"/>
                </a:solidFill>
                <a:effectLst>
                  <a:outerShdw blurRad="38100" dist="38100" dir="2700000" algn="tl">
                    <a:srgbClr val="000000">
                      <a:alpha val="43137"/>
                    </a:srgbClr>
                  </a:outerShdw>
                </a:effectLst>
                <a:latin typeface="Arial" pitchFamily="34" charset="0"/>
                <a:cs typeface="Arial" pitchFamily="34" charset="0"/>
              </a:rPr>
              <a:t>Background</a:t>
            </a:r>
            <a:endParaRPr lang="en-US" sz="4000" b="1" dirty="0">
              <a:ln w="12700">
                <a:solidFill>
                  <a:schemeClr val="tx2">
                    <a:satMod val="155000"/>
                  </a:schemeClr>
                </a:solidFill>
                <a:prstDash val="solid"/>
              </a:ln>
              <a:solidFill>
                <a:schemeClr val="tx1"/>
              </a:solidFill>
              <a:effectLst>
                <a:outerShdw blurRad="38100" dist="38100" dir="2700000" algn="tl">
                  <a:srgbClr val="000000">
                    <a:alpha val="43137"/>
                  </a:srgbClr>
                </a:outerShdw>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304800" y="1752600"/>
            <a:ext cx="8229600" cy="4525963"/>
          </a:xfrm>
          <a:prstGeom prst="rect">
            <a:avLst/>
          </a:prstGeom>
        </p:spPr>
        <p:txBody>
          <a:bodyPr>
            <a:normAutofit/>
          </a:bodyPr>
          <a:lstStyle/>
          <a:p>
            <a:pPr marL="457200" indent="-457200">
              <a:buSzPct val="125000"/>
            </a:pPr>
            <a:r>
              <a:rPr lang="en-US" sz="2800" dirty="0" smtClean="0"/>
              <a:t>Established Spring 2010</a:t>
            </a:r>
          </a:p>
          <a:p>
            <a:pPr marL="457200" indent="-457200">
              <a:buSzPct val="125000"/>
            </a:pPr>
            <a:r>
              <a:rPr lang="en-US" sz="2800" dirty="0" smtClean="0"/>
              <a:t>Rationale:</a:t>
            </a:r>
          </a:p>
          <a:p>
            <a:pPr marL="914400" lvl="1" indent="-457200">
              <a:buSzPct val="125000"/>
              <a:buFont typeface="Calibri" pitchFamily="34" charset="0"/>
              <a:buChar char="–"/>
            </a:pPr>
            <a:r>
              <a:rPr lang="en-US" sz="2600" dirty="0" smtClean="0"/>
              <a:t>More than 13 years since the last in-depth review and revision of the review criteria</a:t>
            </a:r>
          </a:p>
          <a:p>
            <a:pPr marL="914400" lvl="1" indent="-457200">
              <a:buSzPct val="125000"/>
              <a:buFont typeface="Calibri" pitchFamily="34" charset="0"/>
              <a:buChar char="–"/>
            </a:pPr>
            <a:r>
              <a:rPr lang="en-US" sz="2600" dirty="0" smtClean="0"/>
              <a:t>Opportunity to align review criteria with NSF’s new Strategic Plan</a:t>
            </a:r>
          </a:p>
          <a:p>
            <a:pPr marL="914400" lvl="1" indent="-457200">
              <a:buSzPct val="125000"/>
              <a:buFont typeface="Calibri" pitchFamily="34" charset="0"/>
              <a:buChar char="–"/>
            </a:pPr>
            <a:r>
              <a:rPr lang="en-US" sz="2600" dirty="0" smtClean="0"/>
              <a:t>Persistent anecdotal reports about confusion related to the Broader Impacts criterion, and inconsistency in how the </a:t>
            </a:r>
            <a:r>
              <a:rPr lang="en-US" sz="2400" dirty="0" smtClean="0"/>
              <a:t>criterion was being applied.   </a:t>
            </a:r>
          </a:p>
        </p:txBody>
      </p:sp>
      <p:sp>
        <p:nvSpPr>
          <p:cNvPr id="2" name="Title 1"/>
          <p:cNvSpPr>
            <a:spLocks noGrp="1"/>
          </p:cNvSpPr>
          <p:nvPr>
            <p:ph type="title" idx="4294967295"/>
          </p:nvPr>
        </p:nvSpPr>
        <p:spPr>
          <a:xfrm>
            <a:off x="304800" y="914400"/>
            <a:ext cx="8229600" cy="914400"/>
          </a:xfrm>
          <a:prstGeom prst="rect">
            <a:avLst/>
          </a:prstGeom>
        </p:spPr>
        <p:txBody>
          <a:bodyPr/>
          <a:lstStyle/>
          <a:p>
            <a:pPr algn="l"/>
            <a:r>
              <a:rPr lang="en-US" sz="3600" b="1" dirty="0" smtClean="0">
                <a:solidFill>
                  <a:schemeClr val="tx1"/>
                </a:solidFill>
                <a:effectLst>
                  <a:outerShdw blurRad="38100" dist="38100" dir="2700000" algn="tl">
                    <a:srgbClr val="000000">
                      <a:alpha val="43137"/>
                    </a:srgbClr>
                  </a:outerShdw>
                </a:effectLst>
              </a:rPr>
              <a:t>NSB Task Force on Merit Review</a:t>
            </a:r>
            <a:endParaRPr lang="en-US" sz="3600" b="1" dirty="0">
              <a:ln w="12700">
                <a:solidFill>
                  <a:schemeClr val="tx2">
                    <a:satMod val="155000"/>
                  </a:schemeClr>
                </a:solidFill>
                <a:prstDash val="solid"/>
              </a:ln>
              <a:solidFill>
                <a:schemeClr val="tx1"/>
              </a:solidFill>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4294967295"/>
          </p:nvPr>
        </p:nvSpPr>
        <p:spPr>
          <a:xfrm>
            <a:off x="152400" y="1600200"/>
            <a:ext cx="4343400" cy="4525963"/>
          </a:xfrm>
          <a:prstGeom prst="rect">
            <a:avLst/>
          </a:prstGeom>
        </p:spPr>
        <p:txBody>
          <a:bodyPr/>
          <a:lstStyle/>
          <a:p>
            <a:pPr marL="457200" indent="-457200">
              <a:buSzPct val="125000"/>
              <a:buFont typeface="Arial" pitchFamily="34" charset="0"/>
              <a:buChar char="•"/>
            </a:pPr>
            <a:r>
              <a:rPr lang="en-US" sz="2800" dirty="0" smtClean="0"/>
              <a:t>Task Force used input from the community to revise the description of the review criteria and underlying principles</a:t>
            </a:r>
          </a:p>
          <a:p>
            <a:pPr marL="457200" indent="-457200">
              <a:buSzPct val="125000"/>
            </a:pPr>
            <a:r>
              <a:rPr lang="en-US" sz="2800" dirty="0" smtClean="0"/>
              <a:t>Presented the final report to the National Science Board on December 13, 2011</a:t>
            </a:r>
            <a:endParaRPr lang="en-US" sz="2400" dirty="0"/>
          </a:p>
        </p:txBody>
      </p:sp>
      <p:sp>
        <p:nvSpPr>
          <p:cNvPr id="3" name="Title 2"/>
          <p:cNvSpPr>
            <a:spLocks noGrp="1"/>
          </p:cNvSpPr>
          <p:nvPr>
            <p:ph type="title" idx="4294967295"/>
          </p:nvPr>
        </p:nvSpPr>
        <p:spPr>
          <a:xfrm>
            <a:off x="228600" y="838200"/>
            <a:ext cx="8229600" cy="609600"/>
          </a:xfrm>
          <a:prstGeom prst="rect">
            <a:avLst/>
          </a:prstGeom>
        </p:spPr>
        <p:txBody>
          <a:bodyPr/>
          <a:lstStyle/>
          <a:p>
            <a:pPr algn="l"/>
            <a:r>
              <a:rPr lang="en-US" sz="3600" b="1" dirty="0" smtClean="0">
                <a:solidFill>
                  <a:schemeClr val="tx1"/>
                </a:solidFill>
                <a:effectLst>
                  <a:outerShdw blurRad="38100" dist="38100" dir="2700000" algn="tl">
                    <a:srgbClr val="000000">
                      <a:alpha val="43137"/>
                    </a:srgbClr>
                  </a:outerShdw>
                </a:effectLst>
              </a:rPr>
              <a:t>Final Report</a:t>
            </a:r>
            <a:endParaRPr lang="en-US" sz="3600" b="1" dirty="0">
              <a:ln w="12700">
                <a:solidFill>
                  <a:schemeClr val="tx2">
                    <a:satMod val="155000"/>
                  </a:schemeClr>
                </a:solidFill>
                <a:prstDash val="solid"/>
              </a:ln>
              <a:solidFill>
                <a:schemeClr val="tx1"/>
              </a:solidFill>
              <a:effectLst>
                <a:outerShdw blurRad="38100" dist="38100" dir="2700000" algn="tl">
                  <a:srgbClr val="000000">
                    <a:alpha val="43137"/>
                  </a:srgbClr>
                </a:outerShdw>
              </a:effectLst>
            </a:endParaRPr>
          </a:p>
        </p:txBody>
      </p:sp>
      <p:pic>
        <p:nvPicPr>
          <p:cNvPr id="6" name="Snagit_PPT1E2" descr="PPT1E2.png"/>
          <p:cNvPicPr>
            <a:picLocks noChangeAspect="1"/>
          </p:cNvPicPr>
          <p:nvPr/>
        </p:nvPicPr>
        <p:blipFill>
          <a:blip r:embed="rId3" cstate="print"/>
          <a:stretch>
            <a:fillRect/>
          </a:stretch>
        </p:blipFill>
        <p:spPr>
          <a:xfrm>
            <a:off x="4572000" y="1066800"/>
            <a:ext cx="3733800" cy="5163767"/>
          </a:xfrm>
          <a:prstGeom prst="rect">
            <a:avLst/>
          </a:prstGeom>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4294967295"/>
          </p:nvPr>
        </p:nvSpPr>
        <p:spPr>
          <a:xfrm>
            <a:off x="304800" y="1752600"/>
            <a:ext cx="8229600" cy="4525963"/>
          </a:xfrm>
          <a:prstGeom prst="rect">
            <a:avLst/>
          </a:prstGeom>
        </p:spPr>
        <p:txBody>
          <a:bodyPr>
            <a:normAutofit fontScale="92500" lnSpcReduction="20000"/>
          </a:bodyPr>
          <a:lstStyle/>
          <a:p>
            <a:pPr marL="457200" indent="-457200">
              <a:buSzPct val="125000"/>
            </a:pPr>
            <a:r>
              <a:rPr lang="en-US" sz="3000" dirty="0" smtClean="0"/>
              <a:t>The Intellectual Merit and Broader Impacts review criteria together capture the important elements that should guide the evaluation of NSF proposals.</a:t>
            </a:r>
          </a:p>
          <a:p>
            <a:pPr marL="457200" indent="-457200">
              <a:buSzPct val="125000"/>
            </a:pPr>
            <a:endParaRPr lang="en-US" sz="3000" dirty="0" smtClean="0"/>
          </a:p>
          <a:p>
            <a:pPr marL="457200" indent="-457200">
              <a:buSzPct val="125000"/>
            </a:pPr>
            <a:r>
              <a:rPr lang="en-US" sz="3000" dirty="0" smtClean="0"/>
              <a:t>Revisions to the descriptions of the Broader Impacts criterion and how it is implemented are needed.  </a:t>
            </a:r>
          </a:p>
          <a:p>
            <a:pPr marL="457200" indent="-457200">
              <a:buSzPct val="125000"/>
            </a:pPr>
            <a:endParaRPr lang="en-US" sz="3000" dirty="0" smtClean="0"/>
          </a:p>
          <a:p>
            <a:pPr marL="457200" indent="-457200">
              <a:buSzPct val="125000"/>
            </a:pPr>
            <a:r>
              <a:rPr lang="en-US" sz="3000" dirty="0" smtClean="0"/>
              <a:t>Use of the review criteria should be informed by a guiding set of core principles.</a:t>
            </a:r>
          </a:p>
          <a:p>
            <a:pPr>
              <a:buClr>
                <a:srgbClr val="002060"/>
              </a:buClr>
            </a:pPr>
            <a:endParaRPr lang="en-US" sz="3000" dirty="0" smtClean="0"/>
          </a:p>
          <a:p>
            <a:endParaRPr lang="en-US" dirty="0"/>
          </a:p>
        </p:txBody>
      </p:sp>
      <p:sp>
        <p:nvSpPr>
          <p:cNvPr id="5" name="Title 4"/>
          <p:cNvSpPr>
            <a:spLocks noGrp="1"/>
          </p:cNvSpPr>
          <p:nvPr>
            <p:ph type="title" idx="4294967295"/>
          </p:nvPr>
        </p:nvSpPr>
        <p:spPr>
          <a:xfrm>
            <a:off x="304800" y="914400"/>
            <a:ext cx="8229600" cy="609600"/>
          </a:xfrm>
          <a:prstGeom prst="rect">
            <a:avLst/>
          </a:prstGeom>
        </p:spPr>
        <p:txBody>
          <a:bodyPr/>
          <a:lstStyle/>
          <a:p>
            <a:pPr algn="l"/>
            <a:r>
              <a:rPr lang="en-US" sz="3600" b="1" dirty="0" smtClean="0">
                <a:solidFill>
                  <a:schemeClr val="tx1"/>
                </a:solidFill>
                <a:effectLst>
                  <a:outerShdw blurRad="38100" dist="38100" dir="2700000" algn="tl">
                    <a:srgbClr val="000000">
                      <a:alpha val="43137"/>
                    </a:srgbClr>
                  </a:outerShdw>
                </a:effectLst>
              </a:rPr>
              <a:t>Final Report: Conclusions</a:t>
            </a:r>
            <a:endParaRPr lang="en-US" sz="3600" b="1" dirty="0">
              <a:ln w="12700">
                <a:solidFill>
                  <a:schemeClr val="tx2">
                    <a:satMod val="155000"/>
                  </a:schemeClr>
                </a:solidFill>
                <a:prstDash val="solid"/>
              </a:ln>
              <a:solidFill>
                <a:schemeClr val="tx1"/>
              </a:solidFill>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4294967295"/>
          </p:nvPr>
        </p:nvSpPr>
        <p:spPr>
          <a:xfrm>
            <a:off x="304800" y="1981200"/>
            <a:ext cx="8229600" cy="4525963"/>
          </a:xfrm>
          <a:prstGeom prst="rect">
            <a:avLst/>
          </a:prstGeom>
        </p:spPr>
        <p:txBody>
          <a:bodyPr>
            <a:normAutofit/>
          </a:bodyPr>
          <a:lstStyle/>
          <a:p>
            <a:pPr marL="457200" lvl="0" indent="-457200">
              <a:buSzPct val="100000"/>
              <a:buFont typeface="+mj-lt"/>
              <a:buAutoNum type="arabicPeriod"/>
            </a:pPr>
            <a:r>
              <a:rPr lang="en-US" sz="2800" dirty="0" smtClean="0"/>
              <a:t>Three guiding review principles</a:t>
            </a:r>
          </a:p>
          <a:p>
            <a:pPr marL="457200" indent="-457200">
              <a:buSzPct val="100000"/>
              <a:buFont typeface="+mj-lt"/>
              <a:buAutoNum type="arabicPeriod"/>
            </a:pPr>
            <a:endParaRPr lang="en-US" sz="2800" dirty="0" smtClean="0"/>
          </a:p>
          <a:p>
            <a:pPr marL="457200" indent="-457200">
              <a:buSzPct val="100000"/>
              <a:buFont typeface="+mj-lt"/>
              <a:buAutoNum type="arabicPeriod"/>
            </a:pPr>
            <a:r>
              <a:rPr lang="en-US" sz="2800" dirty="0" smtClean="0"/>
              <a:t>Two review criteria</a:t>
            </a:r>
          </a:p>
          <a:p>
            <a:pPr marL="457200" indent="-457200">
              <a:buSzPct val="100000"/>
              <a:buFont typeface="+mj-lt"/>
              <a:buAutoNum type="arabicPeriod"/>
            </a:pPr>
            <a:endParaRPr lang="en-US" sz="2800" dirty="0" smtClean="0"/>
          </a:p>
          <a:p>
            <a:pPr marL="457200" indent="-457200">
              <a:buSzPct val="100000"/>
              <a:buFont typeface="+mj-lt"/>
              <a:buAutoNum type="arabicPeriod"/>
            </a:pPr>
            <a:r>
              <a:rPr lang="en-US" sz="2800" dirty="0" smtClean="0"/>
              <a:t>Five review elements</a:t>
            </a:r>
          </a:p>
          <a:p>
            <a:pPr marL="457200" lvl="0" indent="-457200">
              <a:buClr>
                <a:srgbClr val="000066"/>
              </a:buClr>
            </a:pPr>
            <a:endParaRPr lang="en-US" sz="2800" dirty="0" smtClean="0"/>
          </a:p>
        </p:txBody>
      </p:sp>
      <p:sp>
        <p:nvSpPr>
          <p:cNvPr id="5" name="Title 4"/>
          <p:cNvSpPr>
            <a:spLocks noGrp="1"/>
          </p:cNvSpPr>
          <p:nvPr>
            <p:ph type="title" idx="4294967295"/>
          </p:nvPr>
        </p:nvSpPr>
        <p:spPr>
          <a:xfrm>
            <a:off x="304800" y="914400"/>
            <a:ext cx="8229600" cy="1143000"/>
          </a:xfrm>
          <a:prstGeom prst="rect">
            <a:avLst/>
          </a:prstGeom>
        </p:spPr>
        <p:txBody>
          <a:bodyPr/>
          <a:lstStyle/>
          <a:p>
            <a:pPr algn="l"/>
            <a:r>
              <a:rPr lang="en-US" sz="3600" b="1" dirty="0" smtClean="0">
                <a:solidFill>
                  <a:schemeClr val="tx1"/>
                </a:solidFill>
                <a:effectLst>
                  <a:outerShdw blurRad="38100" dist="38100" dir="2700000" algn="tl">
                    <a:srgbClr val="000000">
                      <a:alpha val="43137"/>
                    </a:srgbClr>
                  </a:outerShdw>
                </a:effectLst>
              </a:rPr>
              <a:t>Final Report: Recommendations</a:t>
            </a:r>
            <a:endParaRPr lang="en-US" sz="3600" b="1" dirty="0">
              <a:ln w="12700">
                <a:solidFill>
                  <a:schemeClr val="tx2">
                    <a:satMod val="155000"/>
                  </a:schemeClr>
                </a:solidFill>
                <a:prstDash val="solid"/>
              </a:ln>
              <a:solidFill>
                <a:schemeClr val="tx1"/>
              </a:solidFill>
              <a:effectLst>
                <a:outerShdw blurRad="38100" dist="38100" dir="2700000" algn="tl">
                  <a:srgbClr val="000000">
                    <a:alpha val="43137"/>
                  </a:srgbClr>
                </a:outerShdw>
              </a:effectLst>
            </a:endParaRPr>
          </a:p>
        </p:txBody>
      </p:sp>
      <p:pic>
        <p:nvPicPr>
          <p:cNvPr id="53253" name="Picture 5" descr="contracts,documents,office,office supplies,papers,paperwork"/>
          <p:cNvPicPr>
            <a:picLocks noChangeAspect="1" noChangeArrowheads="1"/>
          </p:cNvPicPr>
          <p:nvPr/>
        </p:nvPicPr>
        <p:blipFill>
          <a:blip r:embed="rId3" cstate="print"/>
          <a:srcRect/>
          <a:stretch>
            <a:fillRect/>
          </a:stretch>
        </p:blipFill>
        <p:spPr bwMode="auto">
          <a:xfrm>
            <a:off x="5638800" y="2590800"/>
            <a:ext cx="2714625" cy="2714626"/>
          </a:xfrm>
          <a:prstGeom prst="rect">
            <a:avLst/>
          </a:prstGeom>
          <a:noFill/>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884238"/>
            <a:ext cx="8915400" cy="868362"/>
          </a:xfrm>
          <a:prstGeom prst="rect">
            <a:avLst/>
          </a:prstGeom>
        </p:spPr>
        <p:txBody>
          <a:bodyPr/>
          <a:lstStyle/>
          <a:p>
            <a:pPr algn="l"/>
            <a:r>
              <a:rPr lang="en-US" sz="3600" b="1" dirty="0" smtClean="0">
                <a:solidFill>
                  <a:schemeClr val="tx1"/>
                </a:solidFill>
                <a:effectLst>
                  <a:outerShdw blurRad="38100" dist="38100" dir="2700000" algn="tl">
                    <a:srgbClr val="000000">
                      <a:alpha val="43137"/>
                    </a:srgbClr>
                  </a:outerShdw>
                </a:effectLst>
              </a:rPr>
              <a:t>Merit Review Criteria Guiding Principles</a:t>
            </a:r>
            <a:endParaRPr lang="en-US" sz="3600" b="1" dirty="0">
              <a:ln w="12700">
                <a:solidFill>
                  <a:schemeClr val="tx2">
                    <a:satMod val="155000"/>
                  </a:schemeClr>
                </a:solidFill>
                <a:prstDash val="solid"/>
              </a:ln>
              <a:solidFill>
                <a:schemeClr val="tx1"/>
              </a:solidFill>
              <a:effectLst>
                <a:outerShdw blurRad="38100" dist="38100" dir="2700000" algn="tl">
                  <a:srgbClr val="000000">
                    <a:alpha val="43137"/>
                  </a:srgbClr>
                </a:outerShdw>
              </a:effectLst>
            </a:endParaRPr>
          </a:p>
        </p:txBody>
      </p:sp>
      <p:sp>
        <p:nvSpPr>
          <p:cNvPr id="3" name="Content Placeholder 2"/>
          <p:cNvSpPr>
            <a:spLocks noGrp="1"/>
          </p:cNvSpPr>
          <p:nvPr>
            <p:ph idx="4294967295"/>
          </p:nvPr>
        </p:nvSpPr>
        <p:spPr>
          <a:xfrm>
            <a:off x="228600" y="1524000"/>
            <a:ext cx="8610600" cy="4525963"/>
          </a:xfrm>
          <a:prstGeom prst="rect">
            <a:avLst/>
          </a:prstGeom>
        </p:spPr>
        <p:txBody>
          <a:bodyPr>
            <a:normAutofit lnSpcReduction="10000"/>
          </a:bodyPr>
          <a:lstStyle/>
          <a:p>
            <a:pPr marL="465138" indent="-465138">
              <a:buSzPct val="125000"/>
              <a:buFont typeface="Arial" pitchFamily="34" charset="0"/>
              <a:buChar char="•"/>
            </a:pPr>
            <a:r>
              <a:rPr lang="en-US" sz="2800" dirty="0" smtClean="0"/>
              <a:t>All NSF projects should be of the highest quality and have the potential to advance, if not transform, the frontiers of knowledge.</a:t>
            </a:r>
          </a:p>
          <a:p>
            <a:pPr marL="465138" indent="-465138">
              <a:buSzPct val="125000"/>
              <a:buFont typeface="Arial" pitchFamily="34" charset="0"/>
              <a:buChar char="•"/>
            </a:pPr>
            <a:endParaRPr lang="en-US" sz="1000" dirty="0" smtClean="0"/>
          </a:p>
          <a:p>
            <a:pPr marL="465138" indent="-465138">
              <a:buSzPct val="125000"/>
              <a:buFont typeface="Arial" pitchFamily="34" charset="0"/>
              <a:buChar char="•"/>
            </a:pPr>
            <a:r>
              <a:rPr lang="en-US" sz="2800" dirty="0" smtClean="0"/>
              <a:t>NSF projects, in the aggregate, should contribute more broadly to achieving societal goals.</a:t>
            </a:r>
          </a:p>
          <a:p>
            <a:pPr marL="465138" indent="-465138">
              <a:buSzPct val="125000"/>
              <a:buFont typeface="Arial" pitchFamily="34" charset="0"/>
              <a:buChar char="•"/>
            </a:pPr>
            <a:endParaRPr lang="en-US" sz="1000" dirty="0" smtClean="0"/>
          </a:p>
          <a:p>
            <a:pPr marL="465138" indent="-465138">
              <a:buSzPct val="125000"/>
              <a:buFont typeface="Arial" pitchFamily="34" charset="0"/>
              <a:buChar char="•"/>
            </a:pPr>
            <a:r>
              <a:rPr lang="en-US" sz="2800" dirty="0" smtClean="0"/>
              <a:t>Meaningful assessment and evaluation of NSF funded projects should be based on appropriate metrics, keeping in mind the likely correlation between the effect of broader impacts and the resources provided to implement projects.</a:t>
            </a:r>
            <a:endParaRPr lang="en-US" sz="2800"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228600" y="838200"/>
            <a:ext cx="8229600" cy="914400"/>
          </a:xfrm>
          <a:prstGeom prst="rect">
            <a:avLst/>
          </a:prstGeom>
        </p:spPr>
        <p:txBody>
          <a:bodyPr/>
          <a:lstStyle/>
          <a:p>
            <a:pPr algn="l"/>
            <a:r>
              <a:rPr lang="en-US" sz="3600" b="1" dirty="0" smtClean="0">
                <a:solidFill>
                  <a:schemeClr val="tx1"/>
                </a:solidFill>
                <a:effectLst>
                  <a:outerShdw blurRad="38100" dist="38100" dir="2700000" algn="tl">
                    <a:srgbClr val="000000">
                      <a:alpha val="43137"/>
                    </a:srgbClr>
                  </a:outerShdw>
                </a:effectLst>
              </a:rPr>
              <a:t>Merit Review Criteria</a:t>
            </a:r>
            <a:endParaRPr lang="en-US" sz="3600" b="1" dirty="0">
              <a:ln w="12700">
                <a:solidFill>
                  <a:schemeClr val="tx2">
                    <a:satMod val="155000"/>
                  </a:schemeClr>
                </a:solidFill>
                <a:prstDash val="solid"/>
              </a:ln>
              <a:solidFill>
                <a:schemeClr val="tx1"/>
              </a:solidFill>
              <a:effectLst>
                <a:outerShdw blurRad="38100" dist="38100" dir="2700000" algn="tl">
                  <a:srgbClr val="000000">
                    <a:alpha val="43137"/>
                  </a:srgbClr>
                </a:outerShdw>
              </a:effectLst>
            </a:endParaRPr>
          </a:p>
        </p:txBody>
      </p:sp>
      <p:sp>
        <p:nvSpPr>
          <p:cNvPr id="3" name="Content Placeholder 2"/>
          <p:cNvSpPr>
            <a:spLocks noGrp="1"/>
          </p:cNvSpPr>
          <p:nvPr>
            <p:ph idx="4294967295"/>
          </p:nvPr>
        </p:nvSpPr>
        <p:spPr>
          <a:xfrm>
            <a:off x="533400" y="1676400"/>
            <a:ext cx="8610600" cy="4525963"/>
          </a:xfrm>
          <a:prstGeom prst="rect">
            <a:avLst/>
          </a:prstGeom>
        </p:spPr>
        <p:txBody>
          <a:bodyPr/>
          <a:lstStyle/>
          <a:p>
            <a:pPr marL="0" indent="0">
              <a:buNone/>
            </a:pPr>
            <a:r>
              <a:rPr lang="en-US" sz="2000" dirty="0" smtClean="0"/>
              <a:t>When evaluating NSF proposals, reviewers should consider what the proposers want to do, why they want to do it, how they plan to do it, how they will know if they succeed, and what benefits would accrue if the project is successful. These issues apply both to the technical aspects of the proposal and the way in which the project may make broader contributions. To that end, reviewers are asked to evaluate all proposals against two criteria:</a:t>
            </a:r>
          </a:p>
          <a:p>
            <a:pPr marL="0" indent="0">
              <a:buNone/>
            </a:pPr>
            <a:endParaRPr lang="en-US" sz="2000" dirty="0" smtClean="0"/>
          </a:p>
          <a:p>
            <a:pPr marL="457200" indent="-457200">
              <a:buSzPct val="125000"/>
            </a:pPr>
            <a:r>
              <a:rPr lang="en-US" sz="2000" b="1" dirty="0" smtClean="0"/>
              <a:t>Intellectual Merit: </a:t>
            </a:r>
            <a:r>
              <a:rPr lang="en-US" sz="2000" dirty="0" smtClean="0"/>
              <a:t>The intellectual Merit criterion encompasses the potential to advance knowledge; and</a:t>
            </a:r>
          </a:p>
          <a:p>
            <a:pPr marL="457200" indent="-457200">
              <a:buSzPct val="125000"/>
            </a:pPr>
            <a:r>
              <a:rPr lang="en-US" sz="2000" b="1" dirty="0" smtClean="0"/>
              <a:t>Broader Impacts: </a:t>
            </a:r>
            <a:r>
              <a:rPr lang="en-US" sz="2000" dirty="0" smtClean="0"/>
              <a:t>The Broader Impacts criterion encompasses the potential to benefit society and contribute to the achievement of specific, desired societal outcomes.</a:t>
            </a:r>
            <a:endParaRPr lang="en-US" sz="2000"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228600" y="762000"/>
            <a:ext cx="8229600" cy="1143000"/>
          </a:xfrm>
          <a:prstGeom prst="rect">
            <a:avLst/>
          </a:prstGeom>
        </p:spPr>
        <p:txBody>
          <a:bodyPr/>
          <a:lstStyle/>
          <a:p>
            <a:pPr algn="l"/>
            <a:r>
              <a:rPr lang="en-US" sz="3600" b="1" dirty="0" smtClean="0">
                <a:solidFill>
                  <a:schemeClr val="tx1"/>
                </a:solidFill>
                <a:effectLst>
                  <a:outerShdw blurRad="38100" dist="38100" dir="2700000" algn="tl">
                    <a:srgbClr val="000000">
                      <a:alpha val="43137"/>
                    </a:srgbClr>
                  </a:outerShdw>
                </a:effectLst>
              </a:rPr>
              <a:t>Five Review Elements</a:t>
            </a:r>
            <a:endParaRPr lang="en-US" sz="3200" b="1" dirty="0">
              <a:ln w="12700">
                <a:solidFill>
                  <a:schemeClr val="tx2">
                    <a:satMod val="155000"/>
                  </a:schemeClr>
                </a:solidFill>
                <a:prstDash val="solid"/>
              </a:ln>
              <a:solidFill>
                <a:schemeClr val="tx1"/>
              </a:solidFill>
              <a:effectLst>
                <a:outerShdw blurRad="38100" dist="38100" dir="2700000" algn="tl">
                  <a:srgbClr val="000000">
                    <a:alpha val="43137"/>
                  </a:srgbClr>
                </a:outerShdw>
              </a:effectLst>
            </a:endParaRPr>
          </a:p>
        </p:txBody>
      </p:sp>
      <p:sp>
        <p:nvSpPr>
          <p:cNvPr id="3" name="Content Placeholder 2"/>
          <p:cNvSpPr>
            <a:spLocks noGrp="1"/>
          </p:cNvSpPr>
          <p:nvPr>
            <p:ph idx="4294967295"/>
          </p:nvPr>
        </p:nvSpPr>
        <p:spPr>
          <a:xfrm>
            <a:off x="228600" y="1447800"/>
            <a:ext cx="8915400" cy="5334000"/>
          </a:xfrm>
          <a:prstGeom prst="rect">
            <a:avLst/>
          </a:prstGeom>
        </p:spPr>
        <p:txBody>
          <a:bodyPr/>
          <a:lstStyle/>
          <a:p>
            <a:pPr marL="0" indent="0">
              <a:buNone/>
            </a:pPr>
            <a:r>
              <a:rPr lang="en-US" sz="2000" dirty="0" smtClean="0"/>
              <a:t>The following elements should be considered in the review for </a:t>
            </a:r>
            <a:r>
              <a:rPr lang="en-US" sz="2000" b="1" dirty="0" smtClean="0"/>
              <a:t>both criteria</a:t>
            </a:r>
            <a:r>
              <a:rPr lang="en-US" sz="2000" dirty="0" smtClean="0"/>
              <a:t>:</a:t>
            </a:r>
          </a:p>
          <a:p>
            <a:pPr marL="465138" indent="-465138">
              <a:buNone/>
            </a:pPr>
            <a:r>
              <a:rPr lang="en-US" sz="2000" dirty="0" smtClean="0"/>
              <a:t>1. What is the potential for the proposed activity to:</a:t>
            </a:r>
          </a:p>
          <a:p>
            <a:pPr marL="914400" indent="-449263">
              <a:buNone/>
            </a:pPr>
            <a:r>
              <a:rPr lang="en-US" sz="2000" dirty="0" smtClean="0"/>
              <a:t>a. advance knowledge and understanding within its own field or across different fields (Intellectual Merit); and</a:t>
            </a:r>
          </a:p>
          <a:p>
            <a:pPr marL="914400" indent="-449263">
              <a:buNone/>
            </a:pPr>
            <a:r>
              <a:rPr lang="en-US" sz="2000" dirty="0" smtClean="0"/>
              <a:t>b. benefit society or advance desired societal outcomes (Broader Impacts)?</a:t>
            </a:r>
          </a:p>
          <a:p>
            <a:pPr marL="465138" indent="-465138">
              <a:buNone/>
            </a:pPr>
            <a:r>
              <a:rPr lang="en-US" sz="2000" dirty="0" smtClean="0"/>
              <a:t>2. To what extent do the proposed activities suggest and explore creative, original, or potentially transformative concepts?</a:t>
            </a:r>
          </a:p>
          <a:p>
            <a:pPr marL="465138" indent="-465138">
              <a:buNone/>
            </a:pPr>
            <a:r>
              <a:rPr lang="en-US" sz="2000" dirty="0" smtClean="0"/>
              <a:t>3. Is the plan for carrying out the proposed activities well-reasoned, well-organized, and based on a sound rationale? Does the plan incorporate a mechanism to assess success?</a:t>
            </a:r>
          </a:p>
          <a:p>
            <a:pPr marL="465138" indent="-465138">
              <a:buNone/>
            </a:pPr>
            <a:r>
              <a:rPr lang="en-US" sz="2000" dirty="0" smtClean="0"/>
              <a:t>4. How well qualified is the individual, team, or institution to conduct the proposed activities?</a:t>
            </a:r>
          </a:p>
          <a:p>
            <a:pPr marL="465138" indent="-465138">
              <a:buNone/>
            </a:pPr>
            <a:r>
              <a:rPr lang="en-US" sz="2000" dirty="0" smtClean="0"/>
              <a:t>5. Are there adequate resources available to the PI (either at the home institution or through collaborations) to carry out the proposed activities?</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838200"/>
            <a:ext cx="8229600" cy="808038"/>
          </a:xfrm>
        </p:spPr>
        <p:txBody>
          <a:bodyPr/>
          <a:lstStyle/>
          <a:p>
            <a:pPr algn="l"/>
            <a:r>
              <a:rPr lang="en-US" sz="4000" b="1" dirty="0" smtClean="0">
                <a:solidFill>
                  <a:schemeClr val="tx1"/>
                </a:solidFill>
                <a:effectLst>
                  <a:outerShdw blurRad="38100" dist="38100" dir="2700000" algn="tl">
                    <a:srgbClr val="000000">
                      <a:alpha val="43137"/>
                    </a:srgbClr>
                  </a:outerShdw>
                </a:effectLst>
              </a:rPr>
              <a:t>Ask Early, Ask Often</a:t>
            </a:r>
            <a:endParaRPr lang="en-US" sz="4000" b="1" dirty="0">
              <a:solidFill>
                <a:schemeClr val="tx1"/>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304800" y="1600200"/>
            <a:ext cx="8534400" cy="4525963"/>
          </a:xfrm>
        </p:spPr>
        <p:txBody>
          <a:bodyPr>
            <a:normAutofit/>
          </a:bodyPr>
          <a:lstStyle/>
          <a:p>
            <a:pPr marL="465138" indent="-465138">
              <a:buSzPct val="125000"/>
            </a:pPr>
            <a:r>
              <a:rPr lang="en-US" sz="2800" b="1" dirty="0" smtClean="0"/>
              <a:t>Jennifer Rodis</a:t>
            </a:r>
          </a:p>
          <a:p>
            <a:pPr marL="914400" lvl="1" indent="-457200">
              <a:buClr>
                <a:schemeClr val="accent6"/>
              </a:buClr>
              <a:buSzPct val="125000"/>
              <a:buFont typeface="Wingdings 2" pitchFamily="18" charset="2"/>
              <a:buChar char="¡"/>
            </a:pPr>
            <a:r>
              <a:rPr lang="en-US" sz="2000" dirty="0" smtClean="0">
                <a:solidFill>
                  <a:schemeClr val="tx2"/>
                </a:solidFill>
              </a:rPr>
              <a:t>Grant &amp; Agreement Policy Specialist</a:t>
            </a:r>
          </a:p>
          <a:p>
            <a:pPr lvl="1">
              <a:buFont typeface="Wingdings 2" pitchFamily="18" charset="2"/>
              <a:buChar char="¡"/>
            </a:pPr>
            <a:r>
              <a:rPr lang="en-US" sz="2000" dirty="0" smtClean="0">
                <a:solidFill>
                  <a:schemeClr val="tx2"/>
                </a:solidFill>
              </a:rPr>
              <a:t>Policy Office, Division of Institution &amp; Award Support</a:t>
            </a:r>
          </a:p>
          <a:p>
            <a:pPr marL="914400" lvl="1" indent="-457200">
              <a:buClr>
                <a:schemeClr val="accent6"/>
              </a:buClr>
              <a:buSzPct val="125000"/>
              <a:buFont typeface="Wingdings 2" pitchFamily="18" charset="2"/>
              <a:buChar char="¡"/>
            </a:pPr>
            <a:r>
              <a:rPr lang="en-US" sz="2000" dirty="0" smtClean="0">
                <a:solidFill>
                  <a:schemeClr val="tx2"/>
                </a:solidFill>
              </a:rPr>
              <a:t>Office of Budget, Finance &amp; Award Management</a:t>
            </a:r>
          </a:p>
          <a:p>
            <a:pPr marL="914400" lvl="1" indent="-457200">
              <a:buClr>
                <a:schemeClr val="accent6"/>
              </a:buClr>
              <a:buSzPct val="125000"/>
              <a:buFont typeface="Wingdings 2" pitchFamily="18" charset="2"/>
              <a:buChar char="¡"/>
            </a:pPr>
            <a:r>
              <a:rPr lang="en-US" sz="2000" dirty="0" smtClean="0">
                <a:solidFill>
                  <a:schemeClr val="tx2"/>
                </a:solidFill>
                <a:hlinkClick r:id="rId3"/>
              </a:rPr>
              <a:t>jrodis@nsf.gov</a:t>
            </a:r>
            <a:r>
              <a:rPr lang="en-US" sz="2000" dirty="0" smtClean="0">
                <a:solidFill>
                  <a:schemeClr val="tx2"/>
                </a:solidFill>
              </a:rPr>
              <a:t>; 703.292.2540</a:t>
            </a:r>
          </a:p>
          <a:p>
            <a:pPr marL="514350" indent="-457200">
              <a:buSzPct val="125000"/>
              <a:buNone/>
            </a:pPr>
            <a:endParaRPr lang="en-US" sz="2800" b="1" dirty="0" smtClean="0">
              <a:solidFill>
                <a:schemeClr val="tx2"/>
              </a:solidFill>
            </a:endParaRPr>
          </a:p>
          <a:p>
            <a:pPr>
              <a:buSzPct val="125000"/>
            </a:pPr>
            <a:r>
              <a:rPr lang="en-US" sz="2800" b="1" dirty="0" smtClean="0"/>
              <a:t>Jean Feldman</a:t>
            </a:r>
          </a:p>
          <a:p>
            <a:pPr lvl="1">
              <a:buFont typeface="Wingdings 2" pitchFamily="18" charset="2"/>
              <a:buChar char="¡"/>
            </a:pPr>
            <a:r>
              <a:rPr lang="en-US" sz="2000" dirty="0" smtClean="0">
                <a:solidFill>
                  <a:schemeClr val="tx2"/>
                </a:solidFill>
              </a:rPr>
              <a:t>Head, Policy Office</a:t>
            </a:r>
          </a:p>
          <a:p>
            <a:pPr lvl="1">
              <a:buFont typeface="Wingdings 2" pitchFamily="18" charset="2"/>
              <a:buChar char="¡"/>
            </a:pPr>
            <a:r>
              <a:rPr lang="en-US" sz="2000" dirty="0" smtClean="0">
                <a:solidFill>
                  <a:schemeClr val="tx2"/>
                </a:solidFill>
              </a:rPr>
              <a:t>Division of Institution &amp; Award Support</a:t>
            </a:r>
          </a:p>
          <a:p>
            <a:pPr lvl="1">
              <a:buFont typeface="Wingdings 2" pitchFamily="18" charset="2"/>
              <a:buChar char="¡"/>
            </a:pPr>
            <a:r>
              <a:rPr lang="en-US" sz="2000" dirty="0" smtClean="0">
                <a:solidFill>
                  <a:schemeClr val="tx2"/>
                </a:solidFill>
              </a:rPr>
              <a:t>Office of Budget, Finance &amp; Award Management</a:t>
            </a:r>
          </a:p>
          <a:p>
            <a:pPr lvl="1">
              <a:buFont typeface="Wingdings 2" pitchFamily="18" charset="2"/>
              <a:buChar char="¡"/>
            </a:pPr>
            <a:r>
              <a:rPr lang="en-US" sz="2000" dirty="0" smtClean="0">
                <a:solidFill>
                  <a:schemeClr val="tx2"/>
                </a:solidFill>
                <a:hlinkClick r:id="rId4"/>
              </a:rPr>
              <a:t>jfeldman@nsf.gov</a:t>
            </a:r>
            <a:r>
              <a:rPr lang="en-US" sz="2000" dirty="0" smtClean="0">
                <a:solidFill>
                  <a:schemeClr val="tx2"/>
                </a:solidFill>
              </a:rPr>
              <a:t>; 703.292.4573</a:t>
            </a:r>
          </a:p>
          <a:p>
            <a:pPr marL="914400" lvl="1" indent="-457200">
              <a:buClr>
                <a:schemeClr val="accent6"/>
              </a:buClr>
              <a:buSzPct val="125000"/>
              <a:buFont typeface="Wingdings 2" pitchFamily="18" charset="2"/>
              <a:buChar char="¡"/>
            </a:pPr>
            <a:endParaRPr lang="en-US" sz="2000" dirty="0" smtClean="0">
              <a:solidFill>
                <a:schemeClr val="tx2"/>
              </a:solidFill>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381000" y="1524000"/>
            <a:ext cx="8077200" cy="1470025"/>
          </a:xfrm>
        </p:spPr>
        <p:txBody>
          <a:bodyPr/>
          <a:lstStyle/>
          <a:p>
            <a:r>
              <a:rPr lang="en-US" sz="4000" b="1" dirty="0" smtClean="0">
                <a:effectLst>
                  <a:outerShdw blurRad="38100" dist="38100" dir="2700000" algn="tl">
                    <a:srgbClr val="000000">
                      <a:alpha val="43137"/>
                    </a:srgbClr>
                  </a:outerShdw>
                </a:effectLst>
              </a:rPr>
              <a:t>Proposal &amp; Award Policies &amp; Procedures Guide (PAPPG)</a:t>
            </a:r>
            <a:br>
              <a:rPr lang="en-US" sz="4000" b="1" dirty="0" smtClean="0">
                <a:effectLst>
                  <a:outerShdw blurRad="38100" dist="38100" dir="2700000" algn="tl">
                    <a:srgbClr val="000000">
                      <a:alpha val="43137"/>
                    </a:srgbClr>
                  </a:outerShdw>
                </a:effectLst>
              </a:rPr>
            </a:br>
            <a:r>
              <a:rPr lang="en-US" sz="4000" b="1" dirty="0" smtClean="0">
                <a:effectLst>
                  <a:outerShdw blurRad="38100" dist="38100" dir="2700000" algn="tl">
                    <a:srgbClr val="000000">
                      <a:alpha val="43137"/>
                    </a:srgbClr>
                  </a:outerShdw>
                </a:effectLst>
              </a:rPr>
              <a:t>Changes &amp; Clarifications</a:t>
            </a:r>
            <a:endParaRPr lang="en-US" sz="4000" b="1" dirty="0">
              <a:effectLst>
                <a:outerShdw blurRad="38100" dist="38100" dir="2700000" algn="tl">
                  <a:srgbClr val="000000">
                    <a:alpha val="43137"/>
                  </a:srgbClr>
                </a:outerShdw>
              </a:effectLst>
            </a:endParaRPr>
          </a:p>
        </p:txBody>
      </p:sp>
      <p:pic>
        <p:nvPicPr>
          <p:cNvPr id="144386" name="Picture 2" descr="alterations,business,changes,flow charts,George,remedies,solutions"/>
          <p:cNvPicPr>
            <a:picLocks noChangeAspect="1" noChangeArrowheads="1"/>
          </p:cNvPicPr>
          <p:nvPr/>
        </p:nvPicPr>
        <p:blipFill>
          <a:blip r:embed="rId3" cstate="print"/>
          <a:srcRect/>
          <a:stretch>
            <a:fillRect/>
          </a:stretch>
        </p:blipFill>
        <p:spPr bwMode="auto">
          <a:xfrm>
            <a:off x="3048000" y="3657600"/>
            <a:ext cx="3048000" cy="2362200"/>
          </a:xfrm>
          <a:prstGeom prst="rect">
            <a:avLst/>
          </a:prstGeom>
          <a:noFill/>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228600" y="838200"/>
            <a:ext cx="8229600" cy="808038"/>
          </a:xfrm>
          <a:prstGeom prst="rect">
            <a:avLst/>
          </a:prstGeom>
        </p:spPr>
        <p:txBody>
          <a:bodyPr/>
          <a:lstStyle/>
          <a:p>
            <a:pPr algn="l"/>
            <a:r>
              <a:rPr lang="en-US" sz="3600" b="1" dirty="0" smtClean="0">
                <a:solidFill>
                  <a:schemeClr val="tx1"/>
                </a:solidFill>
                <a:effectLst>
                  <a:outerShdw blurRad="38100" dist="38100" dir="2700000" algn="tl">
                    <a:srgbClr val="000000">
                      <a:alpha val="43137"/>
                    </a:srgbClr>
                  </a:outerShdw>
                </a:effectLst>
              </a:rPr>
              <a:t>PAPPG Revision Process</a:t>
            </a:r>
            <a:endParaRPr lang="en-US" sz="3600" b="1" dirty="0">
              <a:solidFill>
                <a:schemeClr val="tx1"/>
              </a:solidFill>
              <a:effectLst>
                <a:outerShdw blurRad="38100" dist="38100" dir="2700000" algn="tl">
                  <a:srgbClr val="000000">
                    <a:alpha val="43137"/>
                  </a:srgbClr>
                </a:outerShdw>
              </a:effectLst>
            </a:endParaRPr>
          </a:p>
        </p:txBody>
      </p:sp>
      <p:sp>
        <p:nvSpPr>
          <p:cNvPr id="3" name="Content Placeholder 2"/>
          <p:cNvSpPr>
            <a:spLocks noGrp="1"/>
          </p:cNvSpPr>
          <p:nvPr>
            <p:ph idx="4294967295"/>
          </p:nvPr>
        </p:nvSpPr>
        <p:spPr>
          <a:xfrm>
            <a:off x="228600" y="1600200"/>
            <a:ext cx="8458200" cy="4525963"/>
          </a:xfrm>
          <a:prstGeom prst="rect">
            <a:avLst/>
          </a:prstGeom>
        </p:spPr>
        <p:txBody>
          <a:bodyPr/>
          <a:lstStyle/>
          <a:p>
            <a:pPr marL="457200" indent="-457200">
              <a:buSzPct val="125000"/>
            </a:pPr>
            <a:r>
              <a:rPr lang="en-US" sz="2800" dirty="0" smtClean="0"/>
              <a:t>Federal Register Notices issued in January 2011 and May 2012 to alert the public to NSF’s intent to revise PAPPG</a:t>
            </a:r>
          </a:p>
          <a:p>
            <a:pPr marL="457200" indent="-457200">
              <a:buSzPct val="125000"/>
            </a:pPr>
            <a:r>
              <a:rPr lang="en-US" sz="2800" dirty="0" smtClean="0"/>
              <a:t>Disseminated draft document with changes highlighted to research community</a:t>
            </a:r>
          </a:p>
          <a:p>
            <a:pPr marL="457200" indent="-457200">
              <a:buSzPct val="125000"/>
            </a:pPr>
            <a:r>
              <a:rPr lang="en-US" sz="2800" dirty="0" smtClean="0"/>
              <a:t>Comments submitted to OMB/NSF (were due July 12</a:t>
            </a:r>
            <a:r>
              <a:rPr lang="en-US" sz="2800" baseline="30000" dirty="0" smtClean="0"/>
              <a:t>th</a:t>
            </a:r>
            <a:r>
              <a:rPr lang="en-US" sz="2800" dirty="0" smtClean="0"/>
              <a:t>) </a:t>
            </a:r>
          </a:p>
          <a:p>
            <a:pPr marL="457200" indent="-457200">
              <a:buSzPct val="125000"/>
            </a:pPr>
            <a:r>
              <a:rPr lang="en-US" sz="2800" dirty="0" smtClean="0"/>
              <a:t>Updated PAPPG released October 4, 2012; effective for proposals submitted or due on or after January 14, 2013</a:t>
            </a:r>
            <a:endParaRPr lang="en-US" sz="2800"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762000"/>
            <a:ext cx="8229600" cy="808038"/>
          </a:xfrm>
        </p:spPr>
        <p:txBody>
          <a:bodyPr/>
          <a:lstStyle/>
          <a:p>
            <a:pPr algn="l"/>
            <a:r>
              <a:rPr lang="en-US" sz="3600" b="1" dirty="0" smtClean="0">
                <a:solidFill>
                  <a:schemeClr val="tx1"/>
                </a:solidFill>
                <a:effectLst>
                  <a:outerShdw blurRad="38100" dist="38100" dir="2700000" algn="tl">
                    <a:srgbClr val="000000">
                      <a:alpha val="43137"/>
                    </a:srgbClr>
                  </a:outerShdw>
                </a:effectLst>
              </a:rPr>
              <a:t>PAPPG Changes Topic List</a:t>
            </a:r>
            <a:endParaRPr lang="en-US" sz="3600" b="1" dirty="0">
              <a:solidFill>
                <a:schemeClr val="tx1"/>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304800" y="1447800"/>
            <a:ext cx="8229600" cy="5181600"/>
          </a:xfrm>
        </p:spPr>
        <p:txBody>
          <a:bodyPr>
            <a:normAutofit/>
          </a:bodyPr>
          <a:lstStyle/>
          <a:p>
            <a:pPr marL="465138" indent="-465138">
              <a:buSzPct val="125000"/>
              <a:buNone/>
            </a:pPr>
            <a:r>
              <a:rPr lang="en-US" b="1" u="sng" dirty="0" smtClean="0"/>
              <a:t>Significant Changes</a:t>
            </a:r>
          </a:p>
          <a:p>
            <a:pPr>
              <a:buSzPct val="125000"/>
            </a:pPr>
            <a:r>
              <a:rPr lang="en-US" sz="2800" dirty="0" smtClean="0"/>
              <a:t>Implementation of revised Merit Review Criteria</a:t>
            </a:r>
          </a:p>
          <a:p>
            <a:pPr marL="465138" indent="-465138">
              <a:buSzPct val="125000"/>
            </a:pPr>
            <a:r>
              <a:rPr lang="en-US" sz="2800" dirty="0" smtClean="0"/>
              <a:t>New Proposal Certifications</a:t>
            </a:r>
          </a:p>
          <a:p>
            <a:pPr marL="465138" indent="-465138">
              <a:buSzPct val="125000"/>
            </a:pPr>
            <a:r>
              <a:rPr lang="en-US" sz="2800" dirty="0" smtClean="0"/>
              <a:t>Revised Biographical Sketch requirements</a:t>
            </a:r>
          </a:p>
          <a:p>
            <a:pPr marL="465138" indent="-465138">
              <a:buSzPct val="125000"/>
            </a:pPr>
            <a:r>
              <a:rPr lang="en-US" sz="2800" dirty="0" smtClean="0"/>
              <a:t>Indirect Costs</a:t>
            </a:r>
          </a:p>
          <a:p>
            <a:pPr marL="465138" indent="-465138">
              <a:buSzPct val="125000"/>
            </a:pPr>
            <a:r>
              <a:rPr lang="en-US" sz="2800" dirty="0" smtClean="0"/>
              <a:t>Proposals Not Accepted</a:t>
            </a:r>
          </a:p>
          <a:p>
            <a:pPr lvl="1" indent="-465138">
              <a:buClrTx/>
              <a:buFont typeface="Calibri" pitchFamily="34" charset="0"/>
              <a:buChar char="–"/>
            </a:pPr>
            <a:r>
              <a:rPr lang="en-US" dirty="0" smtClean="0"/>
              <a:t>Increased clarity on submission of required sections of the proposal</a:t>
            </a:r>
          </a:p>
          <a:p>
            <a:pPr marL="465138" indent="-465138">
              <a:buSzPct val="125000"/>
            </a:pPr>
            <a:r>
              <a:rPr lang="en-US" sz="2800" dirty="0" smtClean="0"/>
              <a:t>NSF Award Cash Management $ervice (ACM$)</a:t>
            </a:r>
          </a:p>
          <a:p>
            <a:endParaRPr lang="en-US" dirty="0" smtClean="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b="1" dirty="0" smtClean="0">
                <a:solidFill>
                  <a:schemeClr val="tx1"/>
                </a:solidFill>
                <a:effectLst>
                  <a:outerShdw blurRad="38100" dist="38100" dir="2700000" algn="tl">
                    <a:srgbClr val="000000">
                      <a:alpha val="43137"/>
                    </a:srgbClr>
                  </a:outerShdw>
                </a:effectLst>
              </a:rPr>
              <a:t>PAPPG Changes Topic List (Cont’d)</a:t>
            </a:r>
            <a:endParaRPr lang="en-US" sz="3600" dirty="0"/>
          </a:p>
        </p:txBody>
      </p:sp>
      <p:sp>
        <p:nvSpPr>
          <p:cNvPr id="3" name="Content Placeholder 2"/>
          <p:cNvSpPr>
            <a:spLocks noGrp="1"/>
          </p:cNvSpPr>
          <p:nvPr>
            <p:ph idx="1"/>
          </p:nvPr>
        </p:nvSpPr>
        <p:spPr/>
        <p:txBody>
          <a:bodyPr/>
          <a:lstStyle/>
          <a:p>
            <a:pPr>
              <a:buSzPct val="125000"/>
              <a:buNone/>
            </a:pPr>
            <a:r>
              <a:rPr lang="en-US" b="1" u="sng" dirty="0" smtClean="0"/>
              <a:t>Clarifications </a:t>
            </a:r>
          </a:p>
          <a:p>
            <a:pPr>
              <a:buSzPct val="125000"/>
            </a:pPr>
            <a:r>
              <a:rPr lang="en-US" sz="2800" dirty="0" smtClean="0"/>
              <a:t>Proposals that include High-Resolution Graphics</a:t>
            </a:r>
          </a:p>
          <a:p>
            <a:pPr>
              <a:buSzPct val="125000"/>
            </a:pPr>
            <a:r>
              <a:rPr lang="en-US" sz="2800" dirty="0" smtClean="0"/>
              <a:t>Proposals for Conferences, Symposia &amp; Workshops</a:t>
            </a:r>
          </a:p>
          <a:p>
            <a:pPr>
              <a:buSzPct val="125000"/>
            </a:pPr>
            <a:r>
              <a:rPr lang="en-US" sz="2800" dirty="0" smtClean="0"/>
              <a:t>Proposal Preparation Checklist</a:t>
            </a:r>
          </a:p>
          <a:p>
            <a:pPr>
              <a:buSzPct val="125000"/>
            </a:pPr>
            <a:r>
              <a:rPr lang="en-US" sz="2800" dirty="0" smtClean="0"/>
              <a:t>Conflict of Interest Policies</a:t>
            </a:r>
          </a:p>
          <a:p>
            <a:pPr>
              <a:buSzPct val="125000"/>
            </a:pPr>
            <a:r>
              <a:rPr lang="en-US" sz="2800" dirty="0" smtClean="0"/>
              <a:t>Wildlife Research</a:t>
            </a:r>
          </a:p>
          <a:p>
            <a:endParaRPr lang="en-US"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228600" y="944563"/>
            <a:ext cx="8229600" cy="808037"/>
          </a:xfrm>
          <a:prstGeom prst="rect">
            <a:avLst/>
          </a:prstGeom>
        </p:spPr>
        <p:txBody>
          <a:bodyPr/>
          <a:lstStyle/>
          <a:p>
            <a:pPr algn="l"/>
            <a:r>
              <a:rPr lang="en-US" sz="3200" b="1" dirty="0" smtClean="0">
                <a:effectLst>
                  <a:outerShdw blurRad="38100" dist="38100" dir="2700000" algn="tl">
                    <a:srgbClr val="000000">
                      <a:alpha val="43137"/>
                    </a:srgbClr>
                  </a:outerShdw>
                </a:effectLst>
              </a:rPr>
              <a:t>Merit Review Criteria </a:t>
            </a:r>
            <a:br>
              <a:rPr lang="en-US" sz="3200" b="1" dirty="0" smtClean="0">
                <a:effectLst>
                  <a:outerShdw blurRad="38100" dist="38100" dir="2700000" algn="tl">
                    <a:srgbClr val="000000">
                      <a:alpha val="43137"/>
                    </a:srgbClr>
                  </a:outerShdw>
                </a:effectLst>
              </a:rPr>
            </a:br>
            <a:r>
              <a:rPr lang="en-US" sz="2400" b="1" dirty="0" smtClean="0">
                <a:effectLst>
                  <a:outerShdw blurRad="38100" dist="38100" dir="2700000" algn="tl">
                    <a:srgbClr val="000000">
                      <a:alpha val="43137"/>
                    </a:srgbClr>
                  </a:outerShdw>
                </a:effectLst>
              </a:rPr>
              <a:t>Funding Opportunities</a:t>
            </a:r>
            <a:endParaRPr lang="en-US" sz="2400" dirty="0">
              <a:effectLst>
                <a:outerShdw blurRad="38100" dist="38100" dir="2700000" algn="tl">
                  <a:srgbClr val="000000">
                    <a:alpha val="43137"/>
                  </a:srgbClr>
                </a:outerShdw>
              </a:effectLst>
            </a:endParaRPr>
          </a:p>
        </p:txBody>
      </p:sp>
      <p:sp>
        <p:nvSpPr>
          <p:cNvPr id="3" name="Content Placeholder 2"/>
          <p:cNvSpPr>
            <a:spLocks noGrp="1"/>
          </p:cNvSpPr>
          <p:nvPr>
            <p:ph idx="4294967295"/>
          </p:nvPr>
        </p:nvSpPr>
        <p:spPr>
          <a:xfrm>
            <a:off x="228600" y="1981200"/>
            <a:ext cx="8229600" cy="4525963"/>
          </a:xfrm>
          <a:prstGeom prst="rect">
            <a:avLst/>
          </a:prstGeom>
        </p:spPr>
        <p:txBody>
          <a:bodyPr/>
          <a:lstStyle/>
          <a:p>
            <a:pPr marL="457200" indent="-457200">
              <a:buSzPct val="125000"/>
            </a:pPr>
            <a:r>
              <a:rPr lang="en-US" dirty="0" smtClean="0"/>
              <a:t>Boilerplate text has been developed and is being incorporated into Program Announcements and Solicitations</a:t>
            </a:r>
          </a:p>
          <a:p>
            <a:pPr marL="457200" indent="-457200"/>
            <a:endParaRPr lang="en-US" dirty="0" smtClean="0"/>
          </a:p>
          <a:p>
            <a:pPr marL="457200" indent="-457200">
              <a:buSzPct val="125000"/>
            </a:pPr>
            <a:r>
              <a:rPr lang="en-US" dirty="0" smtClean="0"/>
              <a:t>Program websites have been updated with important revision notes</a:t>
            </a:r>
          </a:p>
          <a:p>
            <a:pPr marL="457200" lvl="1" indent="-457200">
              <a:buClr>
                <a:srgbClr val="002060"/>
              </a:buClr>
            </a:pPr>
            <a:endParaRPr lang="en-US" dirty="0" smtClean="0"/>
          </a:p>
          <a:p>
            <a:pPr lvl="1">
              <a:buNone/>
            </a:pPr>
            <a:endParaRPr lang="en-US"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228600" y="868363"/>
            <a:ext cx="8458200" cy="960437"/>
          </a:xfrm>
          <a:prstGeom prst="rect">
            <a:avLst/>
          </a:prstGeom>
        </p:spPr>
        <p:txBody>
          <a:bodyPr/>
          <a:lstStyle/>
          <a:p>
            <a:pPr algn="l"/>
            <a:r>
              <a:rPr lang="en-US" sz="3200" b="1" dirty="0" smtClean="0">
                <a:effectLst>
                  <a:outerShdw blurRad="38100" dist="38100" dir="2700000" algn="tl">
                    <a:srgbClr val="000000">
                      <a:alpha val="43137"/>
                    </a:srgbClr>
                  </a:outerShdw>
                </a:effectLst>
              </a:rPr>
              <a:t>Merit Review Criteria</a:t>
            </a:r>
            <a:br>
              <a:rPr lang="en-US" sz="3200" b="1" dirty="0" smtClean="0">
                <a:effectLst>
                  <a:outerShdw blurRad="38100" dist="38100" dir="2700000" algn="tl">
                    <a:srgbClr val="000000">
                      <a:alpha val="43137"/>
                    </a:srgbClr>
                  </a:outerShdw>
                </a:effectLst>
              </a:rPr>
            </a:br>
            <a:r>
              <a:rPr lang="en-US" sz="2400" b="1" dirty="0" smtClean="0">
                <a:effectLst>
                  <a:outerShdw blurRad="38100" dist="38100" dir="2700000" algn="tl">
                    <a:srgbClr val="000000">
                      <a:alpha val="43137"/>
                    </a:srgbClr>
                  </a:outerShdw>
                </a:effectLst>
              </a:rPr>
              <a:t>For Proposers </a:t>
            </a:r>
            <a:endParaRPr lang="en-US" sz="3200" b="1" dirty="0" smtClean="0">
              <a:effectLst>
                <a:outerShdw blurRad="38100" dist="38100" dir="2700000" algn="tl">
                  <a:srgbClr val="000000">
                    <a:alpha val="43137"/>
                  </a:srgbClr>
                </a:outerShdw>
              </a:effectLst>
            </a:endParaRPr>
          </a:p>
        </p:txBody>
      </p:sp>
      <p:sp>
        <p:nvSpPr>
          <p:cNvPr id="3" name="Content Placeholder 2"/>
          <p:cNvSpPr>
            <a:spLocks noGrp="1"/>
          </p:cNvSpPr>
          <p:nvPr>
            <p:ph idx="4294967295"/>
          </p:nvPr>
        </p:nvSpPr>
        <p:spPr>
          <a:xfrm>
            <a:off x="228600" y="1828800"/>
            <a:ext cx="8458200" cy="4800600"/>
          </a:xfrm>
          <a:prstGeom prst="rect">
            <a:avLst/>
          </a:prstGeom>
        </p:spPr>
        <p:txBody>
          <a:bodyPr>
            <a:normAutofit lnSpcReduction="10000"/>
          </a:bodyPr>
          <a:lstStyle/>
          <a:p>
            <a:pPr marL="465138" indent="-465138">
              <a:buSzPct val="125000"/>
            </a:pPr>
            <a:r>
              <a:rPr lang="en-US" sz="2800" dirty="0" smtClean="0"/>
              <a:t>Project Summary will require text boxes in FastLane not to exceed 4,600 characters and will include</a:t>
            </a:r>
          </a:p>
          <a:p>
            <a:pPr marL="865188" lvl="1" indent="-465138"/>
            <a:r>
              <a:rPr lang="en-US" dirty="0" smtClean="0"/>
              <a:t>Overview</a:t>
            </a:r>
          </a:p>
          <a:p>
            <a:pPr marL="865188" lvl="1" indent="-465138"/>
            <a:r>
              <a:rPr lang="en-US" dirty="0" smtClean="0"/>
              <a:t>Statement on Intellectual Merit</a:t>
            </a:r>
          </a:p>
          <a:p>
            <a:pPr marL="865188" lvl="1" indent="-465138"/>
            <a:r>
              <a:rPr lang="en-US" dirty="0" smtClean="0"/>
              <a:t>Statement on Broader Impacts</a:t>
            </a:r>
            <a:endParaRPr lang="en-US" sz="3200" dirty="0" smtClean="0"/>
          </a:p>
          <a:p>
            <a:pPr marL="465138" indent="-465138">
              <a:buSzPct val="125000"/>
            </a:pPr>
            <a:r>
              <a:rPr lang="en-US" sz="2800" dirty="0" smtClean="0"/>
              <a:t>Proposals with special characters may upload Project Summary as a PDF document</a:t>
            </a:r>
          </a:p>
          <a:p>
            <a:pPr marL="465138" indent="-465138">
              <a:buSzPct val="125000"/>
            </a:pPr>
            <a:r>
              <a:rPr lang="en-US" sz="2800" dirty="0" smtClean="0"/>
              <a:t>Text boxes must be filled out or a project summary must be uploaded or FastLane will </a:t>
            </a:r>
            <a:r>
              <a:rPr lang="en-US" sz="2800" b="1" u="sng" dirty="0" smtClean="0"/>
              <a:t>not </a:t>
            </a:r>
            <a:r>
              <a:rPr lang="en-US" sz="2800" dirty="0" smtClean="0"/>
              <a:t> accept the proposal.</a:t>
            </a:r>
            <a:endParaRPr lang="en-US" sz="2800" b="1" u="sng" dirty="0" smtClean="0"/>
          </a:p>
          <a:p>
            <a:pPr marL="465138" indent="-465138"/>
            <a:endParaRPr lang="en-US" sz="2400" dirty="0" smtClean="0"/>
          </a:p>
          <a:p>
            <a:pPr marL="465138" indent="-465138"/>
            <a:endParaRPr lang="en-US" sz="2000" dirty="0" smtClean="0"/>
          </a:p>
          <a:p>
            <a:pPr marL="465138" indent="-465138"/>
            <a:endParaRPr lang="en-US" sz="2000" dirty="0" smtClean="0"/>
          </a:p>
          <a:p>
            <a:pPr lvl="1">
              <a:buNone/>
            </a:pPr>
            <a:endParaRPr lang="en-US" sz="2000" dirty="0" smtClean="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228600" y="838200"/>
            <a:ext cx="8229600" cy="914400"/>
          </a:xfrm>
          <a:prstGeom prst="rect">
            <a:avLst/>
          </a:prstGeom>
        </p:spPr>
        <p:txBody>
          <a:bodyPr/>
          <a:lstStyle/>
          <a:p>
            <a:pPr algn="l"/>
            <a:r>
              <a:rPr lang="en-US" sz="3200" b="1" dirty="0" smtClean="0">
                <a:effectLst>
                  <a:outerShdw blurRad="38100" dist="38100" dir="2700000" algn="tl">
                    <a:srgbClr val="000000">
                      <a:alpha val="43137"/>
                    </a:srgbClr>
                  </a:outerShdw>
                </a:effectLst>
              </a:rPr>
              <a:t>Merit Review Criteria</a:t>
            </a:r>
            <a:br>
              <a:rPr lang="en-US" sz="3200" b="1" dirty="0" smtClean="0">
                <a:effectLst>
                  <a:outerShdw blurRad="38100" dist="38100" dir="2700000" algn="tl">
                    <a:srgbClr val="000000">
                      <a:alpha val="43137"/>
                    </a:srgbClr>
                  </a:outerShdw>
                </a:effectLst>
              </a:rPr>
            </a:br>
            <a:r>
              <a:rPr lang="en-US" sz="2400" b="1" dirty="0" smtClean="0">
                <a:effectLst>
                  <a:outerShdw blurRad="38100" dist="38100" dir="2700000" algn="tl">
                    <a:srgbClr val="000000">
                      <a:alpha val="43137"/>
                    </a:srgbClr>
                  </a:outerShdw>
                </a:effectLst>
              </a:rPr>
              <a:t>For Proposers (Cont’d)</a:t>
            </a:r>
            <a:endParaRPr lang="en-US" sz="3200" dirty="0">
              <a:effectLst>
                <a:outerShdw blurRad="38100" dist="38100" dir="2700000" algn="tl">
                  <a:srgbClr val="000000">
                    <a:alpha val="43137"/>
                  </a:srgbClr>
                </a:outerShdw>
              </a:effectLst>
            </a:endParaRPr>
          </a:p>
        </p:txBody>
      </p:sp>
      <p:sp>
        <p:nvSpPr>
          <p:cNvPr id="3" name="Content Placeholder 2"/>
          <p:cNvSpPr>
            <a:spLocks noGrp="1"/>
          </p:cNvSpPr>
          <p:nvPr>
            <p:ph idx="4294967295"/>
          </p:nvPr>
        </p:nvSpPr>
        <p:spPr>
          <a:xfrm>
            <a:off x="228600" y="1828800"/>
            <a:ext cx="8229600" cy="4876800"/>
          </a:xfrm>
          <a:prstGeom prst="rect">
            <a:avLst/>
          </a:prstGeom>
        </p:spPr>
        <p:txBody>
          <a:bodyPr>
            <a:normAutofit fontScale="92500" lnSpcReduction="20000"/>
          </a:bodyPr>
          <a:lstStyle/>
          <a:p>
            <a:pPr marL="465138" indent="-465138">
              <a:buSzPct val="125000"/>
            </a:pPr>
            <a:r>
              <a:rPr lang="en-US" sz="2800" dirty="0" smtClean="0"/>
              <a:t>Project Description</a:t>
            </a:r>
          </a:p>
          <a:p>
            <a:pPr marL="914400" lvl="1" indent="-457200"/>
            <a:r>
              <a:rPr lang="en-US" sz="2400" dirty="0" smtClean="0"/>
              <a:t>Must contain a separate section with a discussion of the broader impacts of the proposed activities</a:t>
            </a:r>
          </a:p>
          <a:p>
            <a:pPr marL="914400" lvl="1" indent="-457200"/>
            <a:r>
              <a:rPr lang="en-US" sz="2400" dirty="0" smtClean="0"/>
              <a:t>Results from Prior Support (if any) must address intellectual merit and broader impacts</a:t>
            </a:r>
            <a:endParaRPr lang="en-US" sz="3200" dirty="0" smtClean="0"/>
          </a:p>
          <a:p>
            <a:pPr marL="465138" indent="-465138">
              <a:buSzPct val="125000"/>
            </a:pPr>
            <a:r>
              <a:rPr lang="en-US" sz="2800" dirty="0" smtClean="0"/>
              <a:t>New certification regarding Organizational Support</a:t>
            </a:r>
          </a:p>
          <a:p>
            <a:pPr marL="914400" lvl="1" indent="-457200"/>
            <a:r>
              <a:rPr lang="en-US" sz="2400" dirty="0" smtClean="0"/>
              <a:t>Requires AOR certification that organizational support will be made available as described in the proposal to address the broader impacts and intellectual merit activities to be undertaken</a:t>
            </a:r>
          </a:p>
          <a:p>
            <a:pPr marL="465138" indent="-465138">
              <a:buSzPct val="125000"/>
            </a:pPr>
            <a:r>
              <a:rPr lang="en-US" sz="2800" dirty="0" smtClean="0"/>
              <a:t>Annual and Final Project Reports </a:t>
            </a:r>
          </a:p>
          <a:p>
            <a:pPr marL="914400" lvl="1" indent="-457200"/>
            <a:r>
              <a:rPr lang="en-US" sz="2400" dirty="0" smtClean="0"/>
              <a:t>Must address activities intended to address the Broader Impacts criterion that are not intrinsic to the research</a:t>
            </a:r>
          </a:p>
          <a:p>
            <a:pPr marL="465138" indent="-465138">
              <a:buSzPct val="125000"/>
            </a:pPr>
            <a:r>
              <a:rPr lang="en-US" sz="2800" dirty="0" smtClean="0"/>
              <a:t>FastLane help to be updated for proposers</a:t>
            </a:r>
          </a:p>
          <a:p>
            <a:pPr marL="465138" indent="-465138"/>
            <a:endParaRPr lang="en-US" sz="2400" dirty="0" smtClean="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228600" y="868363"/>
            <a:ext cx="8229600" cy="960437"/>
          </a:xfrm>
          <a:prstGeom prst="rect">
            <a:avLst/>
          </a:prstGeom>
        </p:spPr>
        <p:txBody>
          <a:bodyPr/>
          <a:lstStyle/>
          <a:p>
            <a:pPr algn="l"/>
            <a:r>
              <a:rPr lang="en-US" sz="3200" b="1" dirty="0" smtClean="0">
                <a:effectLst>
                  <a:outerShdw blurRad="38100" dist="38100" dir="2700000" algn="tl">
                    <a:srgbClr val="000000">
                      <a:alpha val="43137"/>
                    </a:srgbClr>
                  </a:outerShdw>
                </a:effectLst>
              </a:rPr>
              <a:t>Merit Review Criteria </a:t>
            </a:r>
            <a:br>
              <a:rPr lang="en-US" sz="3200" b="1" dirty="0" smtClean="0">
                <a:effectLst>
                  <a:outerShdw blurRad="38100" dist="38100" dir="2700000" algn="tl">
                    <a:srgbClr val="000000">
                      <a:alpha val="43137"/>
                    </a:srgbClr>
                  </a:outerShdw>
                </a:effectLst>
              </a:rPr>
            </a:br>
            <a:r>
              <a:rPr lang="en-US" sz="2400" b="1" dirty="0" smtClean="0">
                <a:effectLst>
                  <a:outerShdw blurRad="38100" dist="38100" dir="2700000" algn="tl">
                    <a:srgbClr val="000000">
                      <a:alpha val="43137"/>
                    </a:srgbClr>
                  </a:outerShdw>
                </a:effectLst>
              </a:rPr>
              <a:t>Reviewers</a:t>
            </a:r>
            <a:endParaRPr lang="en-US" sz="2400" dirty="0">
              <a:effectLst>
                <a:outerShdw blurRad="38100" dist="38100" dir="2700000" algn="tl">
                  <a:srgbClr val="000000">
                    <a:alpha val="43137"/>
                  </a:srgbClr>
                </a:outerShdw>
              </a:effectLst>
            </a:endParaRPr>
          </a:p>
        </p:txBody>
      </p:sp>
      <p:sp>
        <p:nvSpPr>
          <p:cNvPr id="3" name="Content Placeholder 2"/>
          <p:cNvSpPr>
            <a:spLocks noGrp="1"/>
          </p:cNvSpPr>
          <p:nvPr>
            <p:ph idx="4294967295"/>
          </p:nvPr>
        </p:nvSpPr>
        <p:spPr>
          <a:xfrm>
            <a:off x="228600" y="1828800"/>
            <a:ext cx="8229600" cy="4800600"/>
          </a:xfrm>
          <a:prstGeom prst="rect">
            <a:avLst/>
          </a:prstGeom>
        </p:spPr>
        <p:txBody>
          <a:bodyPr>
            <a:normAutofit fontScale="77500" lnSpcReduction="20000"/>
          </a:bodyPr>
          <a:lstStyle/>
          <a:p>
            <a:pPr marL="457200" indent="-457200">
              <a:buSzPct val="125000"/>
            </a:pPr>
            <a:r>
              <a:rPr lang="en-US" sz="3100" dirty="0" smtClean="0"/>
              <a:t>Guiding Principles, Revised Review Criteria, and five review elements incorporated into GPG Chapter III</a:t>
            </a:r>
          </a:p>
          <a:p>
            <a:pPr marL="457200" indent="-457200">
              <a:buSzPct val="125000"/>
            </a:pPr>
            <a:r>
              <a:rPr lang="en-US" sz="3100" dirty="0" smtClean="0"/>
              <a:t>Reviewer and Panelist Letters</a:t>
            </a:r>
          </a:p>
          <a:p>
            <a:pPr marL="914400" lvl="1" indent="-457200"/>
            <a:r>
              <a:rPr lang="en-US" sz="3100" dirty="0" smtClean="0"/>
              <a:t>Give due diligence to the three Merit Review Principles</a:t>
            </a:r>
          </a:p>
          <a:p>
            <a:pPr marL="914400" lvl="1" indent="-457200"/>
            <a:r>
              <a:rPr lang="en-US" sz="3100" dirty="0" smtClean="0"/>
              <a:t>Evaluate against the two Merit Review Criteria</a:t>
            </a:r>
          </a:p>
          <a:p>
            <a:pPr marL="914400" lvl="1" indent="-457200"/>
            <a:r>
              <a:rPr lang="en-US" sz="3100" dirty="0" smtClean="0"/>
              <a:t>Consider the five review elements in the review of both criteria</a:t>
            </a:r>
          </a:p>
          <a:p>
            <a:pPr marL="457200" indent="-457200">
              <a:buSzPct val="125000"/>
            </a:pPr>
            <a:r>
              <a:rPr lang="en-US" sz="3100" dirty="0" smtClean="0"/>
              <a:t>Panel and Proposal Review Form in FastLane </a:t>
            </a:r>
          </a:p>
          <a:p>
            <a:pPr marL="914400" lvl="1" indent="-457200"/>
            <a:r>
              <a:rPr lang="en-US" sz="3100" dirty="0" smtClean="0"/>
              <a:t>Updated to incorporate consideration of review elements in addressing the two criteria</a:t>
            </a:r>
          </a:p>
          <a:p>
            <a:pPr marL="914400" lvl="1" indent="-457200"/>
            <a:r>
              <a:rPr lang="en-US" sz="3100" dirty="0" smtClean="0"/>
              <a:t>Text box added for reviewers to address solicitation-specific criteria</a:t>
            </a:r>
          </a:p>
          <a:p>
            <a:endParaRPr lang="en-US" dirty="0" smtClean="0"/>
          </a:p>
          <a:p>
            <a:pPr lvl="1"/>
            <a:endParaRPr lang="en-US" dirty="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304800" y="838200"/>
            <a:ext cx="8229600" cy="808038"/>
          </a:xfrm>
          <a:prstGeom prst="rect">
            <a:avLst/>
          </a:prstGeom>
        </p:spPr>
        <p:txBody>
          <a:bodyPr/>
          <a:lstStyle/>
          <a:p>
            <a:pPr algn="l"/>
            <a:r>
              <a:rPr lang="en-US" sz="3200" b="1" dirty="0" smtClean="0">
                <a:effectLst>
                  <a:outerShdw blurRad="38100" dist="38100" dir="2700000" algn="tl">
                    <a:srgbClr val="000000">
                      <a:alpha val="43137"/>
                    </a:srgbClr>
                  </a:outerShdw>
                </a:effectLst>
              </a:rPr>
              <a:t>Merit Review Criteria </a:t>
            </a:r>
            <a:br>
              <a:rPr lang="en-US" sz="3200" b="1" dirty="0" smtClean="0">
                <a:effectLst>
                  <a:outerShdw blurRad="38100" dist="38100" dir="2700000" algn="tl">
                    <a:srgbClr val="000000">
                      <a:alpha val="43137"/>
                    </a:srgbClr>
                  </a:outerShdw>
                </a:effectLst>
              </a:rPr>
            </a:br>
            <a:r>
              <a:rPr lang="en-US" sz="2400" b="1" dirty="0" smtClean="0">
                <a:effectLst>
                  <a:outerShdw blurRad="38100" dist="38100" dir="2700000" algn="tl">
                    <a:srgbClr val="000000">
                      <a:alpha val="43137"/>
                    </a:srgbClr>
                  </a:outerShdw>
                </a:effectLst>
              </a:rPr>
              <a:t>Reviewers (Cont’d)</a:t>
            </a:r>
            <a:endParaRPr lang="en-US" sz="2400" dirty="0"/>
          </a:p>
        </p:txBody>
      </p:sp>
      <p:sp>
        <p:nvSpPr>
          <p:cNvPr id="3" name="Content Placeholder 2"/>
          <p:cNvSpPr>
            <a:spLocks noGrp="1"/>
          </p:cNvSpPr>
          <p:nvPr>
            <p:ph idx="4294967295"/>
          </p:nvPr>
        </p:nvSpPr>
        <p:spPr>
          <a:xfrm>
            <a:off x="304800" y="1981200"/>
            <a:ext cx="8229600" cy="4525963"/>
          </a:xfrm>
          <a:prstGeom prst="rect">
            <a:avLst/>
          </a:prstGeom>
        </p:spPr>
        <p:txBody>
          <a:bodyPr/>
          <a:lstStyle/>
          <a:p>
            <a:pPr>
              <a:buSzPct val="125000"/>
            </a:pPr>
            <a:r>
              <a:rPr lang="en-US" dirty="0" smtClean="0"/>
              <a:t>Examples document has been deleted</a:t>
            </a:r>
          </a:p>
          <a:p>
            <a:pPr>
              <a:buSzPct val="125000"/>
            </a:pPr>
            <a:endParaRPr lang="en-US" dirty="0" smtClean="0"/>
          </a:p>
          <a:p>
            <a:pPr>
              <a:buSzPct val="125000"/>
            </a:pPr>
            <a:r>
              <a:rPr lang="en-US" dirty="0" smtClean="0"/>
              <a:t>FastLane help to be updated for reviewers</a:t>
            </a:r>
          </a:p>
          <a:p>
            <a:endParaRPr lang="en-US" sz="2600" dirty="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228600" y="868363"/>
            <a:ext cx="8458200" cy="808037"/>
          </a:xfrm>
          <a:prstGeom prst="rect">
            <a:avLst/>
          </a:prstGeom>
        </p:spPr>
        <p:txBody>
          <a:bodyPr/>
          <a:lstStyle/>
          <a:p>
            <a:pPr algn="l"/>
            <a:r>
              <a:rPr lang="en-US" sz="3200" b="1" dirty="0" smtClean="0">
                <a:effectLst>
                  <a:outerShdw blurRad="38100" dist="38100" dir="2700000" algn="tl">
                    <a:srgbClr val="000000">
                      <a:alpha val="43137"/>
                    </a:srgbClr>
                  </a:outerShdw>
                </a:effectLst>
              </a:rPr>
              <a:t>Merit Review Criteria</a:t>
            </a:r>
            <a:r>
              <a:rPr lang="en-US" sz="3600" b="1" dirty="0" smtClean="0">
                <a:effectLst>
                  <a:outerShdw blurRad="38100" dist="38100" dir="2700000" algn="tl">
                    <a:srgbClr val="000000">
                      <a:alpha val="43137"/>
                    </a:srgbClr>
                  </a:outerShdw>
                </a:effectLst>
              </a:rPr>
              <a:t/>
            </a:r>
            <a:br>
              <a:rPr lang="en-US" sz="3600" b="1" dirty="0" smtClean="0">
                <a:effectLst>
                  <a:outerShdw blurRad="38100" dist="38100" dir="2700000" algn="tl">
                    <a:srgbClr val="000000">
                      <a:alpha val="43137"/>
                    </a:srgbClr>
                  </a:outerShdw>
                </a:effectLst>
              </a:rPr>
            </a:br>
            <a:r>
              <a:rPr lang="en-US" sz="2400" b="1" dirty="0" smtClean="0">
                <a:effectLst>
                  <a:outerShdw blurRad="38100" dist="38100" dir="2700000" algn="tl">
                    <a:srgbClr val="000000">
                      <a:alpha val="43137"/>
                    </a:srgbClr>
                  </a:outerShdw>
                </a:effectLst>
              </a:rPr>
              <a:t>Resources</a:t>
            </a:r>
            <a:endParaRPr lang="en-US" sz="3600" b="1" dirty="0" smtClean="0">
              <a:effectLst>
                <a:outerShdw blurRad="38100" dist="38100" dir="2700000" algn="tl">
                  <a:srgbClr val="000000">
                    <a:alpha val="43137"/>
                  </a:srgbClr>
                </a:outerShdw>
              </a:effectLst>
            </a:endParaRPr>
          </a:p>
        </p:txBody>
      </p:sp>
      <p:sp>
        <p:nvSpPr>
          <p:cNvPr id="3" name="Content Placeholder 2"/>
          <p:cNvSpPr>
            <a:spLocks noGrp="1"/>
          </p:cNvSpPr>
          <p:nvPr>
            <p:ph idx="4294967295"/>
          </p:nvPr>
        </p:nvSpPr>
        <p:spPr>
          <a:xfrm>
            <a:off x="228600" y="1828800"/>
            <a:ext cx="8610600" cy="4800600"/>
          </a:xfrm>
          <a:prstGeom prst="rect">
            <a:avLst/>
          </a:prstGeom>
        </p:spPr>
        <p:txBody>
          <a:bodyPr/>
          <a:lstStyle/>
          <a:p>
            <a:pPr marL="465138" indent="-465138"/>
            <a:r>
              <a:rPr lang="en-US" sz="2800" dirty="0" smtClean="0"/>
              <a:t>NSF Merit Review Website </a:t>
            </a:r>
          </a:p>
          <a:p>
            <a:pPr marL="914400" lvl="1" indent="-457200"/>
            <a:r>
              <a:rPr lang="en-US" sz="2400" dirty="0" smtClean="0">
                <a:hlinkClick r:id="rId3"/>
              </a:rPr>
              <a:t>www.nsf.gov/bfa/dias/policy/merit_review/</a:t>
            </a:r>
            <a:r>
              <a:rPr lang="en-US" sz="2400" dirty="0" smtClean="0"/>
              <a:t> </a:t>
            </a:r>
          </a:p>
          <a:p>
            <a:pPr marL="465138" indent="-465138"/>
            <a:endParaRPr lang="en-US" dirty="0" smtClean="0"/>
          </a:p>
          <a:p>
            <a:pPr marL="465138" indent="-465138"/>
            <a:r>
              <a:rPr lang="en-US" sz="2800" dirty="0" smtClean="0"/>
              <a:t>Resources for the Proposer Community</a:t>
            </a:r>
          </a:p>
          <a:p>
            <a:pPr marL="914400" lvl="1" indent="-457200"/>
            <a:r>
              <a:rPr lang="en-US" sz="2400" dirty="0" smtClean="0">
                <a:hlinkClick r:id="rId4"/>
              </a:rPr>
              <a:t>www.nsf.gov/bfa/dias/policy/merit_review/resources.jsp</a:t>
            </a:r>
            <a:r>
              <a:rPr lang="en-US" sz="2400" dirty="0" smtClean="0"/>
              <a:t>   </a:t>
            </a:r>
          </a:p>
          <a:p>
            <a:pPr marL="865188" lvl="1" indent="-465138"/>
            <a:endParaRPr lang="en-US" dirty="0" smtClean="0"/>
          </a:p>
          <a:p>
            <a:pPr marL="865188" lvl="1" indent="-465138">
              <a:buNone/>
            </a:pPr>
            <a:endParaRPr lang="en-US" dirty="0" smtClean="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3"/>
          <p:cNvSpPr>
            <a:spLocks noChangeArrowheads="1"/>
          </p:cNvSpPr>
          <p:nvPr/>
        </p:nvSpPr>
        <p:spPr bwMode="auto">
          <a:xfrm>
            <a:off x="304800" y="838200"/>
            <a:ext cx="7010400" cy="609600"/>
          </a:xfrm>
          <a:prstGeom prst="rect">
            <a:avLst/>
          </a:prstGeom>
          <a:noFill/>
          <a:ln w="9525">
            <a:noFill/>
            <a:miter lim="800000"/>
            <a:headEnd/>
            <a:tailEnd/>
          </a:ln>
        </p:spPr>
        <p:txBody>
          <a:bodyPr anchor="ctr"/>
          <a:lstStyle/>
          <a:p>
            <a:endParaRPr lang="en-US" sz="3600" b="1" dirty="0">
              <a:solidFill>
                <a:srgbClr val="000066"/>
              </a:solidFill>
            </a:endParaRPr>
          </a:p>
        </p:txBody>
      </p:sp>
      <p:sp>
        <p:nvSpPr>
          <p:cNvPr id="10243" name="Rectangle 4"/>
          <p:cNvSpPr>
            <a:spLocks noChangeArrowheads="1"/>
          </p:cNvSpPr>
          <p:nvPr/>
        </p:nvSpPr>
        <p:spPr bwMode="auto">
          <a:xfrm>
            <a:off x="381000" y="1981200"/>
            <a:ext cx="8305800" cy="3668697"/>
          </a:xfrm>
          <a:prstGeom prst="rect">
            <a:avLst/>
          </a:prstGeom>
          <a:noFill/>
          <a:ln w="9525">
            <a:noFill/>
            <a:miter lim="800000"/>
            <a:headEnd/>
            <a:tailEnd/>
          </a:ln>
        </p:spPr>
        <p:txBody>
          <a:bodyPr wrap="square">
            <a:spAutoFit/>
          </a:bodyPr>
          <a:lstStyle/>
          <a:p>
            <a:pPr marL="457200" indent="-457200">
              <a:buSzPct val="125000"/>
              <a:buFont typeface="Arial" pitchFamily="34" charset="0"/>
              <a:buChar char="•"/>
            </a:pPr>
            <a:r>
              <a:rPr lang="en-US" sz="2800" dirty="0" smtClean="0">
                <a:solidFill>
                  <a:schemeClr val="tx1"/>
                </a:solidFill>
              </a:rPr>
              <a:t>NSF Organizational Structure</a:t>
            </a:r>
          </a:p>
          <a:p>
            <a:pPr marL="457200" indent="-457200">
              <a:buSzPct val="125000"/>
              <a:buFont typeface="Arial" pitchFamily="34" charset="0"/>
              <a:buChar char="•"/>
            </a:pPr>
            <a:r>
              <a:rPr lang="en-US" sz="2800" dirty="0" smtClean="0">
                <a:solidFill>
                  <a:schemeClr val="tx1"/>
                </a:solidFill>
              </a:rPr>
              <a:t>NSF Personnel Update</a:t>
            </a:r>
          </a:p>
          <a:p>
            <a:pPr marL="457200" indent="-457200">
              <a:buSzPct val="125000"/>
              <a:buFont typeface="Arial" pitchFamily="34" charset="0"/>
              <a:buChar char="•"/>
            </a:pPr>
            <a:r>
              <a:rPr lang="en-US" sz="2800" dirty="0" smtClean="0">
                <a:solidFill>
                  <a:schemeClr val="tx1"/>
                </a:solidFill>
              </a:rPr>
              <a:t>NSF Fiscal Year 2013 Budget Request</a:t>
            </a:r>
          </a:p>
          <a:p>
            <a:pPr marL="457200" indent="-457200">
              <a:buSzPct val="125000"/>
              <a:buFont typeface="Arial" pitchFamily="34" charset="0"/>
              <a:buChar char="•"/>
            </a:pPr>
            <a:r>
              <a:rPr lang="en-US" sz="2800" dirty="0" smtClean="0">
                <a:solidFill>
                  <a:schemeClr val="tx1"/>
                </a:solidFill>
              </a:rPr>
              <a:t>ARRA Waiver Process and Update</a:t>
            </a:r>
          </a:p>
          <a:p>
            <a:pPr marL="457200" indent="-457200">
              <a:buSzPct val="125000"/>
              <a:buFont typeface="Arial" pitchFamily="34" charset="0"/>
              <a:buChar char="•"/>
            </a:pPr>
            <a:r>
              <a:rPr lang="en-US" sz="2800" dirty="0" smtClean="0">
                <a:solidFill>
                  <a:schemeClr val="tx1"/>
                </a:solidFill>
              </a:rPr>
              <a:t>Revised NSF Merit Review Criteria</a:t>
            </a:r>
          </a:p>
          <a:p>
            <a:pPr marL="457200" indent="-457200">
              <a:spcAft>
                <a:spcPct val="15000"/>
              </a:spcAft>
              <a:buSzPct val="125000"/>
              <a:buFont typeface="Arial" pitchFamily="34" charset="0"/>
              <a:buChar char="•"/>
            </a:pPr>
            <a:r>
              <a:rPr lang="en-US" sz="2800" dirty="0" smtClean="0"/>
              <a:t>Upcoming PAPPG Revisions</a:t>
            </a:r>
          </a:p>
          <a:p>
            <a:pPr marL="457200" indent="-457200">
              <a:spcAft>
                <a:spcPct val="15000"/>
              </a:spcAft>
              <a:buSzPct val="125000"/>
              <a:buFont typeface="Arial" pitchFamily="34" charset="0"/>
              <a:buChar char="•"/>
            </a:pPr>
            <a:r>
              <a:rPr lang="en-US" sz="2800" dirty="0" smtClean="0"/>
              <a:t>Cost Sharing Update</a:t>
            </a:r>
          </a:p>
          <a:p>
            <a:pPr marL="457200" indent="-457200">
              <a:spcAft>
                <a:spcPct val="15000"/>
              </a:spcAft>
              <a:buSzPct val="125000"/>
            </a:pPr>
            <a:endParaRPr lang="en-US" sz="2800" dirty="0" smtClean="0"/>
          </a:p>
        </p:txBody>
      </p:sp>
      <p:sp>
        <p:nvSpPr>
          <p:cNvPr id="4" name="Rectangle 3"/>
          <p:cNvSpPr/>
          <p:nvPr/>
        </p:nvSpPr>
        <p:spPr>
          <a:xfrm>
            <a:off x="228600" y="914400"/>
            <a:ext cx="8651073" cy="646331"/>
          </a:xfrm>
          <a:prstGeom prst="rect">
            <a:avLst/>
          </a:prstGeom>
          <a:noFill/>
        </p:spPr>
        <p:txBody>
          <a:bodyPr wrap="square" lIns="91440" tIns="45720" rIns="91440" bIns="45720">
            <a:spAutoFit/>
          </a:bodyPr>
          <a:lstStyle/>
          <a:p>
            <a:r>
              <a:rPr lang="en-US" sz="3600" b="1" dirty="0" smtClean="0">
                <a:effectLst>
                  <a:outerShdw blurRad="38100" dist="38100" dir="2700000" algn="tl">
                    <a:srgbClr val="000000">
                      <a:alpha val="43137"/>
                    </a:srgbClr>
                  </a:outerShdw>
                </a:effectLst>
              </a:rPr>
              <a:t>Topics Covered</a:t>
            </a:r>
            <a:endParaRPr lang="en-US" sz="3600" b="1" dirty="0">
              <a:ln w="12700">
                <a:solidFill>
                  <a:schemeClr val="tx2">
                    <a:satMod val="155000"/>
                  </a:schemeClr>
                </a:solidFill>
                <a:prstDash val="solid"/>
              </a:ln>
              <a:effectLst>
                <a:outerShdw blurRad="38100" dist="38100" dir="2700000" algn="tl">
                  <a:srgbClr val="000000">
                    <a:alpha val="43137"/>
                  </a:srgbClr>
                </a:outerShdw>
              </a:effectLst>
              <a:latin typeface="+mj-lt"/>
            </a:endParaRPr>
          </a:p>
        </p:txBody>
      </p:sp>
      <p:pic>
        <p:nvPicPr>
          <p:cNvPr id="63489" name="Picture 1"/>
          <p:cNvPicPr>
            <a:picLocks noChangeAspect="1" noChangeArrowheads="1"/>
          </p:cNvPicPr>
          <p:nvPr/>
        </p:nvPicPr>
        <p:blipFill>
          <a:blip r:embed="rId3" cstate="print"/>
          <a:srcRect/>
          <a:stretch>
            <a:fillRect/>
          </a:stretch>
        </p:blipFill>
        <p:spPr bwMode="auto">
          <a:xfrm>
            <a:off x="6400800" y="4876800"/>
            <a:ext cx="2057400" cy="16764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304800" y="914400"/>
            <a:ext cx="8458200" cy="808038"/>
          </a:xfrm>
          <a:prstGeom prst="rect">
            <a:avLst/>
          </a:prstGeom>
        </p:spPr>
        <p:txBody>
          <a:bodyPr/>
          <a:lstStyle/>
          <a:p>
            <a:pPr algn="l"/>
            <a:r>
              <a:rPr lang="en-US" sz="3200" b="1" dirty="0" smtClean="0">
                <a:effectLst>
                  <a:outerShdw blurRad="38100" dist="38100" dir="2700000" algn="tl">
                    <a:srgbClr val="000000">
                      <a:alpha val="43137"/>
                    </a:srgbClr>
                  </a:outerShdw>
                </a:effectLst>
              </a:rPr>
              <a:t>Merit Review Criteria</a:t>
            </a:r>
            <a:r>
              <a:rPr lang="en-US" sz="3600" b="1" dirty="0" smtClean="0">
                <a:effectLst>
                  <a:outerShdw blurRad="38100" dist="38100" dir="2700000" algn="tl">
                    <a:srgbClr val="000000">
                      <a:alpha val="43137"/>
                    </a:srgbClr>
                  </a:outerShdw>
                </a:effectLst>
              </a:rPr>
              <a:t/>
            </a:r>
            <a:br>
              <a:rPr lang="en-US" sz="3600" b="1" dirty="0" smtClean="0">
                <a:effectLst>
                  <a:outerShdw blurRad="38100" dist="38100" dir="2700000" algn="tl">
                    <a:srgbClr val="000000">
                      <a:alpha val="43137"/>
                    </a:srgbClr>
                  </a:outerShdw>
                </a:effectLst>
              </a:rPr>
            </a:br>
            <a:r>
              <a:rPr lang="en-US" sz="2400" b="1" dirty="0" smtClean="0">
                <a:effectLst>
                  <a:outerShdw blurRad="38100" dist="38100" dir="2700000" algn="tl">
                    <a:srgbClr val="000000">
                      <a:alpha val="43137"/>
                    </a:srgbClr>
                  </a:outerShdw>
                </a:effectLst>
              </a:rPr>
              <a:t>FAQ Development</a:t>
            </a:r>
            <a:endParaRPr lang="en-US" sz="3600" b="1" dirty="0" smtClean="0">
              <a:effectLst>
                <a:outerShdw blurRad="38100" dist="38100" dir="2700000" algn="tl">
                  <a:srgbClr val="000000">
                    <a:alpha val="43137"/>
                  </a:srgbClr>
                </a:outerShdw>
              </a:effectLst>
            </a:endParaRPr>
          </a:p>
        </p:txBody>
      </p:sp>
      <p:sp>
        <p:nvSpPr>
          <p:cNvPr id="3" name="Content Placeholder 2"/>
          <p:cNvSpPr>
            <a:spLocks noGrp="1"/>
          </p:cNvSpPr>
          <p:nvPr>
            <p:ph idx="4294967295"/>
          </p:nvPr>
        </p:nvSpPr>
        <p:spPr>
          <a:xfrm>
            <a:off x="304800" y="2286000"/>
            <a:ext cx="8458200" cy="3657600"/>
          </a:xfrm>
          <a:prstGeom prst="rect">
            <a:avLst/>
          </a:prstGeom>
        </p:spPr>
        <p:txBody>
          <a:bodyPr/>
          <a:lstStyle/>
          <a:p>
            <a:pPr marL="465138" indent="-465138"/>
            <a:r>
              <a:rPr lang="en-US" sz="2800" dirty="0" smtClean="0"/>
              <a:t>We need your assistance in development of Frequently Asked Questions (FAQs)!!</a:t>
            </a:r>
          </a:p>
          <a:p>
            <a:pPr marL="465138" indent="-465138"/>
            <a:endParaRPr lang="en-US" dirty="0" smtClean="0"/>
          </a:p>
          <a:p>
            <a:pPr marL="465138" indent="-465138"/>
            <a:r>
              <a:rPr lang="en-US" sz="2800" dirty="0" smtClean="0"/>
              <a:t>Please submit questions to </a:t>
            </a:r>
            <a:r>
              <a:rPr lang="en-US" sz="2800" dirty="0" smtClean="0">
                <a:hlinkClick r:id="rId3"/>
              </a:rPr>
              <a:t>policy@nsf.gov</a:t>
            </a:r>
            <a:r>
              <a:rPr lang="en-US" sz="2800" dirty="0" smtClean="0"/>
              <a:t>. </a:t>
            </a: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762000"/>
            <a:ext cx="8229600" cy="808038"/>
          </a:xfrm>
        </p:spPr>
        <p:txBody>
          <a:bodyPr/>
          <a:lstStyle/>
          <a:p>
            <a:r>
              <a:rPr lang="en-US" b="1" dirty="0" smtClean="0">
                <a:effectLst>
                  <a:outerShdw blurRad="38100" dist="38100" dir="2700000" algn="tl">
                    <a:srgbClr val="000000">
                      <a:alpha val="43137"/>
                    </a:srgbClr>
                  </a:outerShdw>
                </a:effectLst>
              </a:rPr>
              <a:t>New Proposal Certifications</a:t>
            </a:r>
            <a:endParaRPr lang="en-US" b="1"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p:txBody>
          <a:bodyPr/>
          <a:lstStyle/>
          <a:p>
            <a:pPr>
              <a:buSzPct val="125000"/>
            </a:pPr>
            <a:r>
              <a:rPr lang="en-US" sz="2800" dirty="0" smtClean="0"/>
              <a:t>Proposal Certifications have been updated to include:</a:t>
            </a:r>
          </a:p>
          <a:p>
            <a:pPr marL="742950" lvl="1" indent="-285750">
              <a:lnSpc>
                <a:spcPct val="80000"/>
              </a:lnSpc>
              <a:buClrTx/>
              <a:buFont typeface="Calibri" pitchFamily="34" charset="0"/>
              <a:buChar char="–"/>
            </a:pPr>
            <a:r>
              <a:rPr lang="en-US" sz="2400" dirty="0" smtClean="0"/>
              <a:t>a new Organizational Support Certification to address Section 526 of the America COMPETES Reauthorization Act (ACRA) of 2010.</a:t>
            </a:r>
          </a:p>
          <a:p>
            <a:pPr marL="742950" lvl="1" indent="-285750">
              <a:lnSpc>
                <a:spcPct val="80000"/>
              </a:lnSpc>
              <a:buClrTx/>
              <a:buFont typeface="Calibri" pitchFamily="34" charset="0"/>
              <a:buChar char="–"/>
            </a:pPr>
            <a:r>
              <a:rPr lang="en-US" sz="2400" dirty="0" smtClean="0"/>
              <a:t>additional certifications on tax obligations/liability and felony conviction. These certifications were added to implement provisions included in the Commerce, Justice, and Related Agencies Appropriations Act of 2012.</a:t>
            </a:r>
          </a:p>
          <a:p>
            <a:pPr lvl="1"/>
            <a:endParaRPr lang="en-US" sz="800" i="1" dirty="0" smtClean="0"/>
          </a:p>
          <a:p>
            <a:pPr>
              <a:buSzPct val="125000"/>
            </a:pPr>
            <a:r>
              <a:rPr lang="en-US" sz="2800" dirty="0" smtClean="0"/>
              <a:t>Parallel language also will be added to the award terms and conditions on tax obligations/liability and felony conviction. </a:t>
            </a:r>
            <a:endParaRPr lang="en-US" sz="2800" dirty="0"/>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914400"/>
            <a:ext cx="8229600" cy="808038"/>
          </a:xfrm>
        </p:spPr>
        <p:txBody>
          <a:bodyPr/>
          <a:lstStyle/>
          <a:p>
            <a:r>
              <a:rPr lang="en-US" b="1" dirty="0" smtClean="0">
                <a:effectLst>
                  <a:outerShdw blurRad="38100" dist="38100" dir="2700000" algn="tl">
                    <a:srgbClr val="000000">
                      <a:alpha val="43137"/>
                    </a:srgbClr>
                  </a:outerShdw>
                </a:effectLst>
              </a:rPr>
              <a:t>Biographical Sketch(es)</a:t>
            </a:r>
            <a:endParaRPr lang="en-US" b="1"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381000" y="1752600"/>
            <a:ext cx="8229600" cy="4525963"/>
          </a:xfrm>
        </p:spPr>
        <p:txBody>
          <a:bodyPr/>
          <a:lstStyle/>
          <a:p>
            <a:pPr lvl="0">
              <a:buSzPct val="125000"/>
            </a:pPr>
            <a:r>
              <a:rPr lang="en-US" sz="2800" dirty="0" smtClean="0"/>
              <a:t>The “Publications” section to of the Biosketch has been renamed “Products”.</a:t>
            </a:r>
          </a:p>
          <a:p>
            <a:pPr lvl="0">
              <a:buSzPct val="125000"/>
              <a:buNone/>
            </a:pPr>
            <a:r>
              <a:rPr lang="en-US" sz="2800" dirty="0" smtClean="0"/>
              <a:t> </a:t>
            </a:r>
          </a:p>
          <a:p>
            <a:pPr lvl="1">
              <a:lnSpc>
                <a:spcPct val="80000"/>
              </a:lnSpc>
              <a:buClrTx/>
              <a:buFont typeface="Calibri" pitchFamily="34" charset="0"/>
              <a:buChar char="–"/>
            </a:pPr>
            <a:r>
              <a:rPr lang="en-US" sz="2400" dirty="0" smtClean="0"/>
              <a:t>This change makes clear that products may include, but are not limited to, publications, data sets, software, patents, and copyrights. </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762000"/>
            <a:ext cx="8229600" cy="808038"/>
          </a:xfrm>
        </p:spPr>
        <p:txBody>
          <a:bodyPr/>
          <a:lstStyle/>
          <a:p>
            <a:pPr algn="l"/>
            <a:r>
              <a:rPr lang="en-US" b="1" dirty="0" smtClean="0">
                <a:solidFill>
                  <a:schemeClr val="tx1"/>
                </a:solidFill>
                <a:effectLst>
                  <a:outerShdw blurRad="38100" dist="38100" dir="2700000" algn="tl">
                    <a:srgbClr val="000000">
                      <a:alpha val="43137"/>
                    </a:srgbClr>
                  </a:outerShdw>
                </a:effectLst>
              </a:rPr>
              <a:t>Indirect Costs</a:t>
            </a:r>
            <a:endParaRPr lang="en-US" b="1" dirty="0">
              <a:solidFill>
                <a:schemeClr val="tx1"/>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304800" y="1524000"/>
            <a:ext cx="8229600" cy="4525963"/>
          </a:xfrm>
        </p:spPr>
        <p:txBody>
          <a:bodyPr/>
          <a:lstStyle/>
          <a:p>
            <a:pPr>
              <a:buSzPct val="125000"/>
              <a:buFont typeface="Arial" pitchFamily="34" charset="0"/>
              <a:buChar char="•"/>
            </a:pPr>
            <a:r>
              <a:rPr lang="en-US" sz="2600" dirty="0" smtClean="0"/>
              <a:t>Except as noted in the </a:t>
            </a:r>
            <a:r>
              <a:rPr lang="en-US" sz="2600" i="1" dirty="0" smtClean="0"/>
              <a:t>Grant Proposal Guide:</a:t>
            </a:r>
          </a:p>
          <a:p>
            <a:pPr lvl="1"/>
            <a:endParaRPr lang="en-US" sz="800" dirty="0" smtClean="0"/>
          </a:p>
          <a:p>
            <a:pPr lvl="1">
              <a:lnSpc>
                <a:spcPct val="80000"/>
              </a:lnSpc>
              <a:buClrTx/>
              <a:buFont typeface="Calibri" pitchFamily="34" charset="0"/>
              <a:buChar char="–"/>
            </a:pPr>
            <a:r>
              <a:rPr lang="en-US" sz="2400" dirty="0" smtClean="0"/>
              <a:t>Participant support section;</a:t>
            </a:r>
          </a:p>
          <a:p>
            <a:pPr lvl="1">
              <a:lnSpc>
                <a:spcPct val="80000"/>
              </a:lnSpc>
              <a:buClrTx/>
              <a:buFont typeface="Calibri" pitchFamily="34" charset="0"/>
              <a:buChar char="–"/>
            </a:pPr>
            <a:r>
              <a:rPr lang="en-US" sz="2400" dirty="0" smtClean="0"/>
              <a:t>International Travel Grants Section; or</a:t>
            </a:r>
          </a:p>
          <a:p>
            <a:pPr lvl="1">
              <a:lnSpc>
                <a:spcPct val="80000"/>
              </a:lnSpc>
              <a:buClrTx/>
              <a:buFont typeface="Calibri" pitchFamily="34" charset="0"/>
              <a:buChar char="–"/>
            </a:pPr>
            <a:r>
              <a:rPr lang="en-US" sz="2400" dirty="0" smtClean="0"/>
              <a:t>In a specific program solicitation.</a:t>
            </a:r>
          </a:p>
          <a:p>
            <a:pPr marL="465138" lvl="1" indent="-7938">
              <a:buNone/>
            </a:pPr>
            <a:endParaRPr lang="en-US" sz="800" dirty="0" smtClean="0"/>
          </a:p>
          <a:p>
            <a:pPr marL="465138" lvl="1" indent="-7938">
              <a:buNone/>
            </a:pPr>
            <a:r>
              <a:rPr lang="en-US" sz="2400" dirty="0" smtClean="0"/>
              <a:t>Institutions must use the applicable indirect cost rate (F&amp;A) that has been negotiated with the cognizant federal agency.</a:t>
            </a:r>
          </a:p>
          <a:p>
            <a:pPr>
              <a:buSzPct val="125000"/>
              <a:buFont typeface="Arial" pitchFamily="34" charset="0"/>
              <a:buChar char="•"/>
            </a:pPr>
            <a:endParaRPr lang="en-US" sz="800" dirty="0" smtClean="0"/>
          </a:p>
          <a:p>
            <a:pPr>
              <a:buSzPct val="125000"/>
              <a:buFont typeface="Arial" pitchFamily="34" charset="0"/>
              <a:buChar char="•"/>
            </a:pPr>
            <a:r>
              <a:rPr lang="en-US" sz="2600" dirty="0" smtClean="0"/>
              <a:t>Foreign grantees and subawardees also are generally not eligible for indirect cost recovery.</a:t>
            </a: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762000"/>
            <a:ext cx="8229600" cy="808038"/>
          </a:xfrm>
        </p:spPr>
        <p:txBody>
          <a:bodyPr/>
          <a:lstStyle/>
          <a:p>
            <a:r>
              <a:rPr lang="en-US" b="1" dirty="0" smtClean="0">
                <a:effectLst>
                  <a:outerShdw blurRad="38100" dist="38100" dir="2700000" algn="tl">
                    <a:srgbClr val="000000">
                      <a:alpha val="43137"/>
                    </a:srgbClr>
                  </a:outerShdw>
                </a:effectLst>
              </a:rPr>
              <a:t>Proposals Not Accepted</a:t>
            </a:r>
            <a:endParaRPr lang="en-US" b="1"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381000" y="1600200"/>
            <a:ext cx="8229600" cy="4525963"/>
          </a:xfrm>
        </p:spPr>
        <p:txBody>
          <a:bodyPr/>
          <a:lstStyle/>
          <a:p>
            <a:pPr>
              <a:buSzPct val="125000"/>
            </a:pPr>
            <a:r>
              <a:rPr lang="en-US" sz="2800" dirty="0" smtClean="0"/>
              <a:t>Formally recognizes a new category of non-award decisions and transactions: Proposal Not Accepted</a:t>
            </a:r>
          </a:p>
          <a:p>
            <a:pPr>
              <a:buSzPct val="125000"/>
            </a:pPr>
            <a:r>
              <a:rPr lang="en-US" sz="2800" dirty="0" smtClean="0"/>
              <a:t>Is defined as “FastLane will not permit submission of the proposal”</a:t>
            </a:r>
          </a:p>
          <a:p>
            <a:pPr>
              <a:buSzPct val="125000"/>
            </a:pPr>
            <a:r>
              <a:rPr lang="en-US" sz="2800" dirty="0" smtClean="0"/>
              <a:t>This new category applies to:</a:t>
            </a:r>
          </a:p>
          <a:p>
            <a:pPr marL="742950" lvl="1" indent="-285750">
              <a:lnSpc>
                <a:spcPct val="80000"/>
              </a:lnSpc>
              <a:buClrTx/>
              <a:buFont typeface="Calibri" pitchFamily="34" charset="0"/>
              <a:buChar char="–"/>
            </a:pPr>
            <a:r>
              <a:rPr lang="en-US" sz="2400" dirty="0" smtClean="0"/>
              <a:t>Data Management Plans</a:t>
            </a:r>
          </a:p>
          <a:p>
            <a:pPr marL="742950" lvl="1" indent="-285750">
              <a:lnSpc>
                <a:spcPct val="80000"/>
              </a:lnSpc>
              <a:buClrTx/>
              <a:buFont typeface="Calibri" pitchFamily="34" charset="0"/>
              <a:buChar char="–"/>
            </a:pPr>
            <a:r>
              <a:rPr lang="en-US" sz="2400" dirty="0" smtClean="0"/>
              <a:t>Postdoctoral Mentoring Plans</a:t>
            </a:r>
          </a:p>
          <a:p>
            <a:pPr marL="742950" lvl="1" indent="-285750">
              <a:lnSpc>
                <a:spcPct val="80000"/>
              </a:lnSpc>
              <a:buClrTx/>
              <a:buFont typeface="Calibri" pitchFamily="34" charset="0"/>
              <a:buChar char="–"/>
            </a:pPr>
            <a:r>
              <a:rPr lang="en-US" sz="2400" dirty="0" smtClean="0"/>
              <a:t>Project Summaries  </a:t>
            </a:r>
            <a:endParaRPr lang="en-US" sz="2400" dirty="0"/>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762000"/>
            <a:ext cx="8229600" cy="808038"/>
          </a:xfrm>
        </p:spPr>
        <p:txBody>
          <a:bodyPr/>
          <a:lstStyle/>
          <a:p>
            <a:r>
              <a:rPr lang="en-US" sz="3600" b="1" dirty="0" smtClean="0">
                <a:effectLst>
                  <a:outerShdw blurRad="38100" dist="38100" dir="2700000" algn="tl">
                    <a:srgbClr val="000000">
                      <a:alpha val="43137"/>
                    </a:srgbClr>
                  </a:outerShdw>
                </a:effectLst>
              </a:rPr>
              <a:t>Required Sections of the Proposal</a:t>
            </a:r>
            <a:endParaRPr lang="en-US" sz="3600" b="1"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304800" y="1371600"/>
            <a:ext cx="8229600" cy="4525963"/>
          </a:xfrm>
        </p:spPr>
        <p:txBody>
          <a:bodyPr/>
          <a:lstStyle/>
          <a:p>
            <a:pPr>
              <a:buSzPct val="125000"/>
            </a:pPr>
            <a:r>
              <a:rPr lang="en-US" sz="2400" dirty="0" smtClean="0"/>
              <a:t>Cover Sheet – including certifications</a:t>
            </a:r>
          </a:p>
          <a:p>
            <a:pPr>
              <a:buSzPct val="125000"/>
            </a:pPr>
            <a:r>
              <a:rPr lang="en-US" sz="2400" dirty="0" smtClean="0"/>
              <a:t>Project Summary</a:t>
            </a:r>
          </a:p>
          <a:p>
            <a:pPr>
              <a:buSzPct val="125000"/>
            </a:pPr>
            <a:r>
              <a:rPr lang="en-US" sz="2400" dirty="0" smtClean="0"/>
              <a:t>Project Description – including Results from Prior NSF Support</a:t>
            </a:r>
          </a:p>
          <a:p>
            <a:pPr>
              <a:buSzPct val="125000"/>
            </a:pPr>
            <a:r>
              <a:rPr lang="en-US" sz="2400" dirty="0" smtClean="0"/>
              <a:t>References Cited</a:t>
            </a:r>
          </a:p>
          <a:p>
            <a:pPr>
              <a:buSzPct val="125000"/>
            </a:pPr>
            <a:r>
              <a:rPr lang="en-US" sz="2400" dirty="0" smtClean="0"/>
              <a:t>Biographical Sketch(es)</a:t>
            </a:r>
          </a:p>
          <a:p>
            <a:pPr>
              <a:buSzPct val="125000"/>
            </a:pPr>
            <a:r>
              <a:rPr lang="en-US" sz="2400" dirty="0" smtClean="0"/>
              <a:t>Budget &amp; Budget Justification</a:t>
            </a:r>
          </a:p>
          <a:p>
            <a:pPr>
              <a:buSzPct val="125000"/>
            </a:pPr>
            <a:r>
              <a:rPr lang="en-US" sz="2400" dirty="0" smtClean="0"/>
              <a:t>Current and Pending Support</a:t>
            </a:r>
          </a:p>
          <a:p>
            <a:pPr>
              <a:buSzPct val="125000"/>
            </a:pPr>
            <a:r>
              <a:rPr lang="en-US" sz="2400" dirty="0" smtClean="0"/>
              <a:t>Facilities, Equipment &amp; Other Resources</a:t>
            </a:r>
          </a:p>
          <a:p>
            <a:pPr>
              <a:buSzPct val="125000"/>
            </a:pPr>
            <a:r>
              <a:rPr lang="en-US" sz="2400" dirty="0" smtClean="0"/>
              <a:t>Supplementary Documentation</a:t>
            </a:r>
          </a:p>
          <a:p>
            <a:pPr lvl="1">
              <a:lnSpc>
                <a:spcPct val="80000"/>
              </a:lnSpc>
              <a:buClrTx/>
              <a:buFont typeface="Calibri" pitchFamily="34" charset="0"/>
              <a:buChar char="–"/>
            </a:pPr>
            <a:r>
              <a:rPr lang="en-US" sz="2000" dirty="0" smtClean="0"/>
              <a:t>Data Management Plan</a:t>
            </a:r>
          </a:p>
          <a:p>
            <a:pPr lvl="1">
              <a:lnSpc>
                <a:spcPct val="80000"/>
              </a:lnSpc>
              <a:buClrTx/>
              <a:buFont typeface="Calibri" pitchFamily="34" charset="0"/>
              <a:buChar char="–"/>
            </a:pPr>
            <a:r>
              <a:rPr lang="en-US" sz="2000" dirty="0" smtClean="0"/>
              <a:t>Postdoctoral Mentoring Plan (where applicable)</a:t>
            </a:r>
          </a:p>
          <a:p>
            <a:pPr lvl="1"/>
            <a:endParaRPr lang="en-US" sz="2000" dirty="0" smtClean="0"/>
          </a:p>
          <a:p>
            <a:endParaRPr lang="en-US" sz="2400" dirty="0" smtClean="0"/>
          </a:p>
          <a:p>
            <a:endParaRPr lang="en-US" sz="2400" dirty="0" smtClean="0"/>
          </a:p>
          <a:p>
            <a:endParaRPr lang="en-US" sz="2400" dirty="0"/>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838200"/>
            <a:ext cx="8839200" cy="808038"/>
          </a:xfrm>
        </p:spPr>
        <p:txBody>
          <a:bodyPr/>
          <a:lstStyle/>
          <a:p>
            <a:pPr algn="l"/>
            <a:r>
              <a:rPr lang="en-US" sz="3400" b="1" dirty="0" smtClean="0">
                <a:solidFill>
                  <a:schemeClr val="tx1"/>
                </a:solidFill>
                <a:effectLst>
                  <a:outerShdw blurRad="38100" dist="38100" dir="2700000" algn="tl">
                    <a:srgbClr val="000000">
                      <a:alpha val="43137"/>
                    </a:srgbClr>
                  </a:outerShdw>
                </a:effectLst>
              </a:rPr>
              <a:t>Awardee Cash Management $ervice (ACM$)</a:t>
            </a:r>
          </a:p>
        </p:txBody>
      </p:sp>
      <p:sp>
        <p:nvSpPr>
          <p:cNvPr id="3" name="Content Placeholder 2"/>
          <p:cNvSpPr>
            <a:spLocks noGrp="1"/>
          </p:cNvSpPr>
          <p:nvPr>
            <p:ph idx="1"/>
          </p:nvPr>
        </p:nvSpPr>
        <p:spPr>
          <a:xfrm>
            <a:off x="228600" y="1981200"/>
            <a:ext cx="8229600" cy="4525963"/>
          </a:xfrm>
        </p:spPr>
        <p:txBody>
          <a:bodyPr/>
          <a:lstStyle/>
          <a:p>
            <a:pPr>
              <a:buSzPct val="125000"/>
            </a:pPr>
            <a:r>
              <a:rPr lang="en-US" sz="2500" dirty="0" smtClean="0"/>
              <a:t>ACM$ will replace the current FastLane Cash Function</a:t>
            </a:r>
          </a:p>
          <a:p>
            <a:pPr>
              <a:buSzPct val="125000"/>
            </a:pPr>
            <a:r>
              <a:rPr lang="en-US" sz="2500" dirty="0" smtClean="0"/>
              <a:t>When implemented, NSF will discontinue payments under the cash pooling method where awardee institutions request funds on a lump sum basis to cover the cash requirements for their awards</a:t>
            </a:r>
          </a:p>
          <a:p>
            <a:pPr>
              <a:buSzPct val="125000"/>
            </a:pPr>
            <a:r>
              <a:rPr lang="en-US" sz="2500" dirty="0" smtClean="0"/>
              <a:t>Requires award level detail with each payment request </a:t>
            </a:r>
          </a:p>
          <a:p>
            <a:pPr>
              <a:buSzPct val="125000"/>
            </a:pPr>
            <a:r>
              <a:rPr lang="en-US" sz="2500" dirty="0" smtClean="0"/>
              <a:t>Implemented in Research.gov with all awardees required to use by April 2013.</a:t>
            </a: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4294967295"/>
          </p:nvPr>
        </p:nvSpPr>
        <p:spPr>
          <a:xfrm>
            <a:off x="6553200" y="6356350"/>
            <a:ext cx="2133600" cy="365125"/>
          </a:xfrm>
          <a:prstGeom prst="rect">
            <a:avLst/>
          </a:prstGeom>
        </p:spPr>
        <p:txBody>
          <a:bodyPr/>
          <a:lstStyle/>
          <a:p>
            <a:fld id="{C8601ADF-C085-431D-B458-9630EF4D01DF}" type="slidenum">
              <a:rPr lang="en-US" smtClean="0"/>
              <a:pPr/>
              <a:t>37</a:t>
            </a:fld>
            <a:endParaRPr lang="en-US" dirty="0"/>
          </a:p>
        </p:txBody>
      </p:sp>
      <p:graphicFrame>
        <p:nvGraphicFramePr>
          <p:cNvPr id="6" name="Object 5"/>
          <p:cNvGraphicFramePr>
            <a:graphicFrameLocks noChangeAspect="1"/>
          </p:cNvGraphicFramePr>
          <p:nvPr/>
        </p:nvGraphicFramePr>
        <p:xfrm>
          <a:off x="0" y="609600"/>
          <a:ext cx="8915400" cy="6248400"/>
        </p:xfrm>
        <a:graphic>
          <a:graphicData uri="http://schemas.openxmlformats.org/presentationml/2006/ole">
            <mc:AlternateContent xmlns:mc="http://schemas.openxmlformats.org/markup-compatibility/2006">
              <mc:Choice xmlns:v="urn:schemas-microsoft-com:vml" Requires="v">
                <p:oleObj spid="_x0000_s109571" name="Document" r:id="rId5" imgW="5968555" imgH="5133417" progId="Word.Document.12">
                  <p:embed/>
                </p:oleObj>
              </mc:Choice>
              <mc:Fallback>
                <p:oleObj name="Document" r:id="rId5" imgW="5968555" imgH="5133417" progId="Word.Document.12">
                  <p:embed/>
                  <p:pic>
                    <p:nvPicPr>
                      <p:cNvPr id="0"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609600"/>
                        <a:ext cx="8915400" cy="62484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4" name="Picture 2"/>
          <p:cNvPicPr>
            <a:picLocks noChangeAspect="1" noChangeArrowheads="1"/>
          </p:cNvPicPr>
          <p:nvPr/>
        </p:nvPicPr>
        <p:blipFill>
          <a:blip r:embed="rId7" cstate="print"/>
          <a:srcRect/>
          <a:stretch>
            <a:fillRect/>
          </a:stretch>
        </p:blipFill>
        <p:spPr bwMode="auto">
          <a:xfrm>
            <a:off x="2057400" y="1752600"/>
            <a:ext cx="4495800" cy="262528"/>
          </a:xfrm>
          <a:prstGeom prst="rect">
            <a:avLst/>
          </a:prstGeom>
          <a:noFill/>
          <a:ln w="9525">
            <a:noFill/>
            <a:miter lim="800000"/>
            <a:headEnd/>
            <a:tailEnd/>
          </a:ln>
        </p:spPr>
      </p:pic>
      <p:pic>
        <p:nvPicPr>
          <p:cNvPr id="7" name="Picture 2"/>
          <p:cNvPicPr>
            <a:picLocks noChangeAspect="1" noChangeArrowheads="1"/>
          </p:cNvPicPr>
          <p:nvPr/>
        </p:nvPicPr>
        <p:blipFill>
          <a:blip r:embed="rId7" cstate="print"/>
          <a:srcRect/>
          <a:stretch>
            <a:fillRect/>
          </a:stretch>
        </p:blipFill>
        <p:spPr bwMode="auto">
          <a:xfrm>
            <a:off x="228600" y="2870571"/>
            <a:ext cx="1447800" cy="253629"/>
          </a:xfrm>
          <a:prstGeom prst="rect">
            <a:avLst/>
          </a:prstGeom>
          <a:noFill/>
          <a:ln w="9525">
            <a:noFill/>
            <a:miter lim="800000"/>
            <a:headEnd/>
            <a:tailEnd/>
          </a:ln>
        </p:spPr>
      </p:pic>
      <p:sp>
        <p:nvSpPr>
          <p:cNvPr id="8" name="Title 6"/>
          <p:cNvSpPr txBox="1">
            <a:spLocks/>
          </p:cNvSpPr>
          <p:nvPr/>
        </p:nvSpPr>
        <p:spPr>
          <a:xfrm>
            <a:off x="0" y="0"/>
            <a:ext cx="9144000" cy="685800"/>
          </a:xfrm>
          <a:prstGeom prst="rect">
            <a:avLst/>
          </a:prstGeom>
          <a:solidFill>
            <a:schemeClr val="bg1"/>
          </a:solidFill>
        </p:spPr>
        <p:txBody>
          <a:bodyPr vert="horz" rtlCol="0" anchor="ctr">
            <a:normAutofit/>
            <a:scene3d>
              <a:camera prst="orthographicFront"/>
              <a:lightRig rig="soft" dir="t"/>
            </a:scene3d>
            <a:sp3d prstMaterial="softEdge">
              <a:bevelT w="25400" h="25400"/>
            </a:sp3d>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US" sz="3600" b="1" dirty="0" smtClean="0">
                <a:effectLst>
                  <a:outerShdw blurRad="38100" dist="38100" dir="2700000" algn="tl">
                    <a:srgbClr val="000000">
                      <a:alpha val="43137"/>
                    </a:srgbClr>
                  </a:outerShdw>
                </a:effectLst>
                <a:latin typeface="+mj-lt"/>
                <a:ea typeface="+mj-ea"/>
                <a:cs typeface="+mj-cs"/>
              </a:rPr>
              <a:t>ACM$ Payment Request Screen </a:t>
            </a:r>
            <a:endParaRPr lang="en-US" sz="3600" b="1" dirty="0">
              <a:effectLst>
                <a:outerShdw blurRad="38100" dist="38100" dir="2700000" algn="tl">
                  <a:srgbClr val="000000">
                    <a:alpha val="43137"/>
                  </a:srgbClr>
                </a:outerShdw>
              </a:effectLst>
              <a:latin typeface="+mj-lt"/>
              <a:ea typeface="+mj-ea"/>
              <a:cs typeface="+mj-cs"/>
            </a:endParaRPr>
          </a:p>
        </p:txBody>
      </p:sp>
    </p:spTree>
  </p:cSld>
  <p:clrMapOvr>
    <a:masterClrMapping/>
  </p:clrMapOvr>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838200"/>
            <a:ext cx="8229600" cy="808038"/>
          </a:xfrm>
        </p:spPr>
        <p:txBody>
          <a:bodyPr/>
          <a:lstStyle/>
          <a:p>
            <a:r>
              <a:rPr lang="en-US" b="1" dirty="0" smtClean="0">
                <a:effectLst>
                  <a:outerShdw blurRad="38100" dist="38100" dir="2700000" algn="tl">
                    <a:srgbClr val="000000">
                      <a:alpha val="43137"/>
                    </a:srgbClr>
                  </a:outerShdw>
                </a:effectLst>
              </a:rPr>
              <a:t>High-Resolution Graphics</a:t>
            </a:r>
            <a:endParaRPr lang="en-US" b="1"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457200" y="1828800"/>
            <a:ext cx="8229600" cy="4525963"/>
          </a:xfrm>
        </p:spPr>
        <p:txBody>
          <a:bodyPr/>
          <a:lstStyle/>
          <a:p>
            <a:pPr>
              <a:buSzPct val="125000"/>
            </a:pPr>
            <a:r>
              <a:rPr lang="en-US" sz="2800" dirty="0" smtClean="0"/>
              <a:t>Coverage regarding submission of proposals that contain high-resolution graphics has been deleted due to small usage by the research community.</a:t>
            </a:r>
            <a:br>
              <a:rPr lang="en-US" sz="2800" dirty="0" smtClean="0"/>
            </a:br>
            <a:endParaRPr lang="en-US" sz="2800" dirty="0" smtClean="0"/>
          </a:p>
          <a:p>
            <a:pPr>
              <a:buSzPct val="125000"/>
            </a:pPr>
            <a:r>
              <a:rPr lang="en-US" sz="2800" dirty="0" smtClean="0"/>
              <a:t>The Proposal Cover Sheet also will be modified to remove the checkbox. </a:t>
            </a:r>
            <a:endParaRPr lang="en-US" sz="2800" dirty="0"/>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762000"/>
            <a:ext cx="8686800" cy="808038"/>
          </a:xfrm>
        </p:spPr>
        <p:txBody>
          <a:bodyPr/>
          <a:lstStyle/>
          <a:p>
            <a:r>
              <a:rPr lang="en-US" sz="3600" b="1" dirty="0" smtClean="0">
                <a:effectLst>
                  <a:outerShdw blurRad="38100" dist="38100" dir="2700000" algn="tl">
                    <a:srgbClr val="000000">
                      <a:alpha val="43137"/>
                    </a:srgbClr>
                  </a:outerShdw>
                </a:effectLst>
              </a:rPr>
              <a:t>Conferences, Symposia &amp; Workshops</a:t>
            </a:r>
            <a:endParaRPr lang="en-US" sz="3600" b="1"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p:txBody>
          <a:bodyPr/>
          <a:lstStyle/>
          <a:p>
            <a:pPr>
              <a:buSzPct val="125000"/>
            </a:pPr>
            <a:r>
              <a:rPr lang="en-US" dirty="0" smtClean="0"/>
              <a:t>Coverage on Proposals for Conferences, Symposia, and Workshops, was supplemented to:</a:t>
            </a:r>
          </a:p>
          <a:p>
            <a:pPr>
              <a:buSzPct val="125000"/>
            </a:pPr>
            <a:endParaRPr lang="en-US" dirty="0" smtClean="0"/>
          </a:p>
          <a:p>
            <a:pPr marL="912813" lvl="1" indent="-455613">
              <a:lnSpc>
                <a:spcPct val="80000"/>
              </a:lnSpc>
              <a:buClrTx/>
              <a:buFont typeface="Calibri" pitchFamily="34" charset="0"/>
              <a:buChar char="–"/>
            </a:pPr>
            <a:r>
              <a:rPr lang="en-US" dirty="0" smtClean="0"/>
              <a:t>clarify what information should be included in different sections of the proposal; and</a:t>
            </a:r>
          </a:p>
          <a:p>
            <a:pPr marL="912813" lvl="1" indent="-455613">
              <a:lnSpc>
                <a:spcPct val="80000"/>
              </a:lnSpc>
              <a:buClrTx/>
              <a:buNone/>
            </a:pPr>
            <a:endParaRPr lang="en-US" dirty="0" smtClean="0"/>
          </a:p>
          <a:p>
            <a:pPr marL="912813" lvl="1" indent="-455613">
              <a:lnSpc>
                <a:spcPct val="80000"/>
              </a:lnSpc>
              <a:buClrTx/>
              <a:buFont typeface="Calibri" pitchFamily="34" charset="0"/>
              <a:buChar char="–"/>
            </a:pPr>
            <a:r>
              <a:rPr lang="en-US" dirty="0" smtClean="0"/>
              <a:t>provide greater consistency, where necessary, with  instructions provided for preparation of research proposals. </a:t>
            </a:r>
            <a:endParaRPr lang="en-US"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AutoShape 4">
            <a:hlinkClick r:id="rId3" highlightClick="1"/>
          </p:cNvPr>
          <p:cNvSpPr>
            <a:spLocks noChangeArrowheads="1"/>
          </p:cNvSpPr>
          <p:nvPr/>
        </p:nvSpPr>
        <p:spPr bwMode="auto">
          <a:xfrm>
            <a:off x="7391400" y="3806825"/>
            <a:ext cx="1447800" cy="1066800"/>
          </a:xfrm>
          <a:prstGeom prst="actionButtonBlank">
            <a:avLst/>
          </a:prstGeom>
          <a:solidFill>
            <a:srgbClr val="99CCFF"/>
          </a:solidFill>
          <a:ln w="9525">
            <a:noFill/>
            <a:miter lim="800000"/>
            <a:headEnd/>
            <a:tailEnd/>
          </a:ln>
        </p:spPr>
        <p:txBody>
          <a:bodyPr wrap="none" anchor="ctr"/>
          <a:lstStyle/>
          <a:p>
            <a:pPr algn="ctr"/>
            <a:r>
              <a:rPr lang="en-US" sz="1200" b="1">
                <a:solidFill>
                  <a:schemeClr val="tx1"/>
                </a:solidFill>
              </a:rPr>
              <a:t>Mathematical</a:t>
            </a:r>
          </a:p>
          <a:p>
            <a:pPr algn="ctr"/>
            <a:r>
              <a:rPr lang="en-US" sz="1200" b="1">
                <a:solidFill>
                  <a:schemeClr val="tx1"/>
                </a:solidFill>
              </a:rPr>
              <a:t>&amp; Physical</a:t>
            </a:r>
          </a:p>
          <a:p>
            <a:pPr algn="ctr"/>
            <a:r>
              <a:rPr lang="en-US" sz="1200" b="1">
                <a:solidFill>
                  <a:schemeClr val="tx1"/>
                </a:solidFill>
              </a:rPr>
              <a:t>Sciences</a:t>
            </a:r>
          </a:p>
          <a:p>
            <a:pPr algn="ctr"/>
            <a:r>
              <a:rPr lang="en-US" sz="1200" b="1">
                <a:solidFill>
                  <a:schemeClr val="tx1"/>
                </a:solidFill>
              </a:rPr>
              <a:t>(MPS)</a:t>
            </a:r>
          </a:p>
        </p:txBody>
      </p:sp>
      <p:sp>
        <p:nvSpPr>
          <p:cNvPr id="15363" name="AutoShape 5">
            <a:hlinkClick r:id="rId4" highlightClick="1"/>
          </p:cNvPr>
          <p:cNvSpPr>
            <a:spLocks noChangeArrowheads="1"/>
          </p:cNvSpPr>
          <p:nvPr/>
        </p:nvSpPr>
        <p:spPr bwMode="auto">
          <a:xfrm>
            <a:off x="5562600" y="3806825"/>
            <a:ext cx="1447800" cy="1066800"/>
          </a:xfrm>
          <a:prstGeom prst="actionButtonBlank">
            <a:avLst/>
          </a:prstGeom>
          <a:solidFill>
            <a:srgbClr val="99CCFF"/>
          </a:solidFill>
          <a:ln w="9525">
            <a:noFill/>
            <a:miter lim="800000"/>
            <a:headEnd/>
            <a:tailEnd/>
          </a:ln>
        </p:spPr>
        <p:txBody>
          <a:bodyPr wrap="none" anchor="ctr"/>
          <a:lstStyle/>
          <a:p>
            <a:pPr algn="ctr"/>
            <a:r>
              <a:rPr lang="en-US" sz="1200" b="1">
                <a:solidFill>
                  <a:schemeClr val="tx1"/>
                </a:solidFill>
              </a:rPr>
              <a:t>Geosciences</a:t>
            </a:r>
          </a:p>
          <a:p>
            <a:pPr algn="ctr"/>
            <a:r>
              <a:rPr lang="en-US" sz="1200" b="1">
                <a:solidFill>
                  <a:schemeClr val="tx1"/>
                </a:solidFill>
              </a:rPr>
              <a:t>(GEO)</a:t>
            </a:r>
          </a:p>
        </p:txBody>
      </p:sp>
      <p:sp>
        <p:nvSpPr>
          <p:cNvPr id="15364" name="AutoShape 6">
            <a:hlinkClick r:id="rId5" highlightClick="1"/>
          </p:cNvPr>
          <p:cNvSpPr>
            <a:spLocks noChangeArrowheads="1"/>
          </p:cNvSpPr>
          <p:nvPr/>
        </p:nvSpPr>
        <p:spPr bwMode="auto">
          <a:xfrm>
            <a:off x="3657600" y="3806825"/>
            <a:ext cx="1447800" cy="1066800"/>
          </a:xfrm>
          <a:prstGeom prst="actionButtonBlank">
            <a:avLst/>
          </a:prstGeom>
          <a:solidFill>
            <a:srgbClr val="99CCFF"/>
          </a:solidFill>
          <a:ln w="9525">
            <a:noFill/>
            <a:miter lim="800000"/>
            <a:headEnd/>
            <a:tailEnd/>
          </a:ln>
        </p:spPr>
        <p:txBody>
          <a:bodyPr wrap="none" anchor="ctr"/>
          <a:lstStyle/>
          <a:p>
            <a:pPr algn="ctr"/>
            <a:r>
              <a:rPr lang="en-US" sz="1200" b="1">
                <a:solidFill>
                  <a:schemeClr val="tx1"/>
                </a:solidFill>
              </a:rPr>
              <a:t>Engineering</a:t>
            </a:r>
          </a:p>
          <a:p>
            <a:pPr algn="ctr"/>
            <a:r>
              <a:rPr lang="en-US" sz="1200" b="1">
                <a:solidFill>
                  <a:schemeClr val="tx1"/>
                </a:solidFill>
              </a:rPr>
              <a:t>(ENG)</a:t>
            </a:r>
          </a:p>
        </p:txBody>
      </p:sp>
      <p:sp>
        <p:nvSpPr>
          <p:cNvPr id="15365" name="AutoShape 7">
            <a:hlinkClick r:id="rId6" highlightClick="1"/>
          </p:cNvPr>
          <p:cNvSpPr>
            <a:spLocks noChangeArrowheads="1"/>
          </p:cNvSpPr>
          <p:nvPr/>
        </p:nvSpPr>
        <p:spPr bwMode="auto">
          <a:xfrm>
            <a:off x="1981200" y="3806825"/>
            <a:ext cx="1444625" cy="1066800"/>
          </a:xfrm>
          <a:prstGeom prst="actionButtonBlank">
            <a:avLst/>
          </a:prstGeom>
          <a:solidFill>
            <a:srgbClr val="99CCFF"/>
          </a:solidFill>
          <a:ln w="9525">
            <a:noFill/>
            <a:miter lim="800000"/>
            <a:headEnd/>
            <a:tailEnd/>
          </a:ln>
        </p:spPr>
        <p:txBody>
          <a:bodyPr wrap="none" anchor="ctr"/>
          <a:lstStyle/>
          <a:p>
            <a:pPr algn="ctr"/>
            <a:r>
              <a:rPr lang="en-US" sz="1200" b="1">
                <a:solidFill>
                  <a:schemeClr val="tx1"/>
                </a:solidFill>
              </a:rPr>
              <a:t>Computer &amp;</a:t>
            </a:r>
          </a:p>
          <a:p>
            <a:pPr algn="ctr"/>
            <a:r>
              <a:rPr lang="en-US" sz="1200" b="1">
                <a:solidFill>
                  <a:schemeClr val="tx1"/>
                </a:solidFill>
              </a:rPr>
              <a:t>Information </a:t>
            </a:r>
          </a:p>
          <a:p>
            <a:pPr algn="ctr"/>
            <a:r>
              <a:rPr lang="en-US" sz="1200" b="1">
                <a:solidFill>
                  <a:schemeClr val="tx1"/>
                </a:solidFill>
              </a:rPr>
              <a:t>Science &amp;</a:t>
            </a:r>
          </a:p>
          <a:p>
            <a:pPr algn="ctr"/>
            <a:r>
              <a:rPr lang="en-US" sz="1200" b="1">
                <a:solidFill>
                  <a:schemeClr val="tx1"/>
                </a:solidFill>
              </a:rPr>
              <a:t>Engineering</a:t>
            </a:r>
          </a:p>
          <a:p>
            <a:pPr algn="ctr"/>
            <a:r>
              <a:rPr lang="en-US" sz="1200" b="1">
                <a:solidFill>
                  <a:schemeClr val="tx1"/>
                </a:solidFill>
              </a:rPr>
              <a:t>(CISE)</a:t>
            </a:r>
          </a:p>
        </p:txBody>
      </p:sp>
      <p:sp>
        <p:nvSpPr>
          <p:cNvPr id="15366" name="AutoShape 8">
            <a:hlinkClick r:id="rId7" highlightClick="1"/>
          </p:cNvPr>
          <p:cNvSpPr>
            <a:spLocks noChangeArrowheads="1"/>
          </p:cNvSpPr>
          <p:nvPr/>
        </p:nvSpPr>
        <p:spPr bwMode="auto">
          <a:xfrm>
            <a:off x="304800" y="3806825"/>
            <a:ext cx="1444625" cy="1066800"/>
          </a:xfrm>
          <a:prstGeom prst="actionButtonBlank">
            <a:avLst/>
          </a:prstGeom>
          <a:solidFill>
            <a:srgbClr val="99CCFF"/>
          </a:solidFill>
          <a:ln w="9525">
            <a:noFill/>
            <a:miter lim="800000"/>
            <a:headEnd/>
            <a:tailEnd/>
          </a:ln>
        </p:spPr>
        <p:txBody>
          <a:bodyPr wrap="none" anchor="ctr"/>
          <a:lstStyle/>
          <a:p>
            <a:pPr algn="ctr"/>
            <a:r>
              <a:rPr lang="en-US" sz="1200" b="1">
                <a:solidFill>
                  <a:schemeClr val="tx1"/>
                </a:solidFill>
              </a:rPr>
              <a:t>Biological</a:t>
            </a:r>
          </a:p>
          <a:p>
            <a:pPr algn="ctr"/>
            <a:r>
              <a:rPr lang="en-US" sz="1200" b="1">
                <a:solidFill>
                  <a:schemeClr val="tx1"/>
                </a:solidFill>
              </a:rPr>
              <a:t>Sciences</a:t>
            </a:r>
          </a:p>
          <a:p>
            <a:pPr algn="ctr"/>
            <a:r>
              <a:rPr lang="en-US" sz="1200" b="1">
                <a:solidFill>
                  <a:schemeClr val="tx1"/>
                </a:solidFill>
              </a:rPr>
              <a:t>(BIO)</a:t>
            </a:r>
          </a:p>
        </p:txBody>
      </p:sp>
      <p:sp>
        <p:nvSpPr>
          <p:cNvPr id="15367" name="AutoShape 9">
            <a:hlinkClick r:id="rId8" highlightClick="1"/>
          </p:cNvPr>
          <p:cNvSpPr>
            <a:spLocks noChangeArrowheads="1"/>
          </p:cNvSpPr>
          <p:nvPr/>
        </p:nvSpPr>
        <p:spPr bwMode="auto">
          <a:xfrm>
            <a:off x="304800" y="2355850"/>
            <a:ext cx="1901825" cy="758825"/>
          </a:xfrm>
          <a:prstGeom prst="actionButtonBlank">
            <a:avLst/>
          </a:prstGeom>
          <a:solidFill>
            <a:srgbClr val="99CCFF"/>
          </a:solidFill>
          <a:ln w="9525">
            <a:noFill/>
            <a:miter lim="800000"/>
            <a:headEnd/>
            <a:tailEnd/>
          </a:ln>
        </p:spPr>
        <p:txBody>
          <a:bodyPr wrap="none" anchor="ctr"/>
          <a:lstStyle/>
          <a:p>
            <a:pPr algn="ctr"/>
            <a:r>
              <a:rPr lang="en-US" sz="1200" b="1" dirty="0">
                <a:solidFill>
                  <a:schemeClr val="tx1"/>
                </a:solidFill>
              </a:rPr>
              <a:t>Office of the</a:t>
            </a:r>
          </a:p>
          <a:p>
            <a:pPr algn="ctr"/>
            <a:r>
              <a:rPr lang="en-US" sz="1200" b="1" dirty="0">
                <a:solidFill>
                  <a:schemeClr val="tx1"/>
                </a:solidFill>
              </a:rPr>
              <a:t>Inspector General</a:t>
            </a:r>
          </a:p>
          <a:p>
            <a:pPr algn="ctr"/>
            <a:r>
              <a:rPr lang="en-US" sz="1200" b="1" dirty="0">
                <a:solidFill>
                  <a:schemeClr val="tx1"/>
                </a:solidFill>
              </a:rPr>
              <a:t>(OIG)</a:t>
            </a:r>
          </a:p>
        </p:txBody>
      </p:sp>
      <p:sp>
        <p:nvSpPr>
          <p:cNvPr id="15368" name="AutoShape 10">
            <a:hlinkClick r:id="rId9" highlightClick="1"/>
          </p:cNvPr>
          <p:cNvSpPr>
            <a:spLocks noChangeArrowheads="1"/>
          </p:cNvSpPr>
          <p:nvPr/>
        </p:nvSpPr>
        <p:spPr bwMode="auto">
          <a:xfrm>
            <a:off x="4343400" y="1441450"/>
            <a:ext cx="1901825" cy="762000"/>
          </a:xfrm>
          <a:prstGeom prst="actionButtonBlank">
            <a:avLst/>
          </a:prstGeom>
          <a:solidFill>
            <a:srgbClr val="99CCFF"/>
          </a:solidFill>
          <a:ln w="9525">
            <a:noFill/>
            <a:miter lim="800000"/>
            <a:headEnd/>
            <a:tailEnd/>
          </a:ln>
        </p:spPr>
        <p:txBody>
          <a:bodyPr wrap="none" anchor="ctr"/>
          <a:lstStyle/>
          <a:p>
            <a:pPr algn="ctr"/>
            <a:r>
              <a:rPr lang="en-US" sz="1200" b="1">
                <a:solidFill>
                  <a:schemeClr val="tx1"/>
                </a:solidFill>
              </a:rPr>
              <a:t>Director</a:t>
            </a:r>
          </a:p>
          <a:p>
            <a:pPr algn="ctr"/>
            <a:r>
              <a:rPr lang="en-US" sz="1200" b="1">
                <a:solidFill>
                  <a:schemeClr val="tx1"/>
                </a:solidFill>
              </a:rPr>
              <a:t>Deputy Director</a:t>
            </a:r>
          </a:p>
        </p:txBody>
      </p:sp>
      <p:sp>
        <p:nvSpPr>
          <p:cNvPr id="15369" name="AutoShape 11">
            <a:hlinkClick r:id="rId10" highlightClick="1"/>
          </p:cNvPr>
          <p:cNvSpPr>
            <a:spLocks noChangeArrowheads="1"/>
          </p:cNvSpPr>
          <p:nvPr/>
        </p:nvSpPr>
        <p:spPr bwMode="auto">
          <a:xfrm>
            <a:off x="2209800" y="1441450"/>
            <a:ext cx="1905000" cy="762000"/>
          </a:xfrm>
          <a:prstGeom prst="actionButtonBlank">
            <a:avLst/>
          </a:prstGeom>
          <a:solidFill>
            <a:srgbClr val="99CCFF"/>
          </a:solidFill>
          <a:ln w="9525">
            <a:noFill/>
            <a:miter lim="800000"/>
            <a:headEnd/>
            <a:tailEnd/>
          </a:ln>
        </p:spPr>
        <p:txBody>
          <a:bodyPr wrap="none" anchor="ctr"/>
          <a:lstStyle/>
          <a:p>
            <a:pPr algn="ctr"/>
            <a:r>
              <a:rPr lang="en-US" sz="1200" b="1">
                <a:solidFill>
                  <a:schemeClr val="tx1"/>
                </a:solidFill>
              </a:rPr>
              <a:t>National Science Board</a:t>
            </a:r>
          </a:p>
          <a:p>
            <a:pPr algn="ctr"/>
            <a:r>
              <a:rPr lang="en-US" sz="1200" b="1">
                <a:solidFill>
                  <a:schemeClr val="tx1"/>
                </a:solidFill>
              </a:rPr>
              <a:t>(NSB)</a:t>
            </a:r>
          </a:p>
        </p:txBody>
      </p:sp>
      <p:sp>
        <p:nvSpPr>
          <p:cNvPr id="15370" name="Line 12"/>
          <p:cNvSpPr>
            <a:spLocks noChangeShapeType="1"/>
          </p:cNvSpPr>
          <p:nvPr/>
        </p:nvSpPr>
        <p:spPr bwMode="auto">
          <a:xfrm>
            <a:off x="1066800" y="3578225"/>
            <a:ext cx="7086600" cy="0"/>
          </a:xfrm>
          <a:prstGeom prst="line">
            <a:avLst/>
          </a:prstGeom>
          <a:noFill/>
          <a:ln w="28575">
            <a:solidFill>
              <a:schemeClr val="tx1"/>
            </a:solidFill>
            <a:round/>
            <a:headEnd type="none" w="sm" len="sm"/>
            <a:tailEnd type="none" w="sm" len="sm"/>
          </a:ln>
        </p:spPr>
        <p:txBody>
          <a:bodyPr wrap="none" anchor="ctr"/>
          <a:lstStyle/>
          <a:p>
            <a:endParaRPr lang="en-US"/>
          </a:p>
        </p:txBody>
      </p:sp>
      <p:sp>
        <p:nvSpPr>
          <p:cNvPr id="70670" name="Rectangle 14"/>
          <p:cNvSpPr>
            <a:spLocks noChangeArrowheads="1"/>
          </p:cNvSpPr>
          <p:nvPr/>
        </p:nvSpPr>
        <p:spPr bwMode="auto">
          <a:xfrm>
            <a:off x="4800600" y="5407025"/>
            <a:ext cx="1600200" cy="1066800"/>
          </a:xfrm>
          <a:prstGeom prst="rect">
            <a:avLst/>
          </a:prstGeom>
          <a:noFill/>
          <a:ln w="28575">
            <a:noFill/>
            <a:miter lim="800000"/>
            <a:headEnd type="none" w="sm" len="sm"/>
            <a:tailEnd type="none" w="sm" len="sm"/>
          </a:ln>
          <a:effectLst/>
        </p:spPr>
        <p:txBody>
          <a:bodyPr wrap="none" anchor="ctr"/>
          <a:lstStyle/>
          <a:p>
            <a:pPr algn="ctr" eaLnBrk="0" hangingPunct="0">
              <a:defRPr/>
            </a:pPr>
            <a:endParaRPr kumimoji="1" lang="en-US" sz="2400">
              <a:solidFill>
                <a:schemeClr val="tx1"/>
              </a:solidFill>
              <a:effectLst>
                <a:outerShdw blurRad="38100" dist="38100" dir="2700000" algn="tl">
                  <a:srgbClr val="C0C0C0"/>
                </a:outerShdw>
              </a:effectLst>
              <a:latin typeface="Arial Unicode MS" pitchFamily="34" charset="-128"/>
            </a:endParaRPr>
          </a:p>
        </p:txBody>
      </p:sp>
      <p:sp>
        <p:nvSpPr>
          <p:cNvPr id="15372" name="Line 15"/>
          <p:cNvSpPr>
            <a:spLocks noChangeShapeType="1"/>
          </p:cNvSpPr>
          <p:nvPr/>
        </p:nvSpPr>
        <p:spPr bwMode="auto">
          <a:xfrm>
            <a:off x="6248400" y="1822450"/>
            <a:ext cx="304800" cy="0"/>
          </a:xfrm>
          <a:prstGeom prst="line">
            <a:avLst/>
          </a:prstGeom>
          <a:noFill/>
          <a:ln w="28575">
            <a:solidFill>
              <a:schemeClr val="tx1"/>
            </a:solidFill>
            <a:round/>
            <a:headEnd/>
            <a:tailEnd/>
          </a:ln>
        </p:spPr>
        <p:txBody>
          <a:bodyPr wrap="none" anchor="ctr"/>
          <a:lstStyle/>
          <a:p>
            <a:endParaRPr lang="en-US"/>
          </a:p>
        </p:txBody>
      </p:sp>
      <p:sp>
        <p:nvSpPr>
          <p:cNvPr id="15373" name="Line 16"/>
          <p:cNvSpPr>
            <a:spLocks noChangeShapeType="1"/>
          </p:cNvSpPr>
          <p:nvPr/>
        </p:nvSpPr>
        <p:spPr bwMode="auto">
          <a:xfrm>
            <a:off x="5334000" y="3578225"/>
            <a:ext cx="0" cy="1600200"/>
          </a:xfrm>
          <a:prstGeom prst="line">
            <a:avLst/>
          </a:prstGeom>
          <a:noFill/>
          <a:ln w="28575">
            <a:solidFill>
              <a:schemeClr val="tx1"/>
            </a:solidFill>
            <a:round/>
            <a:headEnd/>
            <a:tailEnd/>
          </a:ln>
        </p:spPr>
        <p:txBody>
          <a:bodyPr wrap="none" anchor="ctr"/>
          <a:lstStyle/>
          <a:p>
            <a:endParaRPr lang="en-US"/>
          </a:p>
        </p:txBody>
      </p:sp>
      <p:sp>
        <p:nvSpPr>
          <p:cNvPr id="15374" name="Line 17"/>
          <p:cNvSpPr>
            <a:spLocks noChangeShapeType="1"/>
          </p:cNvSpPr>
          <p:nvPr/>
        </p:nvSpPr>
        <p:spPr bwMode="auto">
          <a:xfrm>
            <a:off x="1219200" y="5178425"/>
            <a:ext cx="6248400" cy="0"/>
          </a:xfrm>
          <a:prstGeom prst="line">
            <a:avLst/>
          </a:prstGeom>
          <a:noFill/>
          <a:ln w="28575">
            <a:solidFill>
              <a:schemeClr val="tx1"/>
            </a:solidFill>
            <a:round/>
            <a:headEnd/>
            <a:tailEnd/>
          </a:ln>
        </p:spPr>
        <p:txBody>
          <a:bodyPr wrap="none" anchor="ctr"/>
          <a:lstStyle/>
          <a:p>
            <a:endParaRPr lang="en-US"/>
          </a:p>
        </p:txBody>
      </p:sp>
      <p:sp>
        <p:nvSpPr>
          <p:cNvPr id="15375" name="Line 18"/>
          <p:cNvSpPr>
            <a:spLocks noChangeShapeType="1"/>
          </p:cNvSpPr>
          <p:nvPr/>
        </p:nvSpPr>
        <p:spPr bwMode="auto">
          <a:xfrm>
            <a:off x="1066800" y="3578225"/>
            <a:ext cx="0" cy="228600"/>
          </a:xfrm>
          <a:prstGeom prst="line">
            <a:avLst/>
          </a:prstGeom>
          <a:noFill/>
          <a:ln w="28575">
            <a:solidFill>
              <a:schemeClr val="tx1"/>
            </a:solidFill>
            <a:round/>
            <a:headEnd/>
            <a:tailEnd/>
          </a:ln>
        </p:spPr>
        <p:txBody>
          <a:bodyPr wrap="none" anchor="ctr"/>
          <a:lstStyle/>
          <a:p>
            <a:endParaRPr lang="en-US"/>
          </a:p>
        </p:txBody>
      </p:sp>
      <p:sp>
        <p:nvSpPr>
          <p:cNvPr id="15376" name="Line 19"/>
          <p:cNvSpPr>
            <a:spLocks noChangeShapeType="1"/>
          </p:cNvSpPr>
          <p:nvPr/>
        </p:nvSpPr>
        <p:spPr bwMode="auto">
          <a:xfrm>
            <a:off x="2667000" y="3578225"/>
            <a:ext cx="0" cy="228600"/>
          </a:xfrm>
          <a:prstGeom prst="line">
            <a:avLst/>
          </a:prstGeom>
          <a:noFill/>
          <a:ln w="28575">
            <a:solidFill>
              <a:schemeClr val="tx1"/>
            </a:solidFill>
            <a:round/>
            <a:headEnd/>
            <a:tailEnd/>
          </a:ln>
        </p:spPr>
        <p:txBody>
          <a:bodyPr wrap="none" anchor="ctr"/>
          <a:lstStyle/>
          <a:p>
            <a:endParaRPr lang="en-US"/>
          </a:p>
        </p:txBody>
      </p:sp>
      <p:sp>
        <p:nvSpPr>
          <p:cNvPr id="15377" name="Line 20"/>
          <p:cNvSpPr>
            <a:spLocks noChangeShapeType="1"/>
          </p:cNvSpPr>
          <p:nvPr/>
        </p:nvSpPr>
        <p:spPr bwMode="auto">
          <a:xfrm>
            <a:off x="4343400" y="3578225"/>
            <a:ext cx="0" cy="228600"/>
          </a:xfrm>
          <a:prstGeom prst="line">
            <a:avLst/>
          </a:prstGeom>
          <a:noFill/>
          <a:ln w="28575">
            <a:solidFill>
              <a:schemeClr val="tx1"/>
            </a:solidFill>
            <a:round/>
            <a:headEnd/>
            <a:tailEnd/>
          </a:ln>
        </p:spPr>
        <p:txBody>
          <a:bodyPr wrap="none" anchor="ctr"/>
          <a:lstStyle/>
          <a:p>
            <a:endParaRPr lang="en-US"/>
          </a:p>
        </p:txBody>
      </p:sp>
      <p:sp>
        <p:nvSpPr>
          <p:cNvPr id="15378" name="Line 21"/>
          <p:cNvSpPr>
            <a:spLocks noChangeShapeType="1"/>
          </p:cNvSpPr>
          <p:nvPr/>
        </p:nvSpPr>
        <p:spPr bwMode="auto">
          <a:xfrm>
            <a:off x="6324600" y="3578225"/>
            <a:ext cx="0" cy="228600"/>
          </a:xfrm>
          <a:prstGeom prst="line">
            <a:avLst/>
          </a:prstGeom>
          <a:noFill/>
          <a:ln w="28575">
            <a:solidFill>
              <a:schemeClr val="tx1"/>
            </a:solidFill>
            <a:round/>
            <a:headEnd/>
            <a:tailEnd/>
          </a:ln>
        </p:spPr>
        <p:txBody>
          <a:bodyPr wrap="none" anchor="ctr"/>
          <a:lstStyle/>
          <a:p>
            <a:endParaRPr lang="en-US"/>
          </a:p>
        </p:txBody>
      </p:sp>
      <p:sp>
        <p:nvSpPr>
          <p:cNvPr id="15379" name="Line 22"/>
          <p:cNvSpPr>
            <a:spLocks noChangeShapeType="1"/>
          </p:cNvSpPr>
          <p:nvPr/>
        </p:nvSpPr>
        <p:spPr bwMode="auto">
          <a:xfrm>
            <a:off x="8153400" y="3578225"/>
            <a:ext cx="0" cy="228600"/>
          </a:xfrm>
          <a:prstGeom prst="line">
            <a:avLst/>
          </a:prstGeom>
          <a:noFill/>
          <a:ln w="28575">
            <a:solidFill>
              <a:schemeClr val="tx1"/>
            </a:solidFill>
            <a:round/>
            <a:headEnd/>
            <a:tailEnd/>
          </a:ln>
        </p:spPr>
        <p:txBody>
          <a:bodyPr wrap="none" anchor="ctr"/>
          <a:lstStyle/>
          <a:p>
            <a:endParaRPr lang="en-US"/>
          </a:p>
        </p:txBody>
      </p:sp>
      <p:sp>
        <p:nvSpPr>
          <p:cNvPr id="15380" name="Line 23"/>
          <p:cNvSpPr>
            <a:spLocks noChangeShapeType="1"/>
          </p:cNvSpPr>
          <p:nvPr/>
        </p:nvSpPr>
        <p:spPr bwMode="auto">
          <a:xfrm>
            <a:off x="3276600" y="5178425"/>
            <a:ext cx="0" cy="228600"/>
          </a:xfrm>
          <a:prstGeom prst="line">
            <a:avLst/>
          </a:prstGeom>
          <a:noFill/>
          <a:ln w="28575">
            <a:solidFill>
              <a:schemeClr val="tx1"/>
            </a:solidFill>
            <a:round/>
            <a:headEnd/>
            <a:tailEnd/>
          </a:ln>
        </p:spPr>
        <p:txBody>
          <a:bodyPr wrap="none" anchor="ctr"/>
          <a:lstStyle/>
          <a:p>
            <a:endParaRPr lang="en-US"/>
          </a:p>
        </p:txBody>
      </p:sp>
      <p:sp>
        <p:nvSpPr>
          <p:cNvPr id="15381" name="Line 24"/>
          <p:cNvSpPr>
            <a:spLocks noChangeShapeType="1"/>
          </p:cNvSpPr>
          <p:nvPr/>
        </p:nvSpPr>
        <p:spPr bwMode="auto">
          <a:xfrm>
            <a:off x="5334000" y="5178425"/>
            <a:ext cx="0" cy="228600"/>
          </a:xfrm>
          <a:prstGeom prst="line">
            <a:avLst/>
          </a:prstGeom>
          <a:noFill/>
          <a:ln w="28575">
            <a:solidFill>
              <a:schemeClr val="tx1"/>
            </a:solidFill>
            <a:round/>
            <a:headEnd/>
            <a:tailEnd/>
          </a:ln>
        </p:spPr>
        <p:txBody>
          <a:bodyPr wrap="none" anchor="ctr"/>
          <a:lstStyle/>
          <a:p>
            <a:endParaRPr lang="en-US"/>
          </a:p>
        </p:txBody>
      </p:sp>
      <p:sp>
        <p:nvSpPr>
          <p:cNvPr id="15382" name="Line 25"/>
          <p:cNvSpPr>
            <a:spLocks noChangeShapeType="1"/>
          </p:cNvSpPr>
          <p:nvPr/>
        </p:nvSpPr>
        <p:spPr bwMode="auto">
          <a:xfrm>
            <a:off x="7467600" y="5178425"/>
            <a:ext cx="0" cy="228600"/>
          </a:xfrm>
          <a:prstGeom prst="line">
            <a:avLst/>
          </a:prstGeom>
          <a:noFill/>
          <a:ln w="28575">
            <a:solidFill>
              <a:schemeClr val="tx1"/>
            </a:solidFill>
            <a:round/>
            <a:headEnd/>
            <a:tailEnd/>
          </a:ln>
        </p:spPr>
        <p:txBody>
          <a:bodyPr wrap="none" anchor="ctr"/>
          <a:lstStyle/>
          <a:p>
            <a:endParaRPr lang="en-US"/>
          </a:p>
        </p:txBody>
      </p:sp>
      <p:sp>
        <p:nvSpPr>
          <p:cNvPr id="15383" name="Line 26"/>
          <p:cNvSpPr>
            <a:spLocks noChangeShapeType="1"/>
          </p:cNvSpPr>
          <p:nvPr/>
        </p:nvSpPr>
        <p:spPr bwMode="auto">
          <a:xfrm>
            <a:off x="5334000" y="2212976"/>
            <a:ext cx="0" cy="1368424"/>
          </a:xfrm>
          <a:prstGeom prst="line">
            <a:avLst/>
          </a:prstGeom>
          <a:noFill/>
          <a:ln w="28575">
            <a:solidFill>
              <a:schemeClr val="tx1"/>
            </a:solidFill>
            <a:miter lim="800000"/>
            <a:headEnd/>
            <a:tailEnd/>
          </a:ln>
        </p:spPr>
        <p:txBody>
          <a:bodyPr wrap="none"/>
          <a:lstStyle/>
          <a:p>
            <a:endParaRPr lang="en-US"/>
          </a:p>
        </p:txBody>
      </p:sp>
      <p:sp>
        <p:nvSpPr>
          <p:cNvPr id="15384" name="Line 27"/>
          <p:cNvSpPr>
            <a:spLocks noChangeShapeType="1"/>
          </p:cNvSpPr>
          <p:nvPr/>
        </p:nvSpPr>
        <p:spPr bwMode="auto">
          <a:xfrm flipH="1">
            <a:off x="1371600" y="1822450"/>
            <a:ext cx="838200" cy="0"/>
          </a:xfrm>
          <a:prstGeom prst="line">
            <a:avLst/>
          </a:prstGeom>
          <a:noFill/>
          <a:ln w="28575">
            <a:solidFill>
              <a:schemeClr val="tx1"/>
            </a:solidFill>
            <a:miter lim="800000"/>
            <a:headEnd/>
            <a:tailEnd/>
          </a:ln>
        </p:spPr>
        <p:txBody>
          <a:bodyPr wrap="none"/>
          <a:lstStyle/>
          <a:p>
            <a:endParaRPr lang="en-US"/>
          </a:p>
        </p:txBody>
      </p:sp>
      <p:sp>
        <p:nvSpPr>
          <p:cNvPr id="15385" name="Line 28"/>
          <p:cNvSpPr>
            <a:spLocks noChangeShapeType="1"/>
          </p:cNvSpPr>
          <p:nvPr/>
        </p:nvSpPr>
        <p:spPr bwMode="auto">
          <a:xfrm>
            <a:off x="1371600" y="1822450"/>
            <a:ext cx="0" cy="533400"/>
          </a:xfrm>
          <a:prstGeom prst="line">
            <a:avLst/>
          </a:prstGeom>
          <a:noFill/>
          <a:ln w="28575">
            <a:solidFill>
              <a:schemeClr val="tx1"/>
            </a:solidFill>
            <a:miter lim="800000"/>
            <a:headEnd/>
            <a:tailEnd/>
          </a:ln>
        </p:spPr>
        <p:txBody>
          <a:bodyPr wrap="none"/>
          <a:lstStyle/>
          <a:p>
            <a:endParaRPr lang="en-US"/>
          </a:p>
        </p:txBody>
      </p:sp>
      <p:sp>
        <p:nvSpPr>
          <p:cNvPr id="15386" name="Line 29"/>
          <p:cNvSpPr>
            <a:spLocks noChangeShapeType="1"/>
          </p:cNvSpPr>
          <p:nvPr/>
        </p:nvSpPr>
        <p:spPr bwMode="auto">
          <a:xfrm flipH="1">
            <a:off x="4114800" y="1822450"/>
            <a:ext cx="228600" cy="0"/>
          </a:xfrm>
          <a:prstGeom prst="line">
            <a:avLst/>
          </a:prstGeom>
          <a:noFill/>
          <a:ln w="28575">
            <a:solidFill>
              <a:schemeClr val="tx1"/>
            </a:solidFill>
            <a:miter lim="800000"/>
            <a:headEnd/>
            <a:tailEnd/>
          </a:ln>
        </p:spPr>
        <p:txBody>
          <a:bodyPr wrap="none"/>
          <a:lstStyle/>
          <a:p>
            <a:endParaRPr lang="en-US"/>
          </a:p>
        </p:txBody>
      </p:sp>
      <p:sp>
        <p:nvSpPr>
          <p:cNvPr id="15387" name="AutoShape 30">
            <a:hlinkClick r:id="rId11" highlightClick="1"/>
          </p:cNvPr>
          <p:cNvSpPr>
            <a:spLocks noChangeArrowheads="1"/>
          </p:cNvSpPr>
          <p:nvPr/>
        </p:nvSpPr>
        <p:spPr bwMode="auto">
          <a:xfrm>
            <a:off x="6553200" y="679450"/>
            <a:ext cx="2286000" cy="307975"/>
          </a:xfrm>
          <a:prstGeom prst="actionButtonBlank">
            <a:avLst/>
          </a:prstGeom>
          <a:solidFill>
            <a:srgbClr val="99CCFF"/>
          </a:solidFill>
          <a:ln w="9525">
            <a:noFill/>
            <a:miter lim="800000"/>
            <a:headEnd/>
            <a:tailEnd/>
          </a:ln>
        </p:spPr>
        <p:txBody>
          <a:bodyPr wrap="none" anchor="ctr"/>
          <a:lstStyle/>
          <a:p>
            <a:r>
              <a:rPr lang="en-US" sz="1200" b="1" dirty="0">
                <a:solidFill>
                  <a:schemeClr val="tx1"/>
                </a:solidFill>
              </a:rPr>
              <a:t>Office of Cyberinfrastructure</a:t>
            </a:r>
          </a:p>
        </p:txBody>
      </p:sp>
      <p:sp>
        <p:nvSpPr>
          <p:cNvPr id="15388" name="AutoShape 31">
            <a:hlinkClick r:id="rId12" highlightClick="1"/>
          </p:cNvPr>
          <p:cNvSpPr>
            <a:spLocks noChangeArrowheads="1"/>
          </p:cNvSpPr>
          <p:nvPr/>
        </p:nvSpPr>
        <p:spPr bwMode="auto">
          <a:xfrm>
            <a:off x="6553200" y="1060450"/>
            <a:ext cx="2286000" cy="381000"/>
          </a:xfrm>
          <a:prstGeom prst="actionButtonBlank">
            <a:avLst/>
          </a:prstGeom>
          <a:solidFill>
            <a:srgbClr val="99CCFF"/>
          </a:solidFill>
          <a:ln w="9525">
            <a:noFill/>
            <a:miter lim="800000"/>
            <a:headEnd/>
            <a:tailEnd/>
          </a:ln>
        </p:spPr>
        <p:txBody>
          <a:bodyPr wrap="none" anchor="ctr">
            <a:noAutofit/>
          </a:bodyPr>
          <a:lstStyle/>
          <a:p>
            <a:r>
              <a:rPr lang="en-US" sz="1200" b="1" dirty="0">
                <a:solidFill>
                  <a:schemeClr val="tx1"/>
                </a:solidFill>
              </a:rPr>
              <a:t>Office of </a:t>
            </a:r>
            <a:r>
              <a:rPr lang="en-US" sz="1200" b="1" dirty="0" smtClean="0">
                <a:solidFill>
                  <a:schemeClr val="tx1"/>
                </a:solidFill>
              </a:rPr>
              <a:t>Diversity &amp; </a:t>
            </a:r>
          </a:p>
          <a:p>
            <a:r>
              <a:rPr lang="en-US" sz="1200" b="1" dirty="0" smtClean="0">
                <a:solidFill>
                  <a:schemeClr val="tx1"/>
                </a:solidFill>
              </a:rPr>
              <a:t>Inclusion</a:t>
            </a:r>
            <a:endParaRPr lang="en-US" sz="1200" b="1" dirty="0">
              <a:solidFill>
                <a:schemeClr val="tx1"/>
              </a:solidFill>
            </a:endParaRPr>
          </a:p>
        </p:txBody>
      </p:sp>
      <p:sp>
        <p:nvSpPr>
          <p:cNvPr id="15389" name="AutoShape 32">
            <a:hlinkClick r:id="rId13" highlightClick="1"/>
          </p:cNvPr>
          <p:cNvSpPr>
            <a:spLocks noChangeArrowheads="1"/>
          </p:cNvSpPr>
          <p:nvPr/>
        </p:nvSpPr>
        <p:spPr bwMode="auto">
          <a:xfrm>
            <a:off x="6553200" y="1517650"/>
            <a:ext cx="2286000" cy="311150"/>
          </a:xfrm>
          <a:prstGeom prst="actionButtonBlank">
            <a:avLst/>
          </a:prstGeom>
          <a:solidFill>
            <a:srgbClr val="99CCFF"/>
          </a:solidFill>
          <a:ln w="9525">
            <a:noFill/>
            <a:miter lim="800000"/>
            <a:headEnd/>
            <a:tailEnd/>
          </a:ln>
        </p:spPr>
        <p:txBody>
          <a:bodyPr wrap="none" anchor="ctr"/>
          <a:lstStyle/>
          <a:p>
            <a:r>
              <a:rPr lang="en-US" sz="1200" b="1">
                <a:solidFill>
                  <a:schemeClr val="tx1"/>
                </a:solidFill>
              </a:rPr>
              <a:t>Office of the General Counsel</a:t>
            </a:r>
          </a:p>
        </p:txBody>
      </p:sp>
      <p:sp>
        <p:nvSpPr>
          <p:cNvPr id="15390" name="AutoShape 33">
            <a:hlinkClick r:id="rId14" highlightClick="1"/>
          </p:cNvPr>
          <p:cNvSpPr>
            <a:spLocks noChangeArrowheads="1"/>
          </p:cNvSpPr>
          <p:nvPr/>
        </p:nvSpPr>
        <p:spPr bwMode="auto">
          <a:xfrm>
            <a:off x="6553200" y="1898650"/>
            <a:ext cx="2286000" cy="311150"/>
          </a:xfrm>
          <a:prstGeom prst="actionButtonBlank">
            <a:avLst/>
          </a:prstGeom>
          <a:solidFill>
            <a:srgbClr val="99CCFF"/>
          </a:solidFill>
          <a:ln w="9525">
            <a:noFill/>
            <a:miter lim="800000"/>
            <a:headEnd/>
            <a:tailEnd/>
          </a:ln>
        </p:spPr>
        <p:txBody>
          <a:bodyPr wrap="none" anchor="ctr"/>
          <a:lstStyle/>
          <a:p>
            <a:r>
              <a:rPr lang="en-US" sz="1200" b="1">
                <a:solidFill>
                  <a:schemeClr val="tx1"/>
                </a:solidFill>
              </a:rPr>
              <a:t>Office of Integrative Activities</a:t>
            </a:r>
          </a:p>
        </p:txBody>
      </p:sp>
      <p:sp>
        <p:nvSpPr>
          <p:cNvPr id="15391" name="AutoShape 34">
            <a:hlinkClick r:id="rId15" highlightClick="1"/>
          </p:cNvPr>
          <p:cNvSpPr>
            <a:spLocks noChangeArrowheads="1"/>
          </p:cNvSpPr>
          <p:nvPr/>
        </p:nvSpPr>
        <p:spPr bwMode="auto">
          <a:xfrm>
            <a:off x="6553200" y="2282825"/>
            <a:ext cx="2286000" cy="381000"/>
          </a:xfrm>
          <a:prstGeom prst="actionButtonBlank">
            <a:avLst/>
          </a:prstGeom>
          <a:solidFill>
            <a:srgbClr val="99CCFF"/>
          </a:solidFill>
          <a:ln w="9525">
            <a:noFill/>
            <a:miter lim="800000"/>
            <a:headEnd/>
            <a:tailEnd/>
          </a:ln>
        </p:spPr>
        <p:txBody>
          <a:bodyPr wrap="none" anchor="ctr"/>
          <a:lstStyle/>
          <a:p>
            <a:r>
              <a:rPr lang="en-US" sz="1200" b="1" dirty="0">
                <a:solidFill>
                  <a:schemeClr val="tx1"/>
                </a:solidFill>
              </a:rPr>
              <a:t>Office of International </a:t>
            </a:r>
            <a:endParaRPr lang="en-US" sz="1200" b="1" dirty="0" smtClean="0">
              <a:solidFill>
                <a:schemeClr val="tx1"/>
              </a:solidFill>
            </a:endParaRPr>
          </a:p>
          <a:p>
            <a:r>
              <a:rPr lang="en-US" sz="1200" b="1" dirty="0" smtClean="0">
                <a:solidFill>
                  <a:schemeClr val="tx1"/>
                </a:solidFill>
              </a:rPr>
              <a:t>Science </a:t>
            </a:r>
            <a:r>
              <a:rPr lang="en-US" sz="1200" b="1" dirty="0">
                <a:solidFill>
                  <a:schemeClr val="tx1"/>
                </a:solidFill>
              </a:rPr>
              <a:t>&amp; Engineering</a:t>
            </a:r>
          </a:p>
        </p:txBody>
      </p:sp>
      <p:sp>
        <p:nvSpPr>
          <p:cNvPr id="15392" name="AutoShape 35">
            <a:hlinkClick r:id="rId16" highlightClick="1"/>
          </p:cNvPr>
          <p:cNvSpPr>
            <a:spLocks noChangeArrowheads="1"/>
          </p:cNvSpPr>
          <p:nvPr/>
        </p:nvSpPr>
        <p:spPr bwMode="auto">
          <a:xfrm>
            <a:off x="6553200" y="2736850"/>
            <a:ext cx="2286000" cy="381000"/>
          </a:xfrm>
          <a:prstGeom prst="actionButtonBlank">
            <a:avLst/>
          </a:prstGeom>
          <a:solidFill>
            <a:srgbClr val="99CCFF"/>
          </a:solidFill>
          <a:ln w="9525">
            <a:noFill/>
            <a:miter lim="800000"/>
            <a:headEnd/>
            <a:tailEnd/>
          </a:ln>
        </p:spPr>
        <p:txBody>
          <a:bodyPr wrap="none" anchor="ctr"/>
          <a:lstStyle/>
          <a:p>
            <a:r>
              <a:rPr lang="en-US" sz="1200" b="1">
                <a:solidFill>
                  <a:schemeClr val="tx1"/>
                </a:solidFill>
              </a:rPr>
              <a:t>Office of Legislative &amp;</a:t>
            </a:r>
          </a:p>
          <a:p>
            <a:r>
              <a:rPr lang="en-US" sz="1200" b="1">
                <a:solidFill>
                  <a:schemeClr val="tx1"/>
                </a:solidFill>
              </a:rPr>
              <a:t>Public Affairs</a:t>
            </a:r>
          </a:p>
        </p:txBody>
      </p:sp>
      <p:sp>
        <p:nvSpPr>
          <p:cNvPr id="15393" name="AutoShape 36">
            <a:hlinkClick r:id="rId17" highlightClick="1"/>
          </p:cNvPr>
          <p:cNvSpPr>
            <a:spLocks noChangeArrowheads="1"/>
          </p:cNvSpPr>
          <p:nvPr/>
        </p:nvSpPr>
        <p:spPr bwMode="auto">
          <a:xfrm>
            <a:off x="6553200" y="3194050"/>
            <a:ext cx="2286000" cy="311150"/>
          </a:xfrm>
          <a:prstGeom prst="actionButtonBlank">
            <a:avLst/>
          </a:prstGeom>
          <a:solidFill>
            <a:srgbClr val="99CCFF"/>
          </a:solidFill>
          <a:ln w="9525">
            <a:noFill/>
            <a:miter lim="800000"/>
            <a:headEnd/>
            <a:tailEnd/>
          </a:ln>
        </p:spPr>
        <p:txBody>
          <a:bodyPr wrap="none" anchor="ctr"/>
          <a:lstStyle/>
          <a:p>
            <a:r>
              <a:rPr lang="en-US" sz="1200" b="1">
                <a:solidFill>
                  <a:schemeClr val="tx1"/>
                </a:solidFill>
              </a:rPr>
              <a:t>Office of Polar Programs</a:t>
            </a:r>
          </a:p>
        </p:txBody>
      </p:sp>
      <p:sp>
        <p:nvSpPr>
          <p:cNvPr id="15394" name="Line 37"/>
          <p:cNvSpPr>
            <a:spLocks noChangeShapeType="1"/>
          </p:cNvSpPr>
          <p:nvPr/>
        </p:nvSpPr>
        <p:spPr bwMode="auto">
          <a:xfrm>
            <a:off x="6553200" y="679450"/>
            <a:ext cx="0" cy="2819400"/>
          </a:xfrm>
          <a:prstGeom prst="line">
            <a:avLst/>
          </a:prstGeom>
          <a:noFill/>
          <a:ln w="28575">
            <a:solidFill>
              <a:schemeClr val="tx1"/>
            </a:solidFill>
            <a:round/>
            <a:headEnd/>
            <a:tailEnd/>
          </a:ln>
        </p:spPr>
        <p:txBody>
          <a:bodyPr/>
          <a:lstStyle/>
          <a:p>
            <a:endParaRPr lang="en-US"/>
          </a:p>
        </p:txBody>
      </p:sp>
      <p:sp>
        <p:nvSpPr>
          <p:cNvPr id="15395" name="AutoShape 38">
            <a:hlinkClick r:id="rId18" highlightClick="1"/>
          </p:cNvPr>
          <p:cNvSpPr>
            <a:spLocks noChangeArrowheads="1"/>
          </p:cNvSpPr>
          <p:nvPr/>
        </p:nvSpPr>
        <p:spPr bwMode="auto">
          <a:xfrm>
            <a:off x="457200" y="5407025"/>
            <a:ext cx="1444625" cy="1069975"/>
          </a:xfrm>
          <a:prstGeom prst="actionButtonBlank">
            <a:avLst/>
          </a:prstGeom>
          <a:solidFill>
            <a:srgbClr val="99CCFF"/>
          </a:solidFill>
          <a:ln w="9525">
            <a:noFill/>
            <a:miter lim="800000"/>
            <a:headEnd/>
            <a:tailEnd/>
          </a:ln>
        </p:spPr>
        <p:txBody>
          <a:bodyPr wrap="none" anchor="ctr"/>
          <a:lstStyle/>
          <a:p>
            <a:pPr algn="ctr"/>
            <a:r>
              <a:rPr lang="en-US" sz="1200" b="1">
                <a:solidFill>
                  <a:schemeClr val="tx1"/>
                </a:solidFill>
              </a:rPr>
              <a:t>Social, </a:t>
            </a:r>
          </a:p>
          <a:p>
            <a:pPr algn="ctr"/>
            <a:r>
              <a:rPr lang="en-US" sz="1200" b="1">
                <a:solidFill>
                  <a:schemeClr val="tx1"/>
                </a:solidFill>
              </a:rPr>
              <a:t>Behavioral</a:t>
            </a:r>
          </a:p>
          <a:p>
            <a:pPr algn="ctr"/>
            <a:r>
              <a:rPr lang="en-US" sz="1200" b="1">
                <a:solidFill>
                  <a:schemeClr val="tx1"/>
                </a:solidFill>
              </a:rPr>
              <a:t>&amp; Economic</a:t>
            </a:r>
          </a:p>
          <a:p>
            <a:pPr algn="ctr"/>
            <a:r>
              <a:rPr lang="en-US" sz="1200" b="1">
                <a:solidFill>
                  <a:schemeClr val="tx1"/>
                </a:solidFill>
              </a:rPr>
              <a:t>Sciences</a:t>
            </a:r>
          </a:p>
          <a:p>
            <a:pPr algn="ctr"/>
            <a:r>
              <a:rPr lang="en-US" sz="1200" b="1">
                <a:solidFill>
                  <a:schemeClr val="tx1"/>
                </a:solidFill>
              </a:rPr>
              <a:t>(SBE)</a:t>
            </a:r>
          </a:p>
        </p:txBody>
      </p:sp>
      <p:sp>
        <p:nvSpPr>
          <p:cNvPr id="15396" name="Line 39"/>
          <p:cNvSpPr>
            <a:spLocks noChangeShapeType="1"/>
          </p:cNvSpPr>
          <p:nvPr/>
        </p:nvSpPr>
        <p:spPr bwMode="auto">
          <a:xfrm flipH="1">
            <a:off x="1219200" y="5178425"/>
            <a:ext cx="0" cy="228600"/>
          </a:xfrm>
          <a:prstGeom prst="line">
            <a:avLst/>
          </a:prstGeom>
          <a:noFill/>
          <a:ln w="28575">
            <a:solidFill>
              <a:schemeClr val="tx1"/>
            </a:solidFill>
            <a:round/>
            <a:headEnd/>
            <a:tailEnd/>
          </a:ln>
        </p:spPr>
        <p:txBody>
          <a:bodyPr/>
          <a:lstStyle/>
          <a:p>
            <a:endParaRPr lang="en-US"/>
          </a:p>
        </p:txBody>
      </p:sp>
      <p:sp>
        <p:nvSpPr>
          <p:cNvPr id="15397" name="AutoShape 40">
            <a:hlinkClick r:id="rId19" highlightClick="1"/>
          </p:cNvPr>
          <p:cNvSpPr>
            <a:spLocks noChangeArrowheads="1"/>
          </p:cNvSpPr>
          <p:nvPr/>
        </p:nvSpPr>
        <p:spPr bwMode="auto">
          <a:xfrm>
            <a:off x="2514600" y="5407025"/>
            <a:ext cx="1444625" cy="1069975"/>
          </a:xfrm>
          <a:prstGeom prst="actionButtonBlank">
            <a:avLst/>
          </a:prstGeom>
          <a:solidFill>
            <a:srgbClr val="99CCFF"/>
          </a:solidFill>
          <a:ln w="9525">
            <a:noFill/>
            <a:miter lim="800000"/>
            <a:headEnd/>
            <a:tailEnd/>
          </a:ln>
        </p:spPr>
        <p:txBody>
          <a:bodyPr wrap="none" anchor="ctr"/>
          <a:lstStyle/>
          <a:p>
            <a:pPr algn="ctr"/>
            <a:r>
              <a:rPr lang="en-US" sz="1200" b="1">
                <a:solidFill>
                  <a:schemeClr val="tx1"/>
                </a:solidFill>
              </a:rPr>
              <a:t>Education </a:t>
            </a:r>
          </a:p>
          <a:p>
            <a:pPr algn="ctr"/>
            <a:r>
              <a:rPr lang="en-US" sz="1200" b="1">
                <a:solidFill>
                  <a:schemeClr val="tx1"/>
                </a:solidFill>
              </a:rPr>
              <a:t>&amp; Human</a:t>
            </a:r>
          </a:p>
          <a:p>
            <a:pPr algn="ctr"/>
            <a:r>
              <a:rPr lang="en-US" sz="1200" b="1">
                <a:solidFill>
                  <a:schemeClr val="tx1"/>
                </a:solidFill>
              </a:rPr>
              <a:t>Resources</a:t>
            </a:r>
          </a:p>
          <a:p>
            <a:pPr algn="ctr"/>
            <a:r>
              <a:rPr lang="en-US" sz="1200" b="1">
                <a:solidFill>
                  <a:schemeClr val="tx1"/>
                </a:solidFill>
              </a:rPr>
              <a:t>(EHR)</a:t>
            </a:r>
          </a:p>
        </p:txBody>
      </p:sp>
      <p:sp>
        <p:nvSpPr>
          <p:cNvPr id="15398" name="AutoShape 41">
            <a:hlinkClick r:id="rId20" highlightClick="1"/>
          </p:cNvPr>
          <p:cNvSpPr>
            <a:spLocks noChangeArrowheads="1"/>
          </p:cNvSpPr>
          <p:nvPr/>
        </p:nvSpPr>
        <p:spPr bwMode="auto">
          <a:xfrm>
            <a:off x="4572000" y="5407025"/>
            <a:ext cx="1444625" cy="1069975"/>
          </a:xfrm>
          <a:prstGeom prst="actionButtonBlank">
            <a:avLst/>
          </a:prstGeom>
          <a:solidFill>
            <a:srgbClr val="99CCFF"/>
          </a:solidFill>
          <a:ln w="9525">
            <a:noFill/>
            <a:miter lim="800000"/>
            <a:headEnd/>
            <a:tailEnd/>
          </a:ln>
        </p:spPr>
        <p:txBody>
          <a:bodyPr wrap="none" anchor="ctr"/>
          <a:lstStyle/>
          <a:p>
            <a:pPr algn="ctr"/>
            <a:r>
              <a:rPr lang="en-US" sz="1200" b="1">
                <a:solidFill>
                  <a:schemeClr val="tx1"/>
                </a:solidFill>
              </a:rPr>
              <a:t>Budget, Finance </a:t>
            </a:r>
          </a:p>
          <a:p>
            <a:pPr algn="ctr"/>
            <a:r>
              <a:rPr lang="en-US" sz="1200" b="1">
                <a:solidFill>
                  <a:schemeClr val="tx1"/>
                </a:solidFill>
              </a:rPr>
              <a:t>&amp; Award</a:t>
            </a:r>
          </a:p>
          <a:p>
            <a:pPr algn="ctr"/>
            <a:r>
              <a:rPr lang="en-US" sz="1200" b="1">
                <a:solidFill>
                  <a:schemeClr val="tx1"/>
                </a:solidFill>
              </a:rPr>
              <a:t> Management</a:t>
            </a:r>
          </a:p>
          <a:p>
            <a:pPr algn="ctr"/>
            <a:r>
              <a:rPr lang="en-US" sz="1200" b="1">
                <a:solidFill>
                  <a:schemeClr val="tx1"/>
                </a:solidFill>
              </a:rPr>
              <a:t>(BFA)</a:t>
            </a:r>
          </a:p>
        </p:txBody>
      </p:sp>
      <p:sp>
        <p:nvSpPr>
          <p:cNvPr id="15399" name="AutoShape 42">
            <a:hlinkClick r:id="rId21" highlightClick="1"/>
          </p:cNvPr>
          <p:cNvSpPr>
            <a:spLocks noChangeArrowheads="1"/>
          </p:cNvSpPr>
          <p:nvPr/>
        </p:nvSpPr>
        <p:spPr bwMode="auto">
          <a:xfrm>
            <a:off x="6705600" y="5407025"/>
            <a:ext cx="1444625" cy="1069975"/>
          </a:xfrm>
          <a:prstGeom prst="actionButtonBlank">
            <a:avLst/>
          </a:prstGeom>
          <a:solidFill>
            <a:srgbClr val="99CCFF"/>
          </a:solidFill>
          <a:ln w="9525">
            <a:noFill/>
            <a:miter lim="800000"/>
            <a:headEnd/>
            <a:tailEnd/>
          </a:ln>
        </p:spPr>
        <p:txBody>
          <a:bodyPr wrap="none" anchor="ctr"/>
          <a:lstStyle/>
          <a:p>
            <a:pPr algn="ctr"/>
            <a:r>
              <a:rPr lang="en-US" sz="1200" b="1">
                <a:solidFill>
                  <a:schemeClr val="tx1"/>
                </a:solidFill>
              </a:rPr>
              <a:t>Information</a:t>
            </a:r>
          </a:p>
          <a:p>
            <a:pPr algn="ctr"/>
            <a:r>
              <a:rPr lang="en-US" sz="1200" b="1">
                <a:solidFill>
                  <a:schemeClr val="tx1"/>
                </a:solidFill>
              </a:rPr>
              <a:t>&amp; Resource </a:t>
            </a:r>
          </a:p>
          <a:p>
            <a:pPr algn="ctr"/>
            <a:r>
              <a:rPr lang="en-US" sz="1200" b="1">
                <a:solidFill>
                  <a:schemeClr val="tx1"/>
                </a:solidFill>
              </a:rPr>
              <a:t>Management</a:t>
            </a:r>
          </a:p>
          <a:p>
            <a:pPr algn="ctr"/>
            <a:r>
              <a:rPr lang="en-US" sz="1200" b="1">
                <a:solidFill>
                  <a:schemeClr val="tx1"/>
                </a:solidFill>
              </a:rPr>
              <a:t>(IRM)</a:t>
            </a:r>
          </a:p>
        </p:txBody>
      </p:sp>
      <p:sp>
        <p:nvSpPr>
          <p:cNvPr id="15400" name="Text Box 43"/>
          <p:cNvSpPr txBox="1">
            <a:spLocks noChangeArrowheads="1"/>
          </p:cNvSpPr>
          <p:nvPr/>
        </p:nvSpPr>
        <p:spPr bwMode="auto">
          <a:xfrm>
            <a:off x="228600" y="593725"/>
            <a:ext cx="5943600" cy="646331"/>
          </a:xfrm>
          <a:prstGeom prst="rect">
            <a:avLst/>
          </a:prstGeom>
          <a:noFill/>
          <a:ln w="28575">
            <a:noFill/>
            <a:miter lim="800000"/>
            <a:headEnd type="none" w="sm" len="sm"/>
            <a:tailEnd type="none" w="sm" len="sm"/>
          </a:ln>
        </p:spPr>
        <p:txBody>
          <a:bodyPr>
            <a:spAutoFit/>
          </a:bodyPr>
          <a:lstStyle/>
          <a:p>
            <a:pPr eaLnBrk="0" hangingPunct="0"/>
            <a:r>
              <a:rPr kumimoji="1" lang="en-US" sz="3600" b="1" dirty="0">
                <a:solidFill>
                  <a:schemeClr val="tx1"/>
                </a:solidFill>
                <a:effectLst>
                  <a:outerShdw blurRad="38100" dist="38100" dir="2700000" algn="tl">
                    <a:srgbClr val="000000">
                      <a:alpha val="43137"/>
                    </a:srgbClr>
                  </a:outerShdw>
                </a:effectLst>
              </a:rPr>
              <a:t>NSF Organizational Chart</a:t>
            </a: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effectLst>
                  <a:outerShdw blurRad="38100" dist="38100" dir="2700000" algn="tl">
                    <a:srgbClr val="000000">
                      <a:alpha val="43137"/>
                    </a:srgbClr>
                  </a:outerShdw>
                </a:effectLst>
              </a:rPr>
              <a:t>Proposal Preparation Checklist</a:t>
            </a:r>
            <a:endParaRPr lang="en-US" b="1"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p:txBody>
          <a:bodyPr/>
          <a:lstStyle/>
          <a:p>
            <a:pPr>
              <a:buSzPct val="125000"/>
            </a:pPr>
            <a:r>
              <a:rPr lang="en-US" sz="2800" dirty="0" smtClean="0"/>
              <a:t>The Proposal Preparation Checklist was modified for consistency with changes made to the Grant Proposal Guide. </a:t>
            </a:r>
            <a:endParaRPr lang="en-US" sz="2800" dirty="0"/>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762000"/>
            <a:ext cx="8229600" cy="808038"/>
          </a:xfrm>
        </p:spPr>
        <p:txBody>
          <a:bodyPr/>
          <a:lstStyle/>
          <a:p>
            <a:pPr algn="l"/>
            <a:r>
              <a:rPr lang="en-US" b="1" dirty="0" smtClean="0">
                <a:solidFill>
                  <a:schemeClr val="tx1"/>
                </a:solidFill>
                <a:effectLst>
                  <a:outerShdw blurRad="38100" dist="38100" dir="2700000" algn="tl">
                    <a:srgbClr val="000000">
                      <a:alpha val="43137"/>
                    </a:srgbClr>
                  </a:outerShdw>
                </a:effectLst>
              </a:rPr>
              <a:t>Conflict of Interest Policies</a:t>
            </a:r>
          </a:p>
        </p:txBody>
      </p:sp>
      <p:sp>
        <p:nvSpPr>
          <p:cNvPr id="3" name="Content Placeholder 2"/>
          <p:cNvSpPr>
            <a:spLocks noGrp="1"/>
          </p:cNvSpPr>
          <p:nvPr>
            <p:ph idx="1"/>
          </p:nvPr>
        </p:nvSpPr>
        <p:spPr/>
        <p:txBody>
          <a:bodyPr>
            <a:normAutofit/>
          </a:bodyPr>
          <a:lstStyle/>
          <a:p>
            <a:pPr>
              <a:buSzPct val="125000"/>
            </a:pPr>
            <a:r>
              <a:rPr lang="en-US" sz="2800" dirty="0" smtClean="0"/>
              <a:t>When the NSF Office of General Counsel (OGC) is notified of an unmanageable conflict of interest, the OGC will:</a:t>
            </a:r>
          </a:p>
          <a:p>
            <a:pPr lvl="1">
              <a:lnSpc>
                <a:spcPct val="80000"/>
              </a:lnSpc>
              <a:buClrTx/>
              <a:buFont typeface="Calibri" pitchFamily="34" charset="0"/>
              <a:buChar char="–"/>
            </a:pPr>
            <a:r>
              <a:rPr lang="en-US" dirty="0" smtClean="0"/>
              <a:t>Examine a copy of the institution’s COI policy;</a:t>
            </a:r>
          </a:p>
          <a:p>
            <a:pPr lvl="1">
              <a:lnSpc>
                <a:spcPct val="80000"/>
              </a:lnSpc>
              <a:buClrTx/>
              <a:buFont typeface="Calibri" pitchFamily="34" charset="0"/>
              <a:buChar char="–"/>
            </a:pPr>
            <a:r>
              <a:rPr lang="en-US" dirty="0" smtClean="0"/>
              <a:t>Contact the awardee institution’s representative to determine what actions the institution plans/has taken;</a:t>
            </a:r>
          </a:p>
          <a:p>
            <a:pPr lvl="1">
              <a:lnSpc>
                <a:spcPct val="80000"/>
              </a:lnSpc>
              <a:buClrTx/>
              <a:buFont typeface="Calibri" pitchFamily="34" charset="0"/>
              <a:buChar char="–"/>
            </a:pPr>
            <a:r>
              <a:rPr lang="en-US" dirty="0" smtClean="0"/>
              <a:t>Request confirmation from awardee when proposed actions have been accomplished.</a:t>
            </a:r>
          </a:p>
          <a:p>
            <a:pPr lvl="1">
              <a:buClr>
                <a:schemeClr val="accent6"/>
              </a:buClr>
              <a:buFont typeface="Wingdings" pitchFamily="2" charset="2"/>
              <a:buChar char="§"/>
            </a:pPr>
            <a:endParaRPr lang="en-US" sz="2000" dirty="0" smtClean="0"/>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838200"/>
            <a:ext cx="8229600" cy="808038"/>
          </a:xfrm>
        </p:spPr>
        <p:txBody>
          <a:bodyPr/>
          <a:lstStyle/>
          <a:p>
            <a:pPr algn="l"/>
            <a:r>
              <a:rPr lang="en-US" sz="3600" b="1" dirty="0" smtClean="0">
                <a:solidFill>
                  <a:schemeClr val="tx1"/>
                </a:solidFill>
                <a:effectLst>
                  <a:outerShdw blurRad="38100" dist="38100" dir="2700000" algn="tl">
                    <a:srgbClr val="000000">
                      <a:alpha val="43137"/>
                    </a:srgbClr>
                  </a:outerShdw>
                </a:effectLst>
              </a:rPr>
              <a:t>Proposals Involving Vertebrate Animals</a:t>
            </a:r>
          </a:p>
        </p:txBody>
      </p:sp>
      <p:sp>
        <p:nvSpPr>
          <p:cNvPr id="3" name="Content Placeholder 2"/>
          <p:cNvSpPr>
            <a:spLocks noGrp="1"/>
          </p:cNvSpPr>
          <p:nvPr>
            <p:ph idx="1"/>
          </p:nvPr>
        </p:nvSpPr>
        <p:spPr>
          <a:xfrm>
            <a:off x="304800" y="2286000"/>
            <a:ext cx="8229600" cy="4525963"/>
          </a:xfrm>
        </p:spPr>
        <p:txBody>
          <a:bodyPr/>
          <a:lstStyle/>
          <a:p>
            <a:pPr>
              <a:buSzPct val="125000"/>
            </a:pPr>
            <a:r>
              <a:rPr lang="en-US" sz="2800" dirty="0" smtClean="0"/>
              <a:t>Coverage included in both the GPG and AAG was revised to include language regarding proposals involving the study of wildlife</a:t>
            </a:r>
          </a:p>
          <a:p>
            <a:pPr lvl="1">
              <a:lnSpc>
                <a:spcPct val="80000"/>
              </a:lnSpc>
              <a:buClrTx/>
              <a:buFont typeface="Calibri" pitchFamily="34" charset="0"/>
              <a:buChar char="–"/>
            </a:pPr>
            <a:r>
              <a:rPr lang="en-US" dirty="0" smtClean="0"/>
              <a:t>Organizations must establish and maintain a program for activities involving animals in accordance with the National Academy of Science publication, Guide for the Care and Use of Laboratory Animals.</a:t>
            </a:r>
          </a:p>
          <a:p>
            <a:endParaRPr lang="en-US" dirty="0" smtClean="0"/>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04800" y="762000"/>
            <a:ext cx="8229600" cy="1143000"/>
          </a:xfrm>
        </p:spPr>
        <p:txBody>
          <a:bodyPr/>
          <a:lstStyle/>
          <a:p>
            <a:pPr algn="l"/>
            <a:r>
              <a:rPr lang="en-US" sz="3200" b="1" dirty="0" smtClean="0">
                <a:effectLst>
                  <a:outerShdw blurRad="38100" dist="38100" dir="2700000" algn="tl">
                    <a:srgbClr val="000000">
                      <a:alpha val="43137"/>
                    </a:srgbClr>
                  </a:outerShdw>
                </a:effectLst>
              </a:rPr>
              <a:t>Grants.gov Application Guide - Revisions</a:t>
            </a:r>
            <a:endParaRPr lang="en-US" sz="3200" b="1" dirty="0">
              <a:effectLst>
                <a:outerShdw blurRad="38100" dist="38100" dir="2700000" algn="tl">
                  <a:srgbClr val="000000">
                    <a:alpha val="43137"/>
                  </a:srgbClr>
                </a:outerShdw>
              </a:effectLst>
            </a:endParaRPr>
          </a:p>
        </p:txBody>
      </p:sp>
      <p:sp>
        <p:nvSpPr>
          <p:cNvPr id="5" name="Content Placeholder 4"/>
          <p:cNvSpPr>
            <a:spLocks noGrp="1"/>
          </p:cNvSpPr>
          <p:nvPr>
            <p:ph idx="1"/>
          </p:nvPr>
        </p:nvSpPr>
        <p:spPr>
          <a:xfrm>
            <a:off x="152400" y="1600200"/>
            <a:ext cx="4724400" cy="4525963"/>
          </a:xfrm>
        </p:spPr>
        <p:txBody>
          <a:bodyPr/>
          <a:lstStyle/>
          <a:p>
            <a:pPr>
              <a:buSzPct val="125000"/>
            </a:pPr>
            <a:r>
              <a:rPr lang="en-US" sz="2800" dirty="0" smtClean="0"/>
              <a:t>Revisions made for consistency with those released in the PAPPG</a:t>
            </a:r>
          </a:p>
          <a:p>
            <a:pPr>
              <a:buSzPct val="125000"/>
            </a:pPr>
            <a:endParaRPr lang="en-US" sz="2800" dirty="0" smtClean="0"/>
          </a:p>
          <a:p>
            <a:pPr>
              <a:buSzPct val="125000"/>
            </a:pPr>
            <a:r>
              <a:rPr lang="en-US" sz="2800" dirty="0" smtClean="0"/>
              <a:t>For applications submitted or due on or after January 14, 2013</a:t>
            </a:r>
          </a:p>
          <a:p>
            <a:endParaRPr lang="en-US" sz="2800" dirty="0"/>
          </a:p>
        </p:txBody>
      </p:sp>
      <p:pic>
        <p:nvPicPr>
          <p:cNvPr id="1026" name="Picture 2" descr="C:\Documents and Settings\jleffler\Desktop\Grants.govApplicationGuide.jpg"/>
          <p:cNvPicPr>
            <a:picLocks noChangeAspect="1" noChangeArrowheads="1"/>
          </p:cNvPicPr>
          <p:nvPr/>
        </p:nvPicPr>
        <p:blipFill>
          <a:blip r:embed="rId3" cstate="print"/>
          <a:srcRect/>
          <a:stretch>
            <a:fillRect/>
          </a:stretch>
        </p:blipFill>
        <p:spPr bwMode="auto">
          <a:xfrm>
            <a:off x="5029200" y="1524000"/>
            <a:ext cx="3724275" cy="4814015"/>
          </a:xfrm>
          <a:prstGeom prst="rect">
            <a:avLst/>
          </a:prstGeom>
          <a:noFill/>
        </p:spPr>
      </p:pic>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28600" y="838200"/>
            <a:ext cx="8229600" cy="1143000"/>
          </a:xfrm>
        </p:spPr>
        <p:txBody>
          <a:bodyPr/>
          <a:lstStyle/>
          <a:p>
            <a:pPr algn="l"/>
            <a:r>
              <a:rPr lang="en-US" sz="3200" b="1" dirty="0" smtClean="0">
                <a:effectLst>
                  <a:outerShdw blurRad="38100" dist="38100" dir="2700000" algn="tl">
                    <a:srgbClr val="000000">
                      <a:alpha val="43137"/>
                    </a:srgbClr>
                  </a:outerShdw>
                </a:effectLst>
              </a:rPr>
              <a:t>Grants.gov Application Guide - Revisions</a:t>
            </a:r>
            <a:endParaRPr lang="en-US" sz="3200" b="1" dirty="0">
              <a:effectLst>
                <a:outerShdw blurRad="38100" dist="38100" dir="2700000" algn="tl">
                  <a:srgbClr val="000000">
                    <a:alpha val="43137"/>
                  </a:srgbClr>
                </a:outerShdw>
              </a:effectLst>
            </a:endParaRPr>
          </a:p>
        </p:txBody>
      </p:sp>
      <p:sp>
        <p:nvSpPr>
          <p:cNvPr id="5" name="Content Placeholder 4"/>
          <p:cNvSpPr>
            <a:spLocks noGrp="1"/>
          </p:cNvSpPr>
          <p:nvPr>
            <p:ph idx="1"/>
          </p:nvPr>
        </p:nvSpPr>
        <p:spPr>
          <a:xfrm>
            <a:off x="152400" y="1600200"/>
            <a:ext cx="8458200" cy="4525963"/>
          </a:xfrm>
        </p:spPr>
        <p:txBody>
          <a:bodyPr>
            <a:normAutofit fontScale="77500" lnSpcReduction="20000"/>
          </a:bodyPr>
          <a:lstStyle/>
          <a:p>
            <a:pPr>
              <a:buSzPct val="125000"/>
            </a:pPr>
            <a:r>
              <a:rPr lang="en-US" dirty="0" smtClean="0"/>
              <a:t>Project Summary/Abstract contents must include three separate statements covering (1) Overview; (2) Intellectual Merit; (3) Broader Impacts</a:t>
            </a:r>
          </a:p>
          <a:p>
            <a:pPr>
              <a:buSzPct val="125000"/>
            </a:pPr>
            <a:r>
              <a:rPr lang="en-US" dirty="0" smtClean="0"/>
              <a:t>Revised instructions for attachments</a:t>
            </a:r>
          </a:p>
          <a:p>
            <a:pPr lvl="1">
              <a:buClrTx/>
              <a:buFont typeface="Calibri" pitchFamily="34" charset="0"/>
              <a:buChar char="–"/>
            </a:pPr>
            <a:r>
              <a:rPr lang="en-US" sz="3100" dirty="0" smtClean="0"/>
              <a:t>Facilities &amp; Other Resources</a:t>
            </a:r>
          </a:p>
          <a:p>
            <a:pPr lvl="1">
              <a:buClrTx/>
              <a:buFont typeface="Calibri" pitchFamily="34" charset="0"/>
              <a:buChar char="–"/>
            </a:pPr>
            <a:r>
              <a:rPr lang="en-US" sz="3100" dirty="0" smtClean="0"/>
              <a:t>Equipment Documentation</a:t>
            </a:r>
          </a:p>
          <a:p>
            <a:pPr lvl="1">
              <a:buClrTx/>
              <a:buFont typeface="Calibri" pitchFamily="34" charset="0"/>
              <a:buChar char="–"/>
            </a:pPr>
            <a:r>
              <a:rPr lang="en-US" sz="3100" dirty="0" smtClean="0"/>
              <a:t>Other Attachments – Data Management Plan</a:t>
            </a:r>
          </a:p>
          <a:p>
            <a:pPr lvl="1">
              <a:buClrTx/>
              <a:buFont typeface="Calibri" pitchFamily="34" charset="0"/>
              <a:buChar char="–"/>
            </a:pPr>
            <a:r>
              <a:rPr lang="en-US" sz="3100" dirty="0" smtClean="0"/>
              <a:t>Biographical Sketch</a:t>
            </a:r>
          </a:p>
          <a:p>
            <a:pPr lvl="1">
              <a:buClrTx/>
              <a:buFont typeface="Calibri" pitchFamily="34" charset="0"/>
              <a:buChar char="–"/>
            </a:pPr>
            <a:r>
              <a:rPr lang="en-US" sz="3100" dirty="0" smtClean="0"/>
              <a:t>Current &amp; Pending Support</a:t>
            </a:r>
          </a:p>
          <a:p>
            <a:pPr>
              <a:buSzPct val="125000"/>
            </a:pPr>
            <a:r>
              <a:rPr lang="en-US" dirty="0" smtClean="0"/>
              <a:t>Budget – Total Direct Costs modified per PAPPG changes</a:t>
            </a:r>
          </a:p>
          <a:p>
            <a:pPr>
              <a:buSzPct val="125000"/>
            </a:pPr>
            <a:r>
              <a:rPr lang="en-US" dirty="0" smtClean="0"/>
              <a:t>Other Information – High Resolution Graphics</a:t>
            </a: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idx="4294967295"/>
          </p:nvPr>
        </p:nvSpPr>
        <p:spPr>
          <a:xfrm>
            <a:off x="381000" y="1752600"/>
            <a:ext cx="7772400" cy="1066800"/>
          </a:xfrm>
          <a:prstGeom prst="rect">
            <a:avLst/>
          </a:prstGeom>
        </p:spPr>
        <p:txBody>
          <a:bodyPr>
            <a:normAutofit/>
          </a:bodyPr>
          <a:lstStyle/>
          <a:p>
            <a:r>
              <a:rPr lang="en-US" sz="4000" b="1" dirty="0" smtClean="0">
                <a:solidFill>
                  <a:schemeClr val="tx1"/>
                </a:solidFill>
                <a:effectLst>
                  <a:outerShdw blurRad="38100" dist="38100" dir="2700000" algn="tl">
                    <a:srgbClr val="000000">
                      <a:alpha val="43137"/>
                    </a:srgbClr>
                  </a:outerShdw>
                </a:effectLst>
                <a:latin typeface="Arial" pitchFamily="34" charset="0"/>
                <a:cs typeface="Arial" pitchFamily="34" charset="0"/>
              </a:rPr>
              <a:t>Cost Sharing at NSF</a:t>
            </a:r>
            <a:endParaRPr lang="en-US" sz="4000" b="1" dirty="0">
              <a:ln w="12700">
                <a:solidFill>
                  <a:schemeClr val="tx2">
                    <a:satMod val="155000"/>
                  </a:schemeClr>
                </a:solidFill>
                <a:prstDash val="solid"/>
              </a:ln>
              <a:solidFill>
                <a:schemeClr val="tx1"/>
              </a:solidFill>
              <a:effectLst>
                <a:outerShdw blurRad="38100" dist="38100" dir="2700000" algn="tl">
                  <a:srgbClr val="000000">
                    <a:alpha val="43137"/>
                  </a:srgbClr>
                </a:outerShdw>
              </a:effectLst>
              <a:latin typeface="Arial" pitchFamily="34" charset="0"/>
              <a:cs typeface="Arial" pitchFamily="34" charset="0"/>
            </a:endParaRPr>
          </a:p>
        </p:txBody>
      </p:sp>
      <p:sp>
        <p:nvSpPr>
          <p:cNvPr id="3" name="Subtitle 2"/>
          <p:cNvSpPr>
            <a:spLocks noGrp="1"/>
          </p:cNvSpPr>
          <p:nvPr>
            <p:ph type="subTitle" idx="4294967295"/>
          </p:nvPr>
        </p:nvSpPr>
        <p:spPr>
          <a:xfrm>
            <a:off x="0" y="3962400"/>
            <a:ext cx="6400800" cy="533400"/>
          </a:xfrm>
          <a:prstGeom prst="rect">
            <a:avLst/>
          </a:prstGeom>
        </p:spPr>
        <p:txBody>
          <a:bodyPr>
            <a:normAutofit/>
          </a:bodyPr>
          <a:lstStyle/>
          <a:p>
            <a:r>
              <a:rPr lang="en-US" sz="2400" dirty="0" smtClean="0">
                <a:solidFill>
                  <a:srgbClr val="FFFFFF">
                    <a:alpha val="66000"/>
                  </a:srgbClr>
                </a:solidFill>
                <a:latin typeface="Arial" pitchFamily="34" charset="0"/>
                <a:cs typeface="Arial" pitchFamily="34" charset="0"/>
              </a:rPr>
              <a:t>November 9, 2011</a:t>
            </a:r>
            <a:endParaRPr lang="en-US" sz="2400" dirty="0">
              <a:solidFill>
                <a:srgbClr val="FFFFFF">
                  <a:alpha val="66000"/>
                </a:srgbClr>
              </a:solidFill>
              <a:latin typeface="Arial" pitchFamily="34" charset="0"/>
              <a:cs typeface="Arial" pitchFamily="34" charset="0"/>
            </a:endParaRPr>
          </a:p>
        </p:txBody>
      </p:sp>
      <p:sp>
        <p:nvSpPr>
          <p:cNvPr id="4" name="Subtitle 2"/>
          <p:cNvSpPr txBox="1">
            <a:spLocks/>
          </p:cNvSpPr>
          <p:nvPr/>
        </p:nvSpPr>
        <p:spPr>
          <a:xfrm>
            <a:off x="1295400" y="2819400"/>
            <a:ext cx="6400800" cy="533400"/>
          </a:xfrm>
          <a:prstGeom prst="rect">
            <a:avLst/>
          </a:prstGeom>
        </p:spPr>
        <p:txBody>
          <a:bodyPr vert="horz" lIns="91440" tIns="45720" rIns="91440" bIns="45720" rtlCol="0">
            <a:noAutofit/>
          </a:bodyPr>
          <a:lstStyle/>
          <a:p>
            <a:pPr lvl="0" algn="ctr" defTabSz="457200">
              <a:spcBef>
                <a:spcPct val="20000"/>
              </a:spcBef>
              <a:defRPr/>
            </a:pPr>
            <a:r>
              <a:rPr lang="en-US" sz="3200" b="1" dirty="0" smtClean="0">
                <a:latin typeface="Arial" pitchFamily="34" charset="0"/>
                <a:cs typeface="Arial" pitchFamily="34" charset="0"/>
              </a:rPr>
              <a:t>Progress Update</a:t>
            </a:r>
            <a:endParaRPr kumimoji="0" lang="en-US" sz="3200" b="1" i="0" u="none" strike="noStrike" kern="1200" normalizeH="0" baseline="0" noProof="0" dirty="0" smtClean="0">
              <a:ln w="18000">
                <a:solidFill>
                  <a:schemeClr val="accent2">
                    <a:satMod val="140000"/>
                  </a:schemeClr>
                </a:solidFill>
                <a:prstDash val="solid"/>
                <a:miter lim="800000"/>
              </a:ln>
              <a:noFill/>
              <a:effectLst>
                <a:outerShdw blurRad="25500" dist="23000" dir="7020000" algn="tl">
                  <a:srgbClr val="000000">
                    <a:alpha val="50000"/>
                  </a:srgbClr>
                </a:outerShdw>
              </a:effectLst>
              <a:uLnTx/>
              <a:uFillTx/>
              <a:latin typeface="Arial" pitchFamily="34" charset="0"/>
              <a:cs typeface="Arial" pitchFamily="34" charset="0"/>
            </a:endParaRPr>
          </a:p>
        </p:txBody>
      </p:sp>
      <p:pic>
        <p:nvPicPr>
          <p:cNvPr id="1027" name="Picture 3" descr="Metaphor of businesspeople sharing pieces from a pie chart"/>
          <p:cNvPicPr>
            <a:picLocks noChangeAspect="1" noChangeArrowheads="1"/>
          </p:cNvPicPr>
          <p:nvPr/>
        </p:nvPicPr>
        <p:blipFill>
          <a:blip r:embed="rId3" cstate="print"/>
          <a:srcRect/>
          <a:stretch>
            <a:fillRect/>
          </a:stretch>
        </p:blipFill>
        <p:spPr bwMode="auto">
          <a:xfrm>
            <a:off x="2895600" y="3505200"/>
            <a:ext cx="3200400" cy="2590800"/>
          </a:xfrm>
          <a:prstGeom prst="rect">
            <a:avLst/>
          </a:prstGeom>
          <a:noFill/>
        </p:spPr>
      </p:pic>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228600" y="762000"/>
            <a:ext cx="8001000" cy="1143000"/>
          </a:xfrm>
          <a:prstGeom prst="rect">
            <a:avLst/>
          </a:prstGeom>
        </p:spPr>
        <p:txBody>
          <a:bodyPr/>
          <a:lstStyle/>
          <a:p>
            <a:pPr algn="l"/>
            <a:r>
              <a:rPr lang="en-US" sz="3600" b="1" dirty="0" smtClean="0">
                <a:solidFill>
                  <a:schemeClr val="tx1"/>
                </a:solidFill>
                <a:effectLst>
                  <a:outerShdw blurRad="38100" dist="38100" dir="2700000" algn="tl">
                    <a:srgbClr val="000000">
                      <a:alpha val="43137"/>
                    </a:srgbClr>
                  </a:outerShdw>
                </a:effectLst>
                <a:latin typeface="Arial" pitchFamily="34" charset="0"/>
                <a:cs typeface="Arial" pitchFamily="34" charset="0"/>
              </a:rPr>
              <a:t>Cost Sharing Update</a:t>
            </a:r>
            <a:endParaRPr lang="en-US" sz="3600" b="1" dirty="0">
              <a:solidFill>
                <a:schemeClr val="tx1"/>
              </a:solidFill>
              <a:effectLst>
                <a:outerShdw blurRad="38100" dist="38100" dir="2700000" algn="tl">
                  <a:srgbClr val="000000">
                    <a:alpha val="43137"/>
                  </a:srgbClr>
                </a:outerShdw>
              </a:effectLst>
              <a:latin typeface="Arial" pitchFamily="34" charset="0"/>
              <a:cs typeface="Arial" pitchFamily="34" charset="0"/>
            </a:endParaRPr>
          </a:p>
        </p:txBody>
      </p:sp>
      <p:sp>
        <p:nvSpPr>
          <p:cNvPr id="3" name="Content Placeholder 2"/>
          <p:cNvSpPr>
            <a:spLocks noGrp="1"/>
          </p:cNvSpPr>
          <p:nvPr>
            <p:ph idx="4294967295"/>
          </p:nvPr>
        </p:nvSpPr>
        <p:spPr>
          <a:xfrm>
            <a:off x="228600" y="1600200"/>
            <a:ext cx="8686800" cy="5029200"/>
          </a:xfrm>
          <a:prstGeom prst="rect">
            <a:avLst/>
          </a:prstGeom>
        </p:spPr>
        <p:txBody>
          <a:bodyPr>
            <a:normAutofit lnSpcReduction="10000"/>
          </a:bodyPr>
          <a:lstStyle/>
          <a:p>
            <a:pPr marL="457200" indent="-457200">
              <a:buSzPct val="125000"/>
              <a:buFont typeface="Arial" pitchFamily="34" charset="0"/>
              <a:buChar char="•"/>
            </a:pPr>
            <a:r>
              <a:rPr lang="en-US" sz="2400" dirty="0" smtClean="0">
                <a:latin typeface="Arial" pitchFamily="34" charset="0"/>
                <a:cs typeface="Arial" pitchFamily="34" charset="0"/>
              </a:rPr>
              <a:t>As recommended by the National Science Board and implemented by NSF, inclusion of voluntary committed cost sharing is prohibited in solicited &amp; unsolicited proposals, unless approved in accordance with agency policy.</a:t>
            </a:r>
          </a:p>
          <a:p>
            <a:pPr marL="457200" indent="-457200">
              <a:buSzPct val="125000"/>
              <a:buFont typeface="Arial" pitchFamily="34" charset="0"/>
              <a:buChar char="•"/>
            </a:pPr>
            <a:endParaRPr lang="en-US" sz="1000" dirty="0" smtClean="0">
              <a:latin typeface="Arial" pitchFamily="34" charset="0"/>
              <a:cs typeface="Arial" pitchFamily="34" charset="0"/>
            </a:endParaRPr>
          </a:p>
          <a:p>
            <a:pPr marL="457200" indent="-457200">
              <a:buSzPct val="125000"/>
              <a:buFont typeface="Arial" pitchFamily="34" charset="0"/>
              <a:buChar char="•"/>
            </a:pPr>
            <a:r>
              <a:rPr lang="en-US" sz="2400" dirty="0" smtClean="0">
                <a:latin typeface="Arial" pitchFamily="34" charset="0"/>
                <a:cs typeface="Arial" pitchFamily="34" charset="0"/>
              </a:rPr>
              <a:t>Only 6 programs have been approved to require cost sharing:</a:t>
            </a:r>
          </a:p>
          <a:p>
            <a:pPr marL="457200" indent="-457200">
              <a:buSzPct val="125000"/>
              <a:buFont typeface="Arial" pitchFamily="34" charset="0"/>
              <a:buChar char="•"/>
            </a:pPr>
            <a:endParaRPr lang="en-US" sz="1000" dirty="0" smtClean="0">
              <a:latin typeface="Arial" pitchFamily="34" charset="0"/>
              <a:cs typeface="Arial" pitchFamily="34" charset="0"/>
            </a:endParaRPr>
          </a:p>
          <a:p>
            <a:pPr marL="857250" lvl="1" indent="-457200">
              <a:buSzPct val="125000"/>
              <a:buFont typeface="Calibri" pitchFamily="34" charset="0"/>
              <a:buChar char="–"/>
            </a:pPr>
            <a:r>
              <a:rPr lang="en-US" sz="2200" dirty="0" smtClean="0">
                <a:latin typeface="Arial" pitchFamily="34" charset="0"/>
                <a:cs typeface="Arial" pitchFamily="34" charset="0"/>
              </a:rPr>
              <a:t>Major Research Instrumentation  Program (MRI);</a:t>
            </a:r>
          </a:p>
          <a:p>
            <a:pPr marL="857250" lvl="1" indent="-457200">
              <a:buSzPct val="125000"/>
              <a:buFont typeface="Calibri" pitchFamily="34" charset="0"/>
              <a:buChar char="–"/>
            </a:pPr>
            <a:r>
              <a:rPr lang="en-US" sz="2200" dirty="0" smtClean="0">
                <a:latin typeface="Arial" pitchFamily="34" charset="0"/>
                <a:cs typeface="Arial" pitchFamily="34" charset="0"/>
              </a:rPr>
              <a:t>Robert Noyce Scholarship Program;</a:t>
            </a:r>
          </a:p>
          <a:p>
            <a:pPr marL="857250" lvl="1" indent="-457200">
              <a:buSzPct val="125000"/>
              <a:buFont typeface="Calibri" pitchFamily="34" charset="0"/>
              <a:buChar char="–"/>
            </a:pPr>
            <a:r>
              <a:rPr lang="en-US" sz="2200" dirty="0" smtClean="0">
                <a:latin typeface="Arial" pitchFamily="34" charset="0"/>
                <a:cs typeface="Arial" pitchFamily="34" charset="0"/>
              </a:rPr>
              <a:t>Engineering Research Centers (ERC);</a:t>
            </a:r>
          </a:p>
          <a:p>
            <a:pPr marL="857250" lvl="1" indent="-457200">
              <a:buSzPct val="125000"/>
              <a:buFont typeface="Calibri" pitchFamily="34" charset="0"/>
              <a:buChar char="–"/>
            </a:pPr>
            <a:r>
              <a:rPr lang="en-US" sz="2200" dirty="0" smtClean="0">
                <a:latin typeface="Arial" pitchFamily="34" charset="0"/>
                <a:cs typeface="Arial" pitchFamily="34" charset="0"/>
              </a:rPr>
              <a:t>Industry/University Cooperative Research Centers (I/UCRC);</a:t>
            </a:r>
          </a:p>
          <a:p>
            <a:pPr marL="857250" lvl="1" indent="-457200">
              <a:buSzPct val="125000"/>
              <a:buFont typeface="Calibri" pitchFamily="34" charset="0"/>
              <a:buChar char="–"/>
            </a:pPr>
            <a:r>
              <a:rPr lang="en-US" sz="2200" dirty="0" smtClean="0">
                <a:latin typeface="Arial" pitchFamily="34" charset="0"/>
                <a:cs typeface="Arial" pitchFamily="34" charset="0"/>
              </a:rPr>
              <a:t>Experimental Programs to Stimulate Competitive Research (EPSCoR); and</a:t>
            </a:r>
          </a:p>
          <a:p>
            <a:pPr marL="857250" lvl="1" indent="-457200">
              <a:buSzPct val="125000"/>
              <a:buFont typeface="Calibri" pitchFamily="34" charset="0"/>
              <a:buChar char="–"/>
            </a:pPr>
            <a:r>
              <a:rPr lang="en-US" sz="2200" dirty="0" smtClean="0">
                <a:latin typeface="Arial" pitchFamily="34" charset="0"/>
                <a:cs typeface="Arial" pitchFamily="34" charset="0"/>
              </a:rPr>
              <a:t>Innovation Corps (I-Corps)</a:t>
            </a:r>
          </a:p>
          <a:p>
            <a:pPr marL="857250" lvl="1" indent="-457200">
              <a:buFont typeface="Arial" pitchFamily="34" charset="0"/>
              <a:buChar char="•"/>
            </a:pPr>
            <a:endParaRPr lang="en-US" sz="2000" dirty="0" smtClean="0">
              <a:latin typeface="Arial" pitchFamily="34" charset="0"/>
              <a:cs typeface="Arial" pitchFamily="34" charset="0"/>
            </a:endParaRPr>
          </a:p>
          <a:p>
            <a:pPr marL="857250" lvl="1" indent="-457200">
              <a:buFont typeface="Arial" pitchFamily="34" charset="0"/>
              <a:buChar char="•"/>
            </a:pPr>
            <a:endParaRPr lang="en-US" sz="2000" dirty="0" smtClean="0">
              <a:latin typeface="Arial" pitchFamily="34" charset="0"/>
              <a:cs typeface="Arial" pitchFamily="34" charset="0"/>
            </a:endParaRPr>
          </a:p>
          <a:p>
            <a:pPr marL="457200" indent="-457200">
              <a:buFont typeface="Arial" pitchFamily="34" charset="0"/>
              <a:buChar char="•"/>
            </a:pPr>
            <a:endParaRPr lang="en-US" sz="2400" dirty="0" smtClean="0">
              <a:latin typeface="Arial" pitchFamily="34" charset="0"/>
              <a:cs typeface="Arial" pitchFamily="34" charset="0"/>
            </a:endParaRPr>
          </a:p>
          <a:p>
            <a:pPr marL="457200" indent="-457200">
              <a:buFont typeface="Arial" pitchFamily="34" charset="0"/>
              <a:buChar char="•"/>
            </a:pPr>
            <a:endParaRPr lang="en-US" sz="2400" dirty="0" smtClean="0">
              <a:latin typeface="Arial" pitchFamily="34" charset="0"/>
              <a:cs typeface="Arial" pitchFamily="34" charset="0"/>
            </a:endParaRPr>
          </a:p>
          <a:p>
            <a:pPr marL="457200" indent="-457200">
              <a:buNone/>
            </a:pPr>
            <a:endParaRPr lang="en-US" sz="2800" dirty="0" smtClean="0">
              <a:latin typeface="Arial" pitchFamily="34" charset="0"/>
              <a:cs typeface="Arial" pitchFamily="34" charset="0"/>
            </a:endParaRPr>
          </a:p>
          <a:p>
            <a:pPr marL="457200" indent="-457200">
              <a:buFont typeface="Wingdings" pitchFamily="2" charset="2"/>
              <a:buChar char="§"/>
            </a:pPr>
            <a:endParaRPr lang="en-US" sz="1800" dirty="0" smtClean="0">
              <a:latin typeface="Arial" pitchFamily="34" charset="0"/>
              <a:cs typeface="Arial" pitchFamily="34" charset="0"/>
            </a:endParaRPr>
          </a:p>
          <a:p>
            <a:pPr>
              <a:buNone/>
            </a:pPr>
            <a:endParaRPr lang="en-US" sz="2800" dirty="0" smtClean="0">
              <a:latin typeface="Arial" pitchFamily="34" charset="0"/>
              <a:cs typeface="Arial" pitchFamily="34" charset="0"/>
            </a:endParaRPr>
          </a:p>
          <a:p>
            <a:pPr>
              <a:buFont typeface="Wingdings" pitchFamily="2" charset="2"/>
              <a:buChar char="§"/>
            </a:pPr>
            <a:endParaRPr lang="en-US" sz="2800" dirty="0" smtClean="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304800" y="960437"/>
            <a:ext cx="8229600" cy="808038"/>
          </a:xfrm>
          <a:prstGeom prst="rect">
            <a:avLst/>
          </a:prstGeom>
        </p:spPr>
        <p:txBody>
          <a:bodyPr/>
          <a:lstStyle/>
          <a:p>
            <a:pPr algn="l"/>
            <a:r>
              <a:rPr lang="en-US" sz="3600" b="1" dirty="0" smtClean="0">
                <a:solidFill>
                  <a:schemeClr val="tx1"/>
                </a:solidFill>
                <a:effectLst>
                  <a:outerShdw blurRad="38100" dist="38100" dir="2700000" algn="tl">
                    <a:srgbClr val="000000">
                      <a:alpha val="43137"/>
                    </a:srgbClr>
                  </a:outerShdw>
                </a:effectLst>
                <a:latin typeface="Arial" pitchFamily="34" charset="0"/>
                <a:cs typeface="Arial" pitchFamily="34" charset="0"/>
              </a:rPr>
              <a:t>Cost Sharing Update</a:t>
            </a:r>
            <a:endParaRPr lang="en-US" sz="3600" b="1" dirty="0">
              <a:solidFill>
                <a:schemeClr val="tx1"/>
              </a:solidFill>
              <a:effectLst>
                <a:outerShdw blurRad="38100" dist="38100" dir="2700000" algn="tl">
                  <a:srgbClr val="000000">
                    <a:alpha val="43137"/>
                  </a:srgbClr>
                </a:outerShdw>
              </a:effectLst>
              <a:latin typeface="Arial" pitchFamily="34" charset="0"/>
              <a:cs typeface="Arial" pitchFamily="34" charset="0"/>
            </a:endParaRPr>
          </a:p>
        </p:txBody>
      </p:sp>
      <p:sp>
        <p:nvSpPr>
          <p:cNvPr id="3" name="Content Placeholder 2"/>
          <p:cNvSpPr>
            <a:spLocks noGrp="1"/>
          </p:cNvSpPr>
          <p:nvPr>
            <p:ph idx="4294967295"/>
          </p:nvPr>
        </p:nvSpPr>
        <p:spPr>
          <a:xfrm>
            <a:off x="304800" y="1798637"/>
            <a:ext cx="8229600" cy="4525963"/>
          </a:xfrm>
          <a:prstGeom prst="rect">
            <a:avLst/>
          </a:prstGeom>
        </p:spPr>
        <p:txBody>
          <a:bodyPr>
            <a:normAutofit/>
          </a:bodyPr>
          <a:lstStyle/>
          <a:p>
            <a:pPr marL="457200" indent="-457200">
              <a:buSzPct val="125000"/>
            </a:pPr>
            <a:r>
              <a:rPr lang="en-US" b="1" dirty="0" smtClean="0">
                <a:latin typeface="Arial" pitchFamily="34" charset="0"/>
                <a:cs typeface="Arial" pitchFamily="34" charset="0"/>
              </a:rPr>
              <a:t>Removal of PI from Budget</a:t>
            </a:r>
          </a:p>
          <a:p>
            <a:pPr marL="914400" lvl="1" indent="-457200">
              <a:buSzPct val="125000"/>
              <a:buFont typeface="Calibri" pitchFamily="34" charset="0"/>
              <a:buChar char="–"/>
            </a:pPr>
            <a:r>
              <a:rPr lang="en-US" sz="2600" dirty="0" smtClean="0">
                <a:latin typeface="Arial" pitchFamily="34" charset="0"/>
                <a:cs typeface="Arial" pitchFamily="34" charset="0"/>
              </a:rPr>
              <a:t>If no person months are requested for senior personnel, they should be removed from the budget.</a:t>
            </a:r>
          </a:p>
          <a:p>
            <a:pPr marL="914400" lvl="1" indent="-457200">
              <a:buSzPct val="125000"/>
              <a:buFont typeface="Calibri" pitchFamily="34" charset="0"/>
              <a:buChar char="–"/>
            </a:pPr>
            <a:r>
              <a:rPr lang="en-US" sz="2600" dirty="0" smtClean="0">
                <a:latin typeface="Arial" pitchFamily="34" charset="0"/>
                <a:cs typeface="Arial" pitchFamily="34" charset="0"/>
              </a:rPr>
              <a:t>Their names will remain on the coversheet</a:t>
            </a:r>
          </a:p>
          <a:p>
            <a:pPr marL="914400" lvl="1" indent="-457200">
              <a:buSzPct val="125000"/>
              <a:buFont typeface="Calibri" pitchFamily="34" charset="0"/>
              <a:buChar char="–"/>
            </a:pPr>
            <a:r>
              <a:rPr lang="en-US" sz="2600" dirty="0" smtClean="0">
                <a:latin typeface="Arial" pitchFamily="34" charset="0"/>
                <a:cs typeface="Arial" pitchFamily="34" charset="0"/>
              </a:rPr>
              <a:t>Role should be described in the Facilities, Equipment and Other Resources section of the proposal.</a:t>
            </a:r>
            <a:endParaRPr lang="en-US" sz="2600" dirty="0">
              <a:latin typeface="Arial" pitchFamily="34" charset="0"/>
              <a:cs typeface="Arial" pitchFamily="34" charset="0"/>
            </a:endParaRP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228600" y="838200"/>
            <a:ext cx="8229600" cy="808038"/>
          </a:xfrm>
          <a:prstGeom prst="rect">
            <a:avLst/>
          </a:prstGeom>
        </p:spPr>
        <p:txBody>
          <a:bodyPr>
            <a:noAutofit/>
          </a:bodyPr>
          <a:lstStyle/>
          <a:p>
            <a:pPr algn="l"/>
            <a:r>
              <a:rPr lang="en-US" sz="3600" b="1" dirty="0" smtClean="0">
                <a:solidFill>
                  <a:schemeClr val="tx1"/>
                </a:solidFill>
                <a:effectLst>
                  <a:outerShdw blurRad="38100" dist="38100" dir="2700000" algn="tl">
                    <a:srgbClr val="000000">
                      <a:alpha val="43137"/>
                    </a:srgbClr>
                  </a:outerShdw>
                </a:effectLst>
                <a:latin typeface="Arial" pitchFamily="34" charset="0"/>
                <a:cs typeface="Arial" pitchFamily="34" charset="0"/>
              </a:rPr>
              <a:t>Cost Sharing Update</a:t>
            </a:r>
            <a:endParaRPr lang="en-US" sz="3600" b="1" dirty="0">
              <a:solidFill>
                <a:schemeClr val="tx1"/>
              </a:solidFill>
              <a:effectLst>
                <a:outerShdw blurRad="38100" dist="38100" dir="2700000" algn="tl">
                  <a:srgbClr val="000000">
                    <a:alpha val="43137"/>
                  </a:srgbClr>
                </a:outerShdw>
              </a:effectLst>
              <a:latin typeface="Arial" pitchFamily="34" charset="0"/>
              <a:cs typeface="Arial" pitchFamily="34" charset="0"/>
            </a:endParaRPr>
          </a:p>
        </p:txBody>
      </p:sp>
      <p:sp>
        <p:nvSpPr>
          <p:cNvPr id="3" name="Content Placeholder 2"/>
          <p:cNvSpPr>
            <a:spLocks noGrp="1"/>
          </p:cNvSpPr>
          <p:nvPr>
            <p:ph idx="4294967295"/>
          </p:nvPr>
        </p:nvSpPr>
        <p:spPr>
          <a:xfrm>
            <a:off x="228600" y="1524000"/>
            <a:ext cx="8458200" cy="4648200"/>
          </a:xfrm>
          <a:prstGeom prst="rect">
            <a:avLst/>
          </a:prstGeom>
        </p:spPr>
        <p:txBody>
          <a:bodyPr>
            <a:normAutofit fontScale="70000" lnSpcReduction="20000"/>
          </a:bodyPr>
          <a:lstStyle/>
          <a:p>
            <a:pPr marL="457200" indent="-457200">
              <a:buSzPct val="125000"/>
              <a:buFont typeface="Arial" pitchFamily="34" charset="0"/>
              <a:buChar char="•"/>
            </a:pPr>
            <a:r>
              <a:rPr lang="en-US" sz="4100" b="1" dirty="0" smtClean="0">
                <a:latin typeface="Arial" pitchFamily="34" charset="0"/>
                <a:cs typeface="Arial" pitchFamily="34" charset="0"/>
              </a:rPr>
              <a:t>Facilities, Equipment &amp; Other Resources</a:t>
            </a:r>
          </a:p>
          <a:p>
            <a:pPr marL="914400" lvl="1" indent="-457200">
              <a:buSzPct val="125000"/>
              <a:buFont typeface="Calibri" pitchFamily="34" charset="0"/>
              <a:buChar char="–"/>
            </a:pPr>
            <a:r>
              <a:rPr lang="en-US" sz="3400" dirty="0" smtClean="0">
                <a:latin typeface="Arial" pitchFamily="34" charset="0"/>
                <a:cs typeface="Arial" pitchFamily="34" charset="0"/>
              </a:rPr>
              <a:t>New format will assist proposers in complying with NSF cost sharing policy and is a required component of the proposal.</a:t>
            </a:r>
          </a:p>
          <a:p>
            <a:pPr marL="914400" lvl="1" indent="-457200">
              <a:buSzPct val="125000"/>
              <a:buFont typeface="Calibri" pitchFamily="34" charset="0"/>
              <a:buChar char="–"/>
            </a:pPr>
            <a:r>
              <a:rPr lang="en-US" sz="3400" dirty="0" smtClean="0">
                <a:latin typeface="Arial" pitchFamily="34" charset="0"/>
                <a:cs typeface="Arial" pitchFamily="34" charset="0"/>
              </a:rPr>
              <a:t>Provides an aggregated description of the internal and external resources (both physical and personnel) that the organization and its collaborators will provide to the project. </a:t>
            </a:r>
          </a:p>
          <a:p>
            <a:pPr marL="914400" lvl="1" indent="-457200">
              <a:buSzPct val="125000"/>
              <a:buFont typeface="Calibri" pitchFamily="34" charset="0"/>
              <a:buChar char="–"/>
            </a:pPr>
            <a:r>
              <a:rPr lang="en-US" sz="3400" dirty="0" smtClean="0">
                <a:latin typeface="Arial" pitchFamily="34" charset="0"/>
                <a:cs typeface="Arial" pitchFamily="34" charset="0"/>
              </a:rPr>
              <a:t>No reference to cost, date of acquisition, and whether the resources are currently available or would be provided upon receipt of award </a:t>
            </a:r>
          </a:p>
          <a:p>
            <a:pPr marL="914400" lvl="1" indent="-457200">
              <a:buSzPct val="125000"/>
              <a:buFont typeface="Calibri" pitchFamily="34" charset="0"/>
              <a:buChar char="–"/>
            </a:pPr>
            <a:r>
              <a:rPr lang="en-US" sz="3400" dirty="0" smtClean="0">
                <a:latin typeface="Arial" pitchFamily="34" charset="0"/>
                <a:cs typeface="Arial" pitchFamily="34" charset="0"/>
              </a:rPr>
              <a:t>If there are no resources to describe, a statement to that effect should be included in this section of the proposal and uploaded into FastLane.</a:t>
            </a:r>
          </a:p>
          <a:p>
            <a:pPr marL="857250" lvl="1" indent="-457200">
              <a:buClr>
                <a:schemeClr val="accent6"/>
              </a:buClr>
              <a:buSzPct val="125000"/>
              <a:buNone/>
            </a:pPr>
            <a:endParaRPr lang="en-US" sz="3400" dirty="0" smtClean="0">
              <a:latin typeface="Arial" pitchFamily="34" charset="0"/>
              <a:cs typeface="Arial" pitchFamily="34" charset="0"/>
            </a:endParaRPr>
          </a:p>
          <a:p>
            <a:pPr marL="585216" indent="-460375">
              <a:buSzPct val="125000"/>
            </a:pPr>
            <a:endParaRPr lang="en-US" sz="2400" dirty="0" smtClean="0">
              <a:latin typeface="Arial" pitchFamily="34" charset="0"/>
              <a:cs typeface="Arial" pitchFamily="34" charset="0"/>
            </a:endParaRPr>
          </a:p>
          <a:p>
            <a:pPr>
              <a:buFont typeface="Arial" pitchFamily="34" charset="0"/>
              <a:buChar char="•"/>
            </a:pPr>
            <a:endParaRPr lang="en-US" sz="2400" dirty="0" smtClean="0">
              <a:latin typeface="Arial" pitchFamily="34" charset="0"/>
              <a:cs typeface="Arial" pitchFamily="34" charset="0"/>
            </a:endParaRP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ext Box 5"/>
          <p:cNvSpPr txBox="1">
            <a:spLocks noChangeArrowheads="1"/>
          </p:cNvSpPr>
          <p:nvPr/>
        </p:nvSpPr>
        <p:spPr bwMode="auto">
          <a:xfrm>
            <a:off x="228600" y="622995"/>
            <a:ext cx="7543800" cy="696024"/>
          </a:xfrm>
          <a:prstGeom prst="rect">
            <a:avLst/>
          </a:prstGeom>
          <a:noFill/>
          <a:ln w="9525" algn="ctr">
            <a:noFill/>
            <a:miter lim="800000"/>
            <a:headEnd/>
            <a:tailEnd/>
          </a:ln>
        </p:spPr>
        <p:txBody>
          <a:bodyPr wrap="square">
            <a:spAutoFit/>
          </a:bodyPr>
          <a:lstStyle/>
          <a:p>
            <a:pPr>
              <a:lnSpc>
                <a:spcPct val="120000"/>
              </a:lnSpc>
              <a:spcBef>
                <a:spcPct val="50000"/>
              </a:spcBef>
              <a:spcAft>
                <a:spcPct val="25000"/>
              </a:spcAft>
            </a:pPr>
            <a:r>
              <a:rPr lang="en-US" sz="3600" b="1" dirty="0">
                <a:solidFill>
                  <a:schemeClr val="tx1"/>
                </a:solidFill>
                <a:effectLst>
                  <a:outerShdw blurRad="38100" dist="38100" dir="2700000" algn="tl">
                    <a:srgbClr val="000000">
                      <a:alpha val="43137"/>
                    </a:srgbClr>
                  </a:outerShdw>
                </a:effectLst>
              </a:rPr>
              <a:t>Key Documents</a:t>
            </a:r>
          </a:p>
        </p:txBody>
      </p:sp>
      <p:sp>
        <p:nvSpPr>
          <p:cNvPr id="29699" name="Rectangle 13"/>
          <p:cNvSpPr>
            <a:spLocks noChangeArrowheads="1"/>
          </p:cNvSpPr>
          <p:nvPr/>
        </p:nvSpPr>
        <p:spPr bwMode="auto">
          <a:xfrm>
            <a:off x="228600" y="1524000"/>
            <a:ext cx="5029200" cy="5334000"/>
          </a:xfrm>
          <a:prstGeom prst="rect">
            <a:avLst/>
          </a:prstGeom>
          <a:noFill/>
          <a:ln w="9525">
            <a:noFill/>
            <a:miter lim="800000"/>
            <a:headEnd/>
            <a:tailEnd/>
          </a:ln>
        </p:spPr>
        <p:txBody>
          <a:bodyPr/>
          <a:lstStyle/>
          <a:p>
            <a:pPr marL="342900" indent="-342900">
              <a:spcBef>
                <a:spcPct val="20000"/>
              </a:spcBef>
              <a:buFontTx/>
              <a:buChar char="•"/>
            </a:pPr>
            <a:endParaRPr lang="en-US" sz="2400" b="1" dirty="0">
              <a:solidFill>
                <a:schemeClr val="tx1"/>
              </a:solidFill>
            </a:endParaRPr>
          </a:p>
        </p:txBody>
      </p:sp>
      <p:pic>
        <p:nvPicPr>
          <p:cNvPr id="15" name="Picture 14"/>
          <p:cNvPicPr>
            <a:picLocks noChangeAspect="1" noChangeArrowheads="1"/>
          </p:cNvPicPr>
          <p:nvPr/>
        </p:nvPicPr>
        <p:blipFill>
          <a:blip r:embed="rId3" cstate="print"/>
          <a:srcRect/>
          <a:stretch>
            <a:fillRect/>
          </a:stretch>
        </p:blipFill>
        <p:spPr bwMode="auto">
          <a:xfrm>
            <a:off x="152400" y="1384995"/>
            <a:ext cx="3340100" cy="5171768"/>
          </a:xfrm>
          <a:prstGeom prst="rect">
            <a:avLst/>
          </a:prstGeom>
          <a:noFill/>
          <a:ln w="41275">
            <a:solidFill>
              <a:schemeClr val="accent4"/>
            </a:solidFill>
            <a:miter lim="800000"/>
            <a:headEnd/>
            <a:tailEnd/>
          </a:ln>
        </p:spPr>
      </p:pic>
      <p:pic>
        <p:nvPicPr>
          <p:cNvPr id="16" name="Picture 3"/>
          <p:cNvPicPr>
            <a:picLocks noChangeAspect="1" noChangeArrowheads="1"/>
          </p:cNvPicPr>
          <p:nvPr/>
        </p:nvPicPr>
        <p:blipFill>
          <a:blip r:embed="rId4" cstate="print"/>
          <a:srcRect/>
          <a:stretch>
            <a:fillRect/>
          </a:stretch>
        </p:blipFill>
        <p:spPr bwMode="auto">
          <a:xfrm>
            <a:off x="381000" y="1384995"/>
            <a:ext cx="4225636" cy="5257800"/>
          </a:xfrm>
          <a:prstGeom prst="rect">
            <a:avLst/>
          </a:prstGeom>
          <a:noFill/>
          <a:ln w="9525">
            <a:noFill/>
            <a:miter lim="800000"/>
            <a:headEnd/>
            <a:tailEnd/>
          </a:ln>
        </p:spPr>
      </p:pic>
      <p:pic>
        <p:nvPicPr>
          <p:cNvPr id="17" name="Snagit_PPT108" descr="PPT108.png"/>
          <p:cNvPicPr>
            <a:picLocks noChangeAspect="1"/>
          </p:cNvPicPr>
          <p:nvPr/>
        </p:nvPicPr>
        <p:blipFill>
          <a:blip r:embed="rId5" cstate="print"/>
          <a:stretch>
            <a:fillRect/>
          </a:stretch>
        </p:blipFill>
        <p:spPr>
          <a:xfrm>
            <a:off x="914400" y="1384995"/>
            <a:ext cx="3962400" cy="5152381"/>
          </a:xfrm>
          <a:prstGeom prst="rect">
            <a:avLst/>
          </a:prstGeom>
        </p:spPr>
      </p:pic>
      <p:pic>
        <p:nvPicPr>
          <p:cNvPr id="1030" name="Picture 6"/>
          <p:cNvPicPr>
            <a:picLocks noChangeAspect="1" noChangeArrowheads="1"/>
          </p:cNvPicPr>
          <p:nvPr/>
        </p:nvPicPr>
        <p:blipFill>
          <a:blip r:embed="rId6" cstate="print"/>
          <a:srcRect/>
          <a:stretch>
            <a:fillRect/>
          </a:stretch>
        </p:blipFill>
        <p:spPr bwMode="auto">
          <a:xfrm>
            <a:off x="1752600" y="1384995"/>
            <a:ext cx="3200400" cy="5181600"/>
          </a:xfrm>
          <a:prstGeom prst="rect">
            <a:avLst/>
          </a:prstGeom>
          <a:noFill/>
          <a:ln w="9525">
            <a:solidFill>
              <a:schemeClr val="tx1"/>
            </a:solidFill>
            <a:miter lim="800000"/>
            <a:headEnd/>
            <a:tailEnd/>
          </a:ln>
        </p:spPr>
      </p:pic>
      <p:sp>
        <p:nvSpPr>
          <p:cNvPr id="9" name="Rectangle 8"/>
          <p:cNvSpPr/>
          <p:nvPr/>
        </p:nvSpPr>
        <p:spPr>
          <a:xfrm>
            <a:off x="4953000" y="1384995"/>
            <a:ext cx="4191000" cy="1323439"/>
          </a:xfrm>
          <a:prstGeom prst="rect">
            <a:avLst/>
          </a:prstGeom>
        </p:spPr>
        <p:txBody>
          <a:bodyPr wrap="square">
            <a:spAutoFit/>
          </a:bodyPr>
          <a:lstStyle/>
          <a:p>
            <a:pPr marL="231775" indent="-231775">
              <a:spcBef>
                <a:spcPct val="20000"/>
              </a:spcBef>
              <a:buFont typeface="Arial" pitchFamily="34" charset="0"/>
              <a:buChar char="•"/>
            </a:pPr>
            <a:r>
              <a:rPr lang="en-US" sz="2600" b="1" dirty="0" smtClean="0">
                <a:solidFill>
                  <a:schemeClr val="tx1"/>
                </a:solidFill>
              </a:rPr>
              <a:t>Proposal &amp; Award Policies &amp; Procedures Guide (PAPPG</a:t>
            </a:r>
            <a:r>
              <a:rPr lang="en-US" sz="2800" b="1" dirty="0" smtClean="0">
                <a:solidFill>
                  <a:schemeClr val="tx1"/>
                </a:solidFill>
              </a:rPr>
              <a:t>)</a:t>
            </a:r>
          </a:p>
        </p:txBody>
      </p:sp>
      <p:sp>
        <p:nvSpPr>
          <p:cNvPr id="10" name="Rectangle 9"/>
          <p:cNvSpPr/>
          <p:nvPr/>
        </p:nvSpPr>
        <p:spPr>
          <a:xfrm>
            <a:off x="4953000" y="2908995"/>
            <a:ext cx="4191000" cy="892552"/>
          </a:xfrm>
          <a:prstGeom prst="rect">
            <a:avLst/>
          </a:prstGeom>
        </p:spPr>
        <p:txBody>
          <a:bodyPr wrap="square">
            <a:spAutoFit/>
          </a:bodyPr>
          <a:lstStyle/>
          <a:p>
            <a:pPr marL="231775" indent="-231775">
              <a:spcBef>
                <a:spcPct val="20000"/>
              </a:spcBef>
              <a:buFont typeface="Arial" pitchFamily="34" charset="0"/>
              <a:buChar char="•"/>
            </a:pPr>
            <a:r>
              <a:rPr lang="en-US" sz="2600" b="1" dirty="0" smtClean="0">
                <a:solidFill>
                  <a:schemeClr val="tx1"/>
                </a:solidFill>
              </a:rPr>
              <a:t>FY 2013 Budget Request to Congress</a:t>
            </a:r>
          </a:p>
        </p:txBody>
      </p:sp>
      <p:sp>
        <p:nvSpPr>
          <p:cNvPr id="11" name="Rectangle 10"/>
          <p:cNvSpPr/>
          <p:nvPr/>
        </p:nvSpPr>
        <p:spPr>
          <a:xfrm>
            <a:off x="4953000" y="3975795"/>
            <a:ext cx="4572000" cy="892552"/>
          </a:xfrm>
          <a:prstGeom prst="rect">
            <a:avLst/>
          </a:prstGeom>
        </p:spPr>
        <p:txBody>
          <a:bodyPr wrap="square">
            <a:spAutoFit/>
          </a:bodyPr>
          <a:lstStyle/>
          <a:p>
            <a:pPr marL="231775" indent="-231775">
              <a:spcBef>
                <a:spcPct val="20000"/>
              </a:spcBef>
              <a:buFont typeface="Arial" pitchFamily="34" charset="0"/>
              <a:buChar char="•"/>
            </a:pPr>
            <a:r>
              <a:rPr lang="en-US" sz="2600" b="1" dirty="0" smtClean="0">
                <a:solidFill>
                  <a:schemeClr val="tx1"/>
                </a:solidFill>
              </a:rPr>
              <a:t>Science &amp; Engineering Indicators</a:t>
            </a:r>
          </a:p>
        </p:txBody>
      </p:sp>
      <p:sp>
        <p:nvSpPr>
          <p:cNvPr id="12" name="Rectangle 11"/>
          <p:cNvSpPr/>
          <p:nvPr/>
        </p:nvSpPr>
        <p:spPr>
          <a:xfrm>
            <a:off x="4953000" y="5042595"/>
            <a:ext cx="4191000" cy="1292662"/>
          </a:xfrm>
          <a:prstGeom prst="rect">
            <a:avLst/>
          </a:prstGeom>
        </p:spPr>
        <p:txBody>
          <a:bodyPr wrap="square">
            <a:spAutoFit/>
          </a:bodyPr>
          <a:lstStyle/>
          <a:p>
            <a:pPr marL="231775" indent="-231775">
              <a:spcBef>
                <a:spcPct val="20000"/>
              </a:spcBef>
              <a:buFont typeface="Arial" pitchFamily="34" charset="0"/>
              <a:buChar char="•"/>
            </a:pPr>
            <a:r>
              <a:rPr lang="en-US" sz="2600" b="1" dirty="0" smtClean="0">
                <a:solidFill>
                  <a:schemeClr val="tx1"/>
                </a:solidFill>
              </a:rPr>
              <a:t>Report to the NSB on NSF Merit Review Criteria</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additive="base">
                                        <p:cTn id="7" dur="500" fill="hold"/>
                                        <p:tgtEl>
                                          <p:spTgt spid="15"/>
                                        </p:tgtEl>
                                        <p:attrNameLst>
                                          <p:attrName>ppt_x</p:attrName>
                                        </p:attrNameLst>
                                      </p:cBhvr>
                                      <p:tavLst>
                                        <p:tav tm="0">
                                          <p:val>
                                            <p:strVal val="0-#ppt_w/2"/>
                                          </p:val>
                                        </p:tav>
                                        <p:tav tm="100000">
                                          <p:val>
                                            <p:strVal val="#ppt_x"/>
                                          </p:val>
                                        </p:tav>
                                      </p:tavLst>
                                    </p:anim>
                                    <p:anim calcmode="lin" valueType="num">
                                      <p:cBhvr additive="base">
                                        <p:cTn id="8" dur="500" fill="hold"/>
                                        <p:tgtEl>
                                          <p:spTgt spid="15"/>
                                        </p:tgtEl>
                                        <p:attrNameLst>
                                          <p:attrName>ppt_y</p:attrName>
                                        </p:attrNameLst>
                                      </p:cBhvr>
                                      <p:tavLst>
                                        <p:tav tm="0">
                                          <p:val>
                                            <p:strVal val="#ppt_y"/>
                                          </p:val>
                                        </p:tav>
                                        <p:tav tm="100000">
                                          <p:val>
                                            <p:strVal val="#ppt_y"/>
                                          </p:val>
                                        </p:tav>
                                      </p:tavLst>
                                    </p:anim>
                                  </p:childTnLst>
                                </p:cTn>
                              </p:par>
                              <p:par>
                                <p:cTn id="9" presetID="2" presetClass="entr" presetSubtype="2" fill="hold" grpId="0" nodeType="with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500" fill="hold"/>
                                        <p:tgtEl>
                                          <p:spTgt spid="9"/>
                                        </p:tgtEl>
                                        <p:attrNameLst>
                                          <p:attrName>ppt_x</p:attrName>
                                        </p:attrNameLst>
                                      </p:cBhvr>
                                      <p:tavLst>
                                        <p:tav tm="0">
                                          <p:val>
                                            <p:strVal val="1+#ppt_w/2"/>
                                          </p:val>
                                        </p:tav>
                                        <p:tav tm="100000">
                                          <p:val>
                                            <p:strVal val="#ppt_x"/>
                                          </p:val>
                                        </p:tav>
                                      </p:tavLst>
                                    </p:anim>
                                    <p:anim calcmode="lin" valueType="num">
                                      <p:cBhvr additive="base">
                                        <p:cTn id="12" dur="500" fill="hold"/>
                                        <p:tgtEl>
                                          <p:spTgt spid="9"/>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8" fill="hold" nodeType="clickEffect">
                                  <p:stCondLst>
                                    <p:cond delay="0"/>
                                  </p:stCondLst>
                                  <p:childTnLst>
                                    <p:set>
                                      <p:cBhvr>
                                        <p:cTn id="16" dur="1" fill="hold">
                                          <p:stCondLst>
                                            <p:cond delay="0"/>
                                          </p:stCondLst>
                                        </p:cTn>
                                        <p:tgtEl>
                                          <p:spTgt spid="16"/>
                                        </p:tgtEl>
                                        <p:attrNameLst>
                                          <p:attrName>style.visibility</p:attrName>
                                        </p:attrNameLst>
                                      </p:cBhvr>
                                      <p:to>
                                        <p:strVal val="visible"/>
                                      </p:to>
                                    </p:set>
                                    <p:anim calcmode="lin" valueType="num">
                                      <p:cBhvr additive="base">
                                        <p:cTn id="17" dur="500" fill="hold"/>
                                        <p:tgtEl>
                                          <p:spTgt spid="16"/>
                                        </p:tgtEl>
                                        <p:attrNameLst>
                                          <p:attrName>ppt_x</p:attrName>
                                        </p:attrNameLst>
                                      </p:cBhvr>
                                      <p:tavLst>
                                        <p:tav tm="0">
                                          <p:val>
                                            <p:strVal val="0-#ppt_w/2"/>
                                          </p:val>
                                        </p:tav>
                                        <p:tav tm="100000">
                                          <p:val>
                                            <p:strVal val="#ppt_x"/>
                                          </p:val>
                                        </p:tav>
                                      </p:tavLst>
                                    </p:anim>
                                    <p:anim calcmode="lin" valueType="num">
                                      <p:cBhvr additive="base">
                                        <p:cTn id="18" dur="500" fill="hold"/>
                                        <p:tgtEl>
                                          <p:spTgt spid="16"/>
                                        </p:tgtEl>
                                        <p:attrNameLst>
                                          <p:attrName>ppt_y</p:attrName>
                                        </p:attrNameLst>
                                      </p:cBhvr>
                                      <p:tavLst>
                                        <p:tav tm="0">
                                          <p:val>
                                            <p:strVal val="#ppt_y"/>
                                          </p:val>
                                        </p:tav>
                                        <p:tav tm="100000">
                                          <p:val>
                                            <p:strVal val="#ppt_y"/>
                                          </p:val>
                                        </p:tav>
                                      </p:tavLst>
                                    </p:anim>
                                  </p:childTnLst>
                                </p:cTn>
                              </p:par>
                              <p:par>
                                <p:cTn id="19" presetID="2" presetClass="entr" presetSubtype="2" fill="hold" grpId="0" nodeType="withEffect">
                                  <p:stCondLst>
                                    <p:cond delay="0"/>
                                  </p:stCondLst>
                                  <p:childTnLst>
                                    <p:set>
                                      <p:cBhvr>
                                        <p:cTn id="20" dur="1" fill="hold">
                                          <p:stCondLst>
                                            <p:cond delay="0"/>
                                          </p:stCondLst>
                                        </p:cTn>
                                        <p:tgtEl>
                                          <p:spTgt spid="10"/>
                                        </p:tgtEl>
                                        <p:attrNameLst>
                                          <p:attrName>style.visibility</p:attrName>
                                        </p:attrNameLst>
                                      </p:cBhvr>
                                      <p:to>
                                        <p:strVal val="visible"/>
                                      </p:to>
                                    </p:set>
                                    <p:anim calcmode="lin" valueType="num">
                                      <p:cBhvr additive="base">
                                        <p:cTn id="21" dur="500" fill="hold"/>
                                        <p:tgtEl>
                                          <p:spTgt spid="10"/>
                                        </p:tgtEl>
                                        <p:attrNameLst>
                                          <p:attrName>ppt_x</p:attrName>
                                        </p:attrNameLst>
                                      </p:cBhvr>
                                      <p:tavLst>
                                        <p:tav tm="0">
                                          <p:val>
                                            <p:strVal val="1+#ppt_w/2"/>
                                          </p:val>
                                        </p:tav>
                                        <p:tav tm="100000">
                                          <p:val>
                                            <p:strVal val="#ppt_x"/>
                                          </p:val>
                                        </p:tav>
                                      </p:tavLst>
                                    </p:anim>
                                    <p:anim calcmode="lin" valueType="num">
                                      <p:cBhvr additive="base">
                                        <p:cTn id="22" dur="500" fill="hold"/>
                                        <p:tgtEl>
                                          <p:spTgt spid="10"/>
                                        </p:tgtEl>
                                        <p:attrNameLst>
                                          <p:attrName>ppt_y</p:attrName>
                                        </p:attrNameLst>
                                      </p:cBhvr>
                                      <p:tavLst>
                                        <p:tav tm="0">
                                          <p:val>
                                            <p:strVal val="#ppt_y"/>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8" fill="hold" nodeType="clickEffect">
                                  <p:stCondLst>
                                    <p:cond delay="0"/>
                                  </p:stCondLst>
                                  <p:childTnLst>
                                    <p:set>
                                      <p:cBhvr>
                                        <p:cTn id="26" dur="1" fill="hold">
                                          <p:stCondLst>
                                            <p:cond delay="0"/>
                                          </p:stCondLst>
                                        </p:cTn>
                                        <p:tgtEl>
                                          <p:spTgt spid="17"/>
                                        </p:tgtEl>
                                        <p:attrNameLst>
                                          <p:attrName>style.visibility</p:attrName>
                                        </p:attrNameLst>
                                      </p:cBhvr>
                                      <p:to>
                                        <p:strVal val="visible"/>
                                      </p:to>
                                    </p:set>
                                    <p:anim calcmode="lin" valueType="num">
                                      <p:cBhvr additive="base">
                                        <p:cTn id="27" dur="500" fill="hold"/>
                                        <p:tgtEl>
                                          <p:spTgt spid="17"/>
                                        </p:tgtEl>
                                        <p:attrNameLst>
                                          <p:attrName>ppt_x</p:attrName>
                                        </p:attrNameLst>
                                      </p:cBhvr>
                                      <p:tavLst>
                                        <p:tav tm="0">
                                          <p:val>
                                            <p:strVal val="0-#ppt_w/2"/>
                                          </p:val>
                                        </p:tav>
                                        <p:tav tm="100000">
                                          <p:val>
                                            <p:strVal val="#ppt_x"/>
                                          </p:val>
                                        </p:tav>
                                      </p:tavLst>
                                    </p:anim>
                                    <p:anim calcmode="lin" valueType="num">
                                      <p:cBhvr additive="base">
                                        <p:cTn id="28" dur="500" fill="hold"/>
                                        <p:tgtEl>
                                          <p:spTgt spid="17"/>
                                        </p:tgtEl>
                                        <p:attrNameLst>
                                          <p:attrName>ppt_y</p:attrName>
                                        </p:attrNameLst>
                                      </p:cBhvr>
                                      <p:tavLst>
                                        <p:tav tm="0">
                                          <p:val>
                                            <p:strVal val="#ppt_y"/>
                                          </p:val>
                                        </p:tav>
                                        <p:tav tm="100000">
                                          <p:val>
                                            <p:strVal val="#ppt_y"/>
                                          </p:val>
                                        </p:tav>
                                      </p:tavLst>
                                    </p:anim>
                                  </p:childTnLst>
                                </p:cTn>
                              </p:par>
                              <p:par>
                                <p:cTn id="29" presetID="2" presetClass="entr" presetSubtype="2" fill="hold" grpId="0" nodeType="withEffect">
                                  <p:stCondLst>
                                    <p:cond delay="0"/>
                                  </p:stCondLst>
                                  <p:childTnLst>
                                    <p:set>
                                      <p:cBhvr>
                                        <p:cTn id="30" dur="1" fill="hold">
                                          <p:stCondLst>
                                            <p:cond delay="0"/>
                                          </p:stCondLst>
                                        </p:cTn>
                                        <p:tgtEl>
                                          <p:spTgt spid="11"/>
                                        </p:tgtEl>
                                        <p:attrNameLst>
                                          <p:attrName>style.visibility</p:attrName>
                                        </p:attrNameLst>
                                      </p:cBhvr>
                                      <p:to>
                                        <p:strVal val="visible"/>
                                      </p:to>
                                    </p:set>
                                    <p:anim calcmode="lin" valueType="num">
                                      <p:cBhvr additive="base">
                                        <p:cTn id="31" dur="500" fill="hold"/>
                                        <p:tgtEl>
                                          <p:spTgt spid="11"/>
                                        </p:tgtEl>
                                        <p:attrNameLst>
                                          <p:attrName>ppt_x</p:attrName>
                                        </p:attrNameLst>
                                      </p:cBhvr>
                                      <p:tavLst>
                                        <p:tav tm="0">
                                          <p:val>
                                            <p:strVal val="1+#ppt_w/2"/>
                                          </p:val>
                                        </p:tav>
                                        <p:tav tm="100000">
                                          <p:val>
                                            <p:strVal val="#ppt_x"/>
                                          </p:val>
                                        </p:tav>
                                      </p:tavLst>
                                    </p:anim>
                                    <p:anim calcmode="lin" valueType="num">
                                      <p:cBhvr additive="base">
                                        <p:cTn id="32" dur="500" fill="hold"/>
                                        <p:tgtEl>
                                          <p:spTgt spid="11"/>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8" fill="hold" nodeType="clickEffect">
                                  <p:stCondLst>
                                    <p:cond delay="0"/>
                                  </p:stCondLst>
                                  <p:childTnLst>
                                    <p:set>
                                      <p:cBhvr>
                                        <p:cTn id="36" dur="1" fill="hold">
                                          <p:stCondLst>
                                            <p:cond delay="0"/>
                                          </p:stCondLst>
                                        </p:cTn>
                                        <p:tgtEl>
                                          <p:spTgt spid="1030"/>
                                        </p:tgtEl>
                                        <p:attrNameLst>
                                          <p:attrName>style.visibility</p:attrName>
                                        </p:attrNameLst>
                                      </p:cBhvr>
                                      <p:to>
                                        <p:strVal val="visible"/>
                                      </p:to>
                                    </p:set>
                                    <p:anim calcmode="lin" valueType="num">
                                      <p:cBhvr additive="base">
                                        <p:cTn id="37" dur="500" fill="hold"/>
                                        <p:tgtEl>
                                          <p:spTgt spid="1030"/>
                                        </p:tgtEl>
                                        <p:attrNameLst>
                                          <p:attrName>ppt_x</p:attrName>
                                        </p:attrNameLst>
                                      </p:cBhvr>
                                      <p:tavLst>
                                        <p:tav tm="0">
                                          <p:val>
                                            <p:strVal val="0-#ppt_w/2"/>
                                          </p:val>
                                        </p:tav>
                                        <p:tav tm="100000">
                                          <p:val>
                                            <p:strVal val="#ppt_x"/>
                                          </p:val>
                                        </p:tav>
                                      </p:tavLst>
                                    </p:anim>
                                    <p:anim calcmode="lin" valueType="num">
                                      <p:cBhvr additive="base">
                                        <p:cTn id="38" dur="500" fill="hold"/>
                                        <p:tgtEl>
                                          <p:spTgt spid="1030"/>
                                        </p:tgtEl>
                                        <p:attrNameLst>
                                          <p:attrName>ppt_y</p:attrName>
                                        </p:attrNameLst>
                                      </p:cBhvr>
                                      <p:tavLst>
                                        <p:tav tm="0">
                                          <p:val>
                                            <p:strVal val="#ppt_y"/>
                                          </p:val>
                                        </p:tav>
                                        <p:tav tm="100000">
                                          <p:val>
                                            <p:strVal val="#ppt_y"/>
                                          </p:val>
                                        </p:tav>
                                      </p:tavLst>
                                    </p:anim>
                                  </p:childTnLst>
                                </p:cTn>
                              </p:par>
                              <p:par>
                                <p:cTn id="39" presetID="2" presetClass="entr" presetSubtype="2" fill="hold" grpId="0" nodeType="withEffect">
                                  <p:stCondLst>
                                    <p:cond delay="0"/>
                                  </p:stCondLst>
                                  <p:childTnLst>
                                    <p:set>
                                      <p:cBhvr>
                                        <p:cTn id="40" dur="1" fill="hold">
                                          <p:stCondLst>
                                            <p:cond delay="0"/>
                                          </p:stCondLst>
                                        </p:cTn>
                                        <p:tgtEl>
                                          <p:spTgt spid="12"/>
                                        </p:tgtEl>
                                        <p:attrNameLst>
                                          <p:attrName>style.visibility</p:attrName>
                                        </p:attrNameLst>
                                      </p:cBhvr>
                                      <p:to>
                                        <p:strVal val="visible"/>
                                      </p:to>
                                    </p:set>
                                    <p:anim calcmode="lin" valueType="num">
                                      <p:cBhvr additive="base">
                                        <p:cTn id="41" dur="500" fill="hold"/>
                                        <p:tgtEl>
                                          <p:spTgt spid="12"/>
                                        </p:tgtEl>
                                        <p:attrNameLst>
                                          <p:attrName>ppt_x</p:attrName>
                                        </p:attrNameLst>
                                      </p:cBhvr>
                                      <p:tavLst>
                                        <p:tav tm="0">
                                          <p:val>
                                            <p:strVal val="1+#ppt_w/2"/>
                                          </p:val>
                                        </p:tav>
                                        <p:tav tm="100000">
                                          <p:val>
                                            <p:strVal val="#ppt_x"/>
                                          </p:val>
                                        </p:tav>
                                      </p:tavLst>
                                    </p:anim>
                                    <p:anim calcmode="lin" valueType="num">
                                      <p:cBhvr additive="base">
                                        <p:cTn id="42" dur="500" fill="hold"/>
                                        <p:tgtEl>
                                          <p:spTgt spid="1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1" grpId="0"/>
      <p:bldP spid="1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a:xfrm>
            <a:off x="304800" y="1828800"/>
            <a:ext cx="8382000" cy="4800600"/>
          </a:xfrm>
        </p:spPr>
        <p:txBody>
          <a:bodyPr>
            <a:normAutofit fontScale="92500" lnSpcReduction="20000"/>
          </a:bodyPr>
          <a:lstStyle/>
          <a:p>
            <a:pPr>
              <a:buSzPct val="125000"/>
            </a:pPr>
            <a:r>
              <a:rPr lang="en-US" sz="2400" dirty="0" smtClean="0"/>
              <a:t>Dr. F. Fleming Crim appointed Assistant Director, for Mathematical &amp; Physical Sciences.</a:t>
            </a:r>
          </a:p>
          <a:p>
            <a:pPr>
              <a:buSzPct val="125000"/>
            </a:pPr>
            <a:endParaRPr lang="en-US" sz="2400" dirty="0" smtClean="0"/>
          </a:p>
          <a:p>
            <a:pPr>
              <a:buSzPct val="125000"/>
            </a:pPr>
            <a:r>
              <a:rPr lang="en-US" sz="2400" dirty="0" smtClean="0"/>
              <a:t>Dr Celeste Rohlfing named Acting Assistant Director, Directorate for Mathematical &amp; Physical Sciences</a:t>
            </a:r>
          </a:p>
          <a:p>
            <a:pPr>
              <a:buSzPct val="125000"/>
            </a:pPr>
            <a:endParaRPr lang="en-US" sz="2400" dirty="0" smtClean="0"/>
          </a:p>
          <a:p>
            <a:pPr>
              <a:buSzPct val="125000"/>
            </a:pPr>
            <a:r>
              <a:rPr lang="en-US" sz="2400" dirty="0" smtClean="0"/>
              <a:t>Dr. Margaret Cavanaugh named Acting Assistant Director, Directorate for Geosciences</a:t>
            </a:r>
          </a:p>
          <a:p>
            <a:pPr>
              <a:buSzPct val="125000"/>
            </a:pPr>
            <a:endParaRPr lang="en-US" sz="2400" dirty="0" smtClean="0"/>
          </a:p>
          <a:p>
            <a:pPr>
              <a:buSzPct val="125000"/>
            </a:pPr>
            <a:r>
              <a:rPr lang="en-US" sz="2400" dirty="0" smtClean="0"/>
              <a:t>Dr. Wanda Ward appointed Head, Office of International &amp; Integrative Activities</a:t>
            </a:r>
            <a:endParaRPr lang="en-US" sz="800" dirty="0" smtClean="0"/>
          </a:p>
          <a:p>
            <a:pPr>
              <a:buSzPct val="125000"/>
            </a:pPr>
            <a:endParaRPr lang="en-US" sz="2400" dirty="0" smtClean="0"/>
          </a:p>
          <a:p>
            <a:pPr>
              <a:buSzPct val="125000"/>
            </a:pPr>
            <a:r>
              <a:rPr lang="en-US" sz="2400" dirty="0" smtClean="0"/>
              <a:t>Dr. Kelly Falkner named Acting Head, Office of Polar Programs</a:t>
            </a:r>
          </a:p>
          <a:p>
            <a:pPr>
              <a:buNone/>
            </a:pPr>
            <a:endParaRPr lang="en-US" sz="2400" dirty="0" smtClean="0"/>
          </a:p>
        </p:txBody>
      </p:sp>
      <p:sp>
        <p:nvSpPr>
          <p:cNvPr id="4" name="Title 3"/>
          <p:cNvSpPr>
            <a:spLocks noGrp="1"/>
          </p:cNvSpPr>
          <p:nvPr>
            <p:ph type="title"/>
          </p:nvPr>
        </p:nvSpPr>
        <p:spPr>
          <a:xfrm>
            <a:off x="381000" y="914400"/>
            <a:ext cx="8229600" cy="1143000"/>
          </a:xfrm>
        </p:spPr>
        <p:txBody>
          <a:bodyPr/>
          <a:lstStyle/>
          <a:p>
            <a:pPr algn="l"/>
            <a:r>
              <a:rPr lang="en-US" sz="3600" b="1" dirty="0" smtClean="0">
                <a:effectLst>
                  <a:outerShdw blurRad="38100" dist="38100" dir="2700000" algn="tl">
                    <a:srgbClr val="000000">
                      <a:alpha val="43137"/>
                    </a:srgbClr>
                  </a:outerShdw>
                </a:effectLst>
                <a:latin typeface="Arial" pitchFamily="34" charset="0"/>
                <a:cs typeface="Arial" pitchFamily="34" charset="0"/>
              </a:rPr>
              <a:t>Personnel Update</a:t>
            </a:r>
            <a:endParaRPr lang="en-US" sz="3600" b="1" dirty="0">
              <a:effectLst>
                <a:outerShdw blurRad="38100" dist="38100" dir="2700000" algn="tl">
                  <a:srgbClr val="000000">
                    <a:alpha val="43137"/>
                  </a:srgbClr>
                </a:outerShdw>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914400"/>
            <a:ext cx="8229600" cy="685800"/>
          </a:xfrm>
        </p:spPr>
        <p:txBody>
          <a:bodyPr>
            <a:normAutofit/>
          </a:bodyPr>
          <a:lstStyle/>
          <a:p>
            <a:pPr algn="l"/>
            <a:r>
              <a:rPr lang="en-US" sz="3600" b="1" dirty="0" smtClean="0">
                <a:effectLst>
                  <a:outerShdw blurRad="38100" dist="38100" dir="2700000" algn="tl">
                    <a:srgbClr val="000000">
                      <a:alpha val="43137"/>
                    </a:srgbClr>
                  </a:outerShdw>
                </a:effectLst>
                <a:latin typeface="Arial" pitchFamily="34" charset="0"/>
                <a:cs typeface="Arial" pitchFamily="34" charset="0"/>
              </a:rPr>
              <a:t>Key Document Sites</a:t>
            </a:r>
            <a:endParaRPr lang="en-US" sz="3600" b="1" dirty="0">
              <a:ln w="12700">
                <a:solidFill>
                  <a:schemeClr val="tx2">
                    <a:satMod val="155000"/>
                  </a:schemeClr>
                </a:solidFill>
                <a:prstDash val="solid"/>
              </a:ln>
              <a:solidFill>
                <a:schemeClr val="bg2">
                  <a:tint val="85000"/>
                  <a:satMod val="155000"/>
                </a:schemeClr>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228600" y="1600200"/>
            <a:ext cx="8915400" cy="5029200"/>
          </a:xfrm>
        </p:spPr>
        <p:txBody>
          <a:bodyPr>
            <a:normAutofit/>
          </a:bodyPr>
          <a:lstStyle/>
          <a:p>
            <a:pPr marL="457200" indent="-457200">
              <a:buSzPct val="125000"/>
              <a:buFont typeface="Arial" pitchFamily="34" charset="0"/>
              <a:buChar char="•"/>
            </a:pPr>
            <a:r>
              <a:rPr lang="en-US" sz="2400" b="1" dirty="0" smtClean="0">
                <a:latin typeface="Arial" pitchFamily="34" charset="0"/>
                <a:cs typeface="Arial" pitchFamily="34" charset="0"/>
              </a:rPr>
              <a:t>Proposal &amp; Award Policies &amp; Procedures Guide</a:t>
            </a:r>
          </a:p>
          <a:p>
            <a:pPr marL="457200" indent="-457200">
              <a:buSzPct val="125000"/>
              <a:buFont typeface="Arial" pitchFamily="34" charset="0"/>
              <a:buChar char="•"/>
            </a:pPr>
            <a:endParaRPr lang="en-US" sz="2400" dirty="0" smtClean="0">
              <a:latin typeface="Arial" pitchFamily="34" charset="0"/>
              <a:cs typeface="Arial" pitchFamily="34" charset="0"/>
            </a:endParaRPr>
          </a:p>
          <a:p>
            <a:pPr marL="457200" indent="-457200">
              <a:buSzPct val="125000"/>
              <a:buFont typeface="Arial" pitchFamily="34" charset="0"/>
              <a:buChar char="•"/>
            </a:pPr>
            <a:endParaRPr lang="en-US" sz="800" dirty="0" smtClean="0">
              <a:latin typeface="Arial" pitchFamily="34" charset="0"/>
              <a:cs typeface="Arial" pitchFamily="34" charset="0"/>
            </a:endParaRPr>
          </a:p>
          <a:p>
            <a:pPr marL="457200" indent="-457200">
              <a:buSzPct val="125000"/>
              <a:buFont typeface="Arial" pitchFamily="34" charset="0"/>
              <a:buChar char="•"/>
            </a:pPr>
            <a:r>
              <a:rPr lang="en-US" sz="2400" b="1" dirty="0" smtClean="0">
                <a:latin typeface="Arial" pitchFamily="34" charset="0"/>
                <a:cs typeface="Arial" pitchFamily="34" charset="0"/>
              </a:rPr>
              <a:t>Fiscal Year 2013 Budget Request</a:t>
            </a:r>
          </a:p>
          <a:p>
            <a:pPr marL="457200" indent="-457200">
              <a:buSzPct val="125000"/>
              <a:buFont typeface="Arial" pitchFamily="34" charset="0"/>
              <a:buChar char="•"/>
            </a:pPr>
            <a:endParaRPr lang="en-US" sz="2400" dirty="0" smtClean="0">
              <a:latin typeface="Arial" pitchFamily="34" charset="0"/>
              <a:cs typeface="Arial" pitchFamily="34" charset="0"/>
            </a:endParaRPr>
          </a:p>
          <a:p>
            <a:pPr marL="457200" indent="-457200">
              <a:buSzPct val="125000"/>
              <a:buFont typeface="Arial" pitchFamily="34" charset="0"/>
              <a:buChar char="•"/>
            </a:pPr>
            <a:endParaRPr lang="en-US" sz="800" dirty="0" smtClean="0">
              <a:latin typeface="Arial" pitchFamily="34" charset="0"/>
              <a:cs typeface="Arial" pitchFamily="34" charset="0"/>
            </a:endParaRPr>
          </a:p>
          <a:p>
            <a:pPr marL="457200" indent="-457200">
              <a:buSzPct val="125000"/>
              <a:buFont typeface="Arial" pitchFamily="34" charset="0"/>
              <a:buChar char="•"/>
            </a:pPr>
            <a:r>
              <a:rPr lang="en-US" sz="2400" b="1" dirty="0" smtClean="0">
                <a:latin typeface="Arial" pitchFamily="34" charset="0"/>
                <a:cs typeface="Arial" pitchFamily="34" charset="0"/>
              </a:rPr>
              <a:t>NSF Strategic Plan for Fiscal Years 2011-2016</a:t>
            </a:r>
          </a:p>
          <a:p>
            <a:pPr marL="457200" indent="-457200">
              <a:buSzPct val="125000"/>
              <a:buFont typeface="Arial" pitchFamily="34" charset="0"/>
              <a:buChar char="•"/>
            </a:pPr>
            <a:endParaRPr lang="en-US" sz="2400" dirty="0" smtClean="0">
              <a:latin typeface="Arial" pitchFamily="34" charset="0"/>
              <a:cs typeface="Arial" pitchFamily="34" charset="0"/>
            </a:endParaRPr>
          </a:p>
          <a:p>
            <a:pPr marL="457200" indent="-457200">
              <a:spcAft>
                <a:spcPts val="1200"/>
              </a:spcAft>
              <a:buSzPct val="125000"/>
              <a:buFont typeface="Arial" pitchFamily="34" charset="0"/>
              <a:buChar char="•"/>
            </a:pPr>
            <a:endParaRPr lang="en-US" sz="800" dirty="0" smtClean="0">
              <a:latin typeface="Arial" pitchFamily="34" charset="0"/>
              <a:cs typeface="Arial" pitchFamily="34" charset="0"/>
            </a:endParaRPr>
          </a:p>
          <a:p>
            <a:pPr marL="457200" indent="-457200">
              <a:spcAft>
                <a:spcPts val="1200"/>
              </a:spcAft>
              <a:buSzPct val="125000"/>
              <a:buFont typeface="Arial" pitchFamily="34" charset="0"/>
              <a:buChar char="•"/>
            </a:pPr>
            <a:r>
              <a:rPr lang="en-US" sz="2400" b="1" dirty="0" smtClean="0">
                <a:latin typeface="Arial" pitchFamily="34" charset="0"/>
                <a:cs typeface="Arial" pitchFamily="34" charset="0"/>
              </a:rPr>
              <a:t>NSB Report on Merit Review</a:t>
            </a:r>
          </a:p>
          <a:p>
            <a:endParaRPr lang="en-US" sz="2400" dirty="0" smtClean="0">
              <a:latin typeface="Arial" pitchFamily="34" charset="0"/>
              <a:cs typeface="Arial" pitchFamily="34" charset="0"/>
            </a:endParaRPr>
          </a:p>
        </p:txBody>
      </p:sp>
      <p:sp>
        <p:nvSpPr>
          <p:cNvPr id="4" name="TextBox 3"/>
          <p:cNvSpPr txBox="1"/>
          <p:nvPr/>
        </p:nvSpPr>
        <p:spPr>
          <a:xfrm>
            <a:off x="685800" y="3962400"/>
            <a:ext cx="9144000" cy="400110"/>
          </a:xfrm>
          <a:prstGeom prst="rect">
            <a:avLst/>
          </a:prstGeom>
          <a:noFill/>
        </p:spPr>
        <p:txBody>
          <a:bodyPr wrap="square" rtlCol="0">
            <a:spAutoFit/>
          </a:bodyPr>
          <a:lstStyle/>
          <a:p>
            <a:r>
              <a:rPr lang="en-US" sz="2000" dirty="0" smtClean="0">
                <a:hlinkClick r:id="rId3"/>
              </a:rPr>
              <a:t>http://www.nsf.gov/news/strategicplan/nsfstrategicplan_2011_2016.pdf</a:t>
            </a:r>
            <a:endParaRPr lang="en-US" sz="2000" dirty="0"/>
          </a:p>
        </p:txBody>
      </p:sp>
      <p:sp>
        <p:nvSpPr>
          <p:cNvPr id="5" name="TextBox 4"/>
          <p:cNvSpPr txBox="1"/>
          <p:nvPr/>
        </p:nvSpPr>
        <p:spPr>
          <a:xfrm>
            <a:off x="716241" y="2952690"/>
            <a:ext cx="6675159" cy="400110"/>
          </a:xfrm>
          <a:prstGeom prst="rect">
            <a:avLst/>
          </a:prstGeom>
          <a:noFill/>
        </p:spPr>
        <p:txBody>
          <a:bodyPr wrap="square" rtlCol="0">
            <a:spAutoFit/>
          </a:bodyPr>
          <a:lstStyle/>
          <a:p>
            <a:r>
              <a:rPr lang="en-US" sz="2000" dirty="0" smtClean="0">
                <a:hlinkClick r:id="rId4"/>
              </a:rPr>
              <a:t>http://www.nsf.gov/about/budget/fy2013/index.jsp</a:t>
            </a:r>
            <a:endParaRPr lang="en-US" sz="2000" dirty="0"/>
          </a:p>
        </p:txBody>
      </p:sp>
      <p:sp>
        <p:nvSpPr>
          <p:cNvPr id="6" name="TextBox 5"/>
          <p:cNvSpPr txBox="1"/>
          <p:nvPr/>
        </p:nvSpPr>
        <p:spPr>
          <a:xfrm>
            <a:off x="709887" y="5181600"/>
            <a:ext cx="7443513" cy="400110"/>
          </a:xfrm>
          <a:prstGeom prst="rect">
            <a:avLst/>
          </a:prstGeom>
          <a:noFill/>
        </p:spPr>
        <p:txBody>
          <a:bodyPr wrap="none" rtlCol="0">
            <a:spAutoFit/>
          </a:bodyPr>
          <a:lstStyle/>
          <a:p>
            <a:r>
              <a:rPr lang="en-US" sz="2000" dirty="0" smtClean="0">
                <a:hlinkClick r:id="rId5"/>
              </a:rPr>
              <a:t>http://www.nsf.gov/nsb/publications/2011/meritreviewcriteria.pdf</a:t>
            </a:r>
            <a:r>
              <a:rPr lang="en-US" sz="2000" dirty="0" smtClean="0"/>
              <a:t> </a:t>
            </a:r>
            <a:endParaRPr lang="en-US" sz="2000" dirty="0"/>
          </a:p>
        </p:txBody>
      </p:sp>
      <p:sp>
        <p:nvSpPr>
          <p:cNvPr id="7" name="TextBox 6"/>
          <p:cNvSpPr txBox="1"/>
          <p:nvPr/>
        </p:nvSpPr>
        <p:spPr>
          <a:xfrm>
            <a:off x="685800" y="1962090"/>
            <a:ext cx="7244547" cy="400110"/>
          </a:xfrm>
          <a:prstGeom prst="rect">
            <a:avLst/>
          </a:prstGeom>
          <a:noFill/>
        </p:spPr>
        <p:txBody>
          <a:bodyPr wrap="none" rtlCol="0">
            <a:spAutoFit/>
          </a:bodyPr>
          <a:lstStyle/>
          <a:p>
            <a:r>
              <a:rPr lang="en-US" sz="2000" dirty="0" smtClean="0">
                <a:solidFill>
                  <a:schemeClr val="tx1"/>
                </a:solidFill>
                <a:hlinkClick r:id="rId6"/>
              </a:rPr>
              <a:t>http://www.nsf.gov/publications/pub_summ.jsp?ods_key=papp</a:t>
            </a:r>
            <a:endParaRPr lang="en-US" sz="2000" dirty="0">
              <a:solidFill>
                <a:schemeClr val="tx1"/>
              </a:solidFill>
            </a:endParaRPr>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ChangeArrowheads="1"/>
          </p:cNvSpPr>
          <p:nvPr/>
        </p:nvSpPr>
        <p:spPr bwMode="auto">
          <a:xfrm>
            <a:off x="914400" y="1447800"/>
            <a:ext cx="7256930" cy="997902"/>
          </a:xfrm>
          <a:prstGeom prst="rect">
            <a:avLst/>
          </a:prstGeom>
          <a:noFill/>
          <a:ln w="9525">
            <a:noFill/>
            <a:miter lim="800000"/>
            <a:headEnd/>
            <a:tailEnd/>
          </a:ln>
        </p:spPr>
        <p:txBody>
          <a:bodyPr wrap="square">
            <a:spAutoFit/>
          </a:bodyPr>
          <a:lstStyle/>
          <a:p>
            <a:pPr>
              <a:lnSpc>
                <a:spcPct val="120000"/>
              </a:lnSpc>
              <a:spcAft>
                <a:spcPct val="50000"/>
              </a:spcAft>
            </a:pPr>
            <a:r>
              <a:rPr lang="en-US" sz="5400" b="1" dirty="0">
                <a:solidFill>
                  <a:schemeClr val="tx1"/>
                </a:solidFill>
                <a:effectLst>
                  <a:outerShdw blurRad="38100" dist="38100" dir="2700000" algn="tl">
                    <a:srgbClr val="000000">
                      <a:alpha val="43137"/>
                    </a:srgbClr>
                  </a:outerShdw>
                </a:effectLst>
              </a:rPr>
              <a:t>Ask Early</a:t>
            </a:r>
            <a:r>
              <a:rPr lang="en-US" sz="5400" b="1" dirty="0" smtClean="0">
                <a:solidFill>
                  <a:schemeClr val="tx1"/>
                </a:solidFill>
                <a:effectLst>
                  <a:outerShdw blurRad="38100" dist="38100" dir="2700000" algn="tl">
                    <a:srgbClr val="000000">
                      <a:alpha val="43137"/>
                    </a:srgbClr>
                  </a:outerShdw>
                </a:effectLst>
              </a:rPr>
              <a:t>, Ask Often!</a:t>
            </a:r>
            <a:endParaRPr lang="en-US" sz="5400" dirty="0" smtClean="0">
              <a:solidFill>
                <a:schemeClr val="tx1"/>
              </a:solidFill>
              <a:effectLst>
                <a:outerShdw blurRad="38100" dist="38100" dir="2700000" algn="tl">
                  <a:srgbClr val="000000">
                    <a:alpha val="43137"/>
                  </a:srgbClr>
                </a:outerShdw>
              </a:effectLst>
            </a:endParaRPr>
          </a:p>
        </p:txBody>
      </p:sp>
      <p:sp>
        <p:nvSpPr>
          <p:cNvPr id="60421" name="Rectangle 5"/>
          <p:cNvSpPr>
            <a:spLocks noChangeArrowheads="1"/>
          </p:cNvSpPr>
          <p:nvPr/>
        </p:nvSpPr>
        <p:spPr bwMode="auto">
          <a:xfrm>
            <a:off x="0" y="3733800"/>
            <a:ext cx="8955315" cy="1077218"/>
          </a:xfrm>
          <a:prstGeom prst="rect">
            <a:avLst/>
          </a:prstGeom>
          <a:noFill/>
          <a:ln w="9525">
            <a:noFill/>
            <a:miter lim="800000"/>
            <a:headEnd/>
            <a:tailEnd/>
          </a:ln>
        </p:spPr>
        <p:txBody>
          <a:bodyPr wrap="square">
            <a:spAutoFit/>
          </a:bodyPr>
          <a:lstStyle/>
          <a:p>
            <a:pPr algn="ctr">
              <a:spcBef>
                <a:spcPts val="700"/>
              </a:spcBef>
            </a:pPr>
            <a:endParaRPr lang="en-US" sz="3200" b="1" dirty="0" smtClean="0"/>
          </a:p>
          <a:p>
            <a:pPr algn="ctr"/>
            <a:endParaRPr lang="en-US" sz="3200" b="1" dirty="0">
              <a:solidFill>
                <a:schemeClr val="tx1"/>
              </a:solidFill>
            </a:endParaRPr>
          </a:p>
        </p:txBody>
      </p:sp>
      <p:pic>
        <p:nvPicPr>
          <p:cNvPr id="247810" name="Picture 2" descr="punctuations,question marks,signs,symbols,communications"/>
          <p:cNvPicPr>
            <a:picLocks noChangeAspect="1" noChangeArrowheads="1"/>
          </p:cNvPicPr>
          <p:nvPr/>
        </p:nvPicPr>
        <p:blipFill>
          <a:blip r:embed="rId3" cstate="print"/>
          <a:srcRect/>
          <a:stretch>
            <a:fillRect/>
          </a:stretch>
        </p:blipFill>
        <p:spPr bwMode="auto">
          <a:xfrm>
            <a:off x="2743200" y="3124200"/>
            <a:ext cx="3095625" cy="3095625"/>
          </a:xfrm>
          <a:prstGeom prst="rect">
            <a:avLst/>
          </a:prstGeom>
          <a:noFill/>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500"/>
                                  </p:stCondLst>
                                  <p:childTnLst>
                                    <p:set>
                                      <p:cBhvr>
                                        <p:cTn id="6" dur="1" fill="hold">
                                          <p:stCondLst>
                                            <p:cond delay="0"/>
                                          </p:stCondLst>
                                        </p:cTn>
                                        <p:tgtEl>
                                          <p:spTgt spid="60418"/>
                                        </p:tgtEl>
                                        <p:attrNameLst>
                                          <p:attrName>style.visibility</p:attrName>
                                        </p:attrNameLst>
                                      </p:cBhvr>
                                      <p:to>
                                        <p:strVal val="visible"/>
                                      </p:to>
                                    </p:set>
                                    <p:animEffect transition="in" filter="fade">
                                      <p:cBhvr>
                                        <p:cTn id="7" dur="500"/>
                                        <p:tgtEl>
                                          <p:spTgt spid="604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418"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5"/>
          <p:cNvGraphicFramePr>
            <a:graphicFrameLocks noGrp="1"/>
          </p:cNvGraphicFramePr>
          <p:nvPr>
            <p:ph idx="4294967295"/>
          </p:nvPr>
        </p:nvGraphicFramePr>
        <p:xfrm>
          <a:off x="152400" y="1524000"/>
          <a:ext cx="8686800" cy="5105400"/>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3"/>
          <p:cNvSpPr txBox="1">
            <a:spLocks/>
          </p:cNvSpPr>
          <p:nvPr/>
        </p:nvSpPr>
        <p:spPr>
          <a:xfrm>
            <a:off x="304800" y="838200"/>
            <a:ext cx="8458200" cy="808038"/>
          </a:xfrm>
          <a:prstGeom prst="rect">
            <a:avLst/>
          </a:prstGeom>
        </p:spPr>
        <p:txBody>
          <a:bodyPr/>
          <a:lstStyle/>
          <a:p>
            <a:pPr marL="0" marR="0" lvl="0" indent="0" defTabSz="457200" fontAlgn="base">
              <a:lnSpc>
                <a:spcPct val="100000"/>
              </a:lnSpc>
              <a:spcAft>
                <a:spcPct val="0"/>
              </a:spcAft>
              <a:buClrTx/>
              <a:buSzTx/>
              <a:tabLst/>
              <a:defRPr/>
            </a:pPr>
            <a:r>
              <a:rPr lang="en-US" sz="3400" b="1" dirty="0" smtClean="0">
                <a:solidFill>
                  <a:schemeClr val="tx1"/>
                </a:solidFill>
                <a:effectLst>
                  <a:outerShdw blurRad="38100" dist="38100" dir="2700000" algn="tl">
                    <a:srgbClr val="000000">
                      <a:alpha val="43137"/>
                    </a:srgbClr>
                  </a:outerShdw>
                </a:effectLst>
                <a:latin typeface="Arial" pitchFamily="34" charset="0"/>
                <a:ea typeface="+mj-ea"/>
                <a:cs typeface="Arial" pitchFamily="34" charset="0"/>
              </a:rPr>
              <a:t>FY 2013 Request: Total R&amp;D by Agency</a:t>
            </a:r>
          </a:p>
          <a:p>
            <a:pPr marL="0" marR="0" lvl="0" indent="0" algn="ctr" defTabSz="457200" fontAlgn="base">
              <a:lnSpc>
                <a:spcPct val="100000"/>
              </a:lnSpc>
              <a:spcAft>
                <a:spcPct val="0"/>
              </a:spcAft>
              <a:buClrTx/>
              <a:buSzTx/>
              <a:tabLst/>
              <a:defRPr/>
            </a:pPr>
            <a:r>
              <a:rPr lang="en-US" sz="2000" b="1" dirty="0" smtClean="0">
                <a:solidFill>
                  <a:schemeClr val="tx1"/>
                </a:solidFill>
                <a:latin typeface="Arial" pitchFamily="34" charset="0"/>
                <a:ea typeface="+mj-ea"/>
                <a:cs typeface="Arial" pitchFamily="34" charset="0"/>
              </a:rPr>
              <a:t>Budget Authority in Billions of Dollars</a:t>
            </a:r>
            <a:endParaRPr lang="en-US" sz="2000" b="1" dirty="0">
              <a:solidFill>
                <a:schemeClr val="tx1"/>
              </a:solidFill>
              <a:latin typeface="Arial" pitchFamily="34" charset="0"/>
              <a:ea typeface="+mj-ea"/>
              <a:cs typeface="Arial" pitchFamily="34" charset="0"/>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txBox="1">
            <a:spLocks/>
          </p:cNvSpPr>
          <p:nvPr/>
        </p:nvSpPr>
        <p:spPr>
          <a:xfrm>
            <a:off x="457200" y="1600200"/>
            <a:ext cx="8229600" cy="4525963"/>
          </a:xfrm>
          <a:prstGeom prst="rect">
            <a:avLst/>
          </a:prstGeom>
        </p:spPr>
        <p:txBody>
          <a:bodyPr/>
          <a:lstStyle/>
          <a:p>
            <a:pPr marL="342900" indent="-342900" eaLnBrk="0" hangingPunct="0">
              <a:spcBef>
                <a:spcPct val="20000"/>
              </a:spcBef>
              <a:defRPr/>
            </a:pPr>
            <a:endParaRPr lang="en-US" sz="2000" kern="0" dirty="0">
              <a:solidFill>
                <a:schemeClr val="tx1"/>
              </a:solidFill>
              <a:latin typeface="+mn-lt"/>
              <a:ea typeface="ＭＳ Ｐゴシック" charset="-128"/>
            </a:endParaRPr>
          </a:p>
          <a:p>
            <a:pPr marL="342900" indent="-342900" eaLnBrk="0" hangingPunct="0">
              <a:spcBef>
                <a:spcPct val="20000"/>
              </a:spcBef>
              <a:buFontTx/>
              <a:buChar char="•"/>
              <a:defRPr/>
            </a:pPr>
            <a:endParaRPr lang="en-US" sz="3200" kern="0" dirty="0">
              <a:solidFill>
                <a:schemeClr val="tx1"/>
              </a:solidFill>
              <a:latin typeface="+mn-lt"/>
            </a:endParaRPr>
          </a:p>
        </p:txBody>
      </p:sp>
      <p:sp>
        <p:nvSpPr>
          <p:cNvPr id="5" name="TextBox 4"/>
          <p:cNvSpPr txBox="1"/>
          <p:nvPr/>
        </p:nvSpPr>
        <p:spPr>
          <a:xfrm>
            <a:off x="381000" y="1371600"/>
            <a:ext cx="4038600" cy="4893647"/>
          </a:xfrm>
          <a:prstGeom prst="rect">
            <a:avLst/>
          </a:prstGeom>
          <a:noFill/>
        </p:spPr>
        <p:txBody>
          <a:bodyPr wrap="square" rtlCol="0">
            <a:spAutoFit/>
          </a:bodyPr>
          <a:lstStyle/>
          <a:p>
            <a:pPr lvl="1" indent="-457200">
              <a:buSzPct val="125000"/>
              <a:buFont typeface="Arial" pitchFamily="34" charset="0"/>
              <a:buChar char="•"/>
            </a:pPr>
            <a:r>
              <a:rPr lang="en-US" sz="2400" dirty="0" smtClean="0">
                <a:solidFill>
                  <a:schemeClr val="tx1"/>
                </a:solidFill>
              </a:rPr>
              <a:t>$7.373 billion</a:t>
            </a:r>
          </a:p>
          <a:p>
            <a:pPr lvl="1" indent="-457200">
              <a:buSzPct val="125000"/>
              <a:buFont typeface="Arial" pitchFamily="34" charset="0"/>
              <a:buChar char="•"/>
            </a:pPr>
            <a:endParaRPr lang="en-US" sz="2400" dirty="0" smtClean="0">
              <a:solidFill>
                <a:schemeClr val="tx1"/>
              </a:solidFill>
            </a:endParaRPr>
          </a:p>
          <a:p>
            <a:pPr lvl="1" indent="-457200">
              <a:buSzPct val="125000"/>
              <a:buFont typeface="Arial" pitchFamily="34" charset="0"/>
              <a:buChar char="•"/>
            </a:pPr>
            <a:r>
              <a:rPr lang="en-US" sz="2400" dirty="0" smtClean="0">
                <a:solidFill>
                  <a:schemeClr val="tx1"/>
                </a:solidFill>
              </a:rPr>
              <a:t>Consistent with Administration’s commitment to doubling NSF and basic research agencies</a:t>
            </a:r>
          </a:p>
          <a:p>
            <a:pPr lvl="1" indent="-457200">
              <a:buSzPct val="125000"/>
              <a:buFont typeface="Arial" pitchFamily="34" charset="0"/>
              <a:buChar char="•"/>
            </a:pPr>
            <a:endParaRPr lang="en-US" sz="2400" dirty="0" smtClean="0">
              <a:solidFill>
                <a:schemeClr val="tx1"/>
              </a:solidFill>
            </a:endParaRPr>
          </a:p>
          <a:p>
            <a:pPr lvl="1" indent="-457200">
              <a:buSzPct val="125000"/>
              <a:buFont typeface="Arial" pitchFamily="34" charset="0"/>
              <a:buChar char="•"/>
            </a:pPr>
            <a:r>
              <a:rPr lang="en-US" sz="2400" dirty="0" smtClean="0">
                <a:solidFill>
                  <a:schemeClr val="tx1"/>
                </a:solidFill>
              </a:rPr>
              <a:t>Emphasizes ways that fundamental research contributes to addressing national challenges</a:t>
            </a:r>
            <a:endParaRPr lang="en-US" sz="2400" dirty="0"/>
          </a:p>
        </p:txBody>
      </p:sp>
      <p:pic>
        <p:nvPicPr>
          <p:cNvPr id="1027" name="Picture 3"/>
          <p:cNvPicPr>
            <a:picLocks noChangeAspect="1" noChangeArrowheads="1"/>
          </p:cNvPicPr>
          <p:nvPr/>
        </p:nvPicPr>
        <p:blipFill>
          <a:blip r:embed="rId3" cstate="print"/>
          <a:srcRect/>
          <a:stretch>
            <a:fillRect/>
          </a:stretch>
        </p:blipFill>
        <p:spPr bwMode="auto">
          <a:xfrm>
            <a:off x="5029200" y="1524000"/>
            <a:ext cx="3082636" cy="4648200"/>
          </a:xfrm>
          <a:prstGeom prst="rect">
            <a:avLst/>
          </a:prstGeom>
          <a:noFill/>
          <a:ln w="38100">
            <a:solidFill>
              <a:schemeClr val="accent1"/>
            </a:solidFill>
            <a:miter lim="800000"/>
            <a:headEnd/>
            <a:tailEnd/>
          </a:ln>
        </p:spPr>
      </p:pic>
      <p:sp>
        <p:nvSpPr>
          <p:cNvPr id="6" name="Title 3"/>
          <p:cNvSpPr txBox="1">
            <a:spLocks/>
          </p:cNvSpPr>
          <p:nvPr/>
        </p:nvSpPr>
        <p:spPr>
          <a:xfrm>
            <a:off x="228600" y="762000"/>
            <a:ext cx="8229600" cy="808038"/>
          </a:xfrm>
          <a:prstGeom prst="rect">
            <a:avLst/>
          </a:prstGeom>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3600" b="1" i="0" u="none" strike="noStrike" kern="0" cap="none" spc="0" normalizeH="0" baseline="0" noProof="0" dirty="0" smtClean="0">
                <a:ln>
                  <a:noFill/>
                </a:ln>
                <a:solidFill>
                  <a:schemeClr val="tx1"/>
                </a:solidFill>
                <a:effectLst>
                  <a:outerShdw blurRad="38100" dist="38100" dir="2700000" algn="tl">
                    <a:srgbClr val="000000">
                      <a:alpha val="43137"/>
                    </a:srgbClr>
                  </a:outerShdw>
                </a:effectLst>
                <a:uLnTx/>
                <a:uFillTx/>
                <a:latin typeface="Arial" pitchFamily="34" charset="0"/>
                <a:ea typeface="+mj-ea"/>
                <a:cs typeface="Arial" pitchFamily="34" charset="0"/>
              </a:rPr>
              <a:t>FY 2013 Budget Request</a:t>
            </a:r>
            <a:endParaRPr kumimoji="0" lang="en-US" sz="3600" b="0" i="0" u="none" strike="noStrike" kern="0" cap="none" spc="0" normalizeH="0" baseline="0" noProof="0" dirty="0">
              <a:ln>
                <a:noFill/>
              </a:ln>
              <a:solidFill>
                <a:schemeClr val="tx1"/>
              </a:solidFill>
              <a:effectLst>
                <a:outerShdw blurRad="38100" dist="38100" dir="2700000" algn="tl">
                  <a:srgbClr val="000000">
                    <a:alpha val="43137"/>
                  </a:srgbClr>
                </a:outerShdw>
              </a:effectLst>
              <a:uLnTx/>
              <a:uFillTx/>
              <a:latin typeface="Arial" pitchFamily="34" charset="0"/>
              <a:ea typeface="+mj-ea"/>
              <a:cs typeface="Arial" pitchFamily="34" charset="0"/>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nvGraphicFramePr>
        <p:xfrm>
          <a:off x="381000" y="1295400"/>
          <a:ext cx="8382001" cy="5195951"/>
        </p:xfrm>
        <a:graphic>
          <a:graphicData uri="http://schemas.openxmlformats.org/drawingml/2006/table">
            <a:tbl>
              <a:tblPr/>
              <a:tblGrid>
                <a:gridCol w="3932097"/>
                <a:gridCol w="1078765"/>
                <a:gridCol w="1186641"/>
                <a:gridCol w="1132703"/>
                <a:gridCol w="1051795"/>
              </a:tblGrid>
              <a:tr h="941718">
                <a:tc gridSpan="5">
                  <a:txBody>
                    <a:bodyPr/>
                    <a:lstStyle/>
                    <a:p>
                      <a:pPr algn="ctr" fontAlgn="ctr"/>
                      <a:r>
                        <a:rPr lang="en-US" sz="2000" b="1" i="0" u="none" strike="noStrike" dirty="0">
                          <a:solidFill>
                            <a:schemeClr val="tx1"/>
                          </a:solidFill>
                          <a:effectLst/>
                          <a:latin typeface="Arial" pitchFamily="34" charset="0"/>
                          <a:cs typeface="Arial" pitchFamily="34" charset="0"/>
                        </a:rPr>
                        <a:t>National Science Foundation</a:t>
                      </a:r>
                      <a:br>
                        <a:rPr lang="en-US" sz="2000" b="1" i="0" u="none" strike="noStrike" dirty="0">
                          <a:solidFill>
                            <a:schemeClr val="tx1"/>
                          </a:solidFill>
                          <a:effectLst/>
                          <a:latin typeface="Arial" pitchFamily="34" charset="0"/>
                          <a:cs typeface="Arial" pitchFamily="34" charset="0"/>
                        </a:rPr>
                      </a:br>
                      <a:r>
                        <a:rPr lang="en-US" sz="2000" b="1" i="0" u="none" strike="noStrike" dirty="0">
                          <a:solidFill>
                            <a:schemeClr val="tx1"/>
                          </a:solidFill>
                          <a:effectLst/>
                          <a:latin typeface="Arial" pitchFamily="34" charset="0"/>
                          <a:cs typeface="Arial" pitchFamily="34" charset="0"/>
                        </a:rPr>
                        <a:t> Funding by </a:t>
                      </a:r>
                      <a:r>
                        <a:rPr lang="en-US" sz="2000" b="1" i="0" u="none" strike="noStrike" dirty="0" smtClean="0">
                          <a:solidFill>
                            <a:schemeClr val="tx1"/>
                          </a:solidFill>
                          <a:effectLst/>
                          <a:latin typeface="Arial" pitchFamily="34" charset="0"/>
                          <a:cs typeface="Arial" pitchFamily="34" charset="0"/>
                        </a:rPr>
                        <a:t>Account</a:t>
                      </a:r>
                      <a:endParaRPr lang="en-US" sz="2000" b="1" i="0" u="none" strike="noStrike" dirty="0">
                        <a:solidFill>
                          <a:schemeClr val="tx1"/>
                        </a:solidFill>
                        <a:effectLst/>
                        <a:latin typeface="Arial" pitchFamily="34" charset="0"/>
                        <a:cs typeface="Arial" pitchFamily="34" charset="0"/>
                      </a:endParaRPr>
                    </a:p>
                  </a:txBody>
                  <a:tcPr marL="9525" marR="9525" marT="9525" marB="0" anchor="ctr">
                    <a:lnL>
                      <a:noFill/>
                    </a:lnL>
                    <a:lnR>
                      <a:noFill/>
                    </a:lnR>
                    <a:lnT>
                      <a:noFill/>
                    </a:lnT>
                    <a:lnB>
                      <a:noFill/>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266772">
                <a:tc gridSpan="5">
                  <a:txBody>
                    <a:bodyPr/>
                    <a:lstStyle/>
                    <a:p>
                      <a:pPr algn="ctr" fontAlgn="b"/>
                      <a:r>
                        <a:rPr lang="en-US" sz="1800" b="0" i="0" u="none" strike="noStrike" dirty="0">
                          <a:solidFill>
                            <a:srgbClr val="000000"/>
                          </a:solidFill>
                          <a:latin typeface="+mn-lt"/>
                        </a:rPr>
                        <a:t>(Dollars in Millions)</a:t>
                      </a:r>
                    </a:p>
                  </a:txBody>
                  <a:tcPr marL="9525" marR="9525" marT="9525" marB="0" anchor="b">
                    <a:lnL>
                      <a:noFill/>
                    </a:lnL>
                    <a:lnR>
                      <a:noFill/>
                    </a:lnR>
                    <a:lnT>
                      <a:noFill/>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298958">
                <a:tc rowSpan="3">
                  <a:txBody>
                    <a:bodyPr/>
                    <a:lstStyle/>
                    <a:p>
                      <a:pPr algn="l" fontAlgn="b"/>
                      <a:r>
                        <a:rPr lang="en-US" sz="1800" b="0" i="0" u="none" strike="noStrike" dirty="0">
                          <a:solidFill>
                            <a:srgbClr val="000000"/>
                          </a:solidFill>
                          <a:latin typeface="+mn-lt"/>
                        </a:rPr>
                        <a:t> </a:t>
                      </a:r>
                    </a:p>
                  </a:txBody>
                  <a:tcPr marL="9525" marR="9525" marT="9525" marB="0" anchor="b">
                    <a:lnL>
                      <a:noFill/>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3">
                  <a:txBody>
                    <a:bodyPr/>
                    <a:lstStyle/>
                    <a:p>
                      <a:pPr algn="r" fontAlgn="b"/>
                      <a:r>
                        <a:rPr lang="en-US" sz="1800" b="0" i="0" u="none" strike="noStrike" dirty="0">
                          <a:solidFill>
                            <a:srgbClr val="000000"/>
                          </a:solidFill>
                          <a:latin typeface="+mn-lt"/>
                        </a:rPr>
                        <a:t>FY 2012 </a:t>
                      </a:r>
                      <a:r>
                        <a:rPr lang="en-US" sz="1800" b="0" i="0" u="none" strike="noStrike" dirty="0" smtClean="0">
                          <a:solidFill>
                            <a:srgbClr val="000000"/>
                          </a:solidFill>
                          <a:latin typeface="+mn-lt"/>
                        </a:rPr>
                        <a:t>Enacted</a:t>
                      </a:r>
                      <a:endParaRPr lang="en-US" sz="1800" b="0" i="0" u="none" strike="noStrike" dirty="0">
                        <a:solidFill>
                          <a:srgbClr val="000000"/>
                        </a:solidFill>
                        <a:latin typeface="+mn-lt"/>
                      </a:endParaRPr>
                    </a:p>
                  </a:txBody>
                  <a:tcPr marL="9525" marR="9525" marT="9525" marB="0" anchor="b">
                    <a:lnL>
                      <a:noFill/>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3">
                  <a:txBody>
                    <a:bodyPr/>
                    <a:lstStyle/>
                    <a:p>
                      <a:pPr algn="r" fontAlgn="b"/>
                      <a:r>
                        <a:rPr lang="en-US" sz="1800" b="0" i="0" u="none" strike="noStrike" dirty="0">
                          <a:solidFill>
                            <a:srgbClr val="000000"/>
                          </a:solidFill>
                          <a:latin typeface="+mn-lt"/>
                        </a:rPr>
                        <a:t>FY 2013 Request</a:t>
                      </a:r>
                    </a:p>
                  </a:txBody>
                  <a:tcPr marL="9525" marR="9525" marT="9525" marB="0" anchor="b">
                    <a:lnL>
                      <a:noFill/>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algn="ctr" fontAlgn="b"/>
                      <a:r>
                        <a:rPr lang="en-US" sz="1800" b="0" i="0" u="none" strike="noStrike" dirty="0">
                          <a:solidFill>
                            <a:srgbClr val="000000"/>
                          </a:solidFill>
                          <a:latin typeface="+mn-lt"/>
                        </a:rPr>
                        <a:t>Change Over</a:t>
                      </a:r>
                    </a:p>
                  </a:txBody>
                  <a:tcPr marL="9525" marR="9525" marT="9525" marB="0" anchor="b">
                    <a:lnL>
                      <a:noFill/>
                    </a:lnL>
                    <a:lnR>
                      <a:noFill/>
                    </a:lnR>
                    <a:lnT w="12700" cap="flat" cmpd="sng" algn="ctr">
                      <a:solidFill>
                        <a:srgbClr val="000000"/>
                      </a:solidFill>
                      <a:prstDash val="solid"/>
                      <a:round/>
                      <a:headEnd type="none" w="med" len="med"/>
                      <a:tailEnd type="none" w="med" len="med"/>
                    </a:lnT>
                    <a:lnB>
                      <a:noFill/>
                    </a:lnB>
                  </a:tcPr>
                </a:tc>
                <a:tc hMerge="1">
                  <a:txBody>
                    <a:bodyPr/>
                    <a:lstStyle/>
                    <a:p>
                      <a:endParaRPr lang="en-US"/>
                    </a:p>
                  </a:txBody>
                  <a:tcPr/>
                </a:tc>
              </a:tr>
              <a:tr h="298958">
                <a:tc vMerge="1">
                  <a:txBody>
                    <a:bodyPr/>
                    <a:lstStyle/>
                    <a:p>
                      <a:endParaRPr lang="en-US"/>
                    </a:p>
                  </a:txBody>
                  <a:tcPr/>
                </a:tc>
                <a:tc vMerge="1">
                  <a:txBody>
                    <a:bodyPr/>
                    <a:lstStyle/>
                    <a:p>
                      <a:endParaRPr lang="en-US"/>
                    </a:p>
                  </a:txBody>
                  <a:tcPr/>
                </a:tc>
                <a:tc vMerge="1">
                  <a:txBody>
                    <a:bodyPr/>
                    <a:lstStyle/>
                    <a:p>
                      <a:endParaRPr lang="en-US"/>
                    </a:p>
                  </a:txBody>
                  <a:tcPr/>
                </a:tc>
                <a:tc gridSpan="2">
                  <a:txBody>
                    <a:bodyPr/>
                    <a:lstStyle/>
                    <a:p>
                      <a:pPr algn="ctr" fontAlgn="ctr"/>
                      <a:r>
                        <a:rPr lang="en-US" sz="1800" b="0" i="0" u="none" strike="noStrike" dirty="0">
                          <a:solidFill>
                            <a:srgbClr val="000000"/>
                          </a:solidFill>
                          <a:latin typeface="+mn-lt"/>
                        </a:rPr>
                        <a:t>FY 2012 </a:t>
                      </a:r>
                      <a:r>
                        <a:rPr lang="en-US" sz="1800" b="0" i="0" u="none" strike="noStrike" dirty="0" smtClean="0">
                          <a:solidFill>
                            <a:srgbClr val="000000"/>
                          </a:solidFill>
                          <a:latin typeface="+mn-lt"/>
                        </a:rPr>
                        <a:t>Enacted</a:t>
                      </a:r>
                      <a:endParaRPr lang="en-US" sz="1800" b="0" i="0" u="none" strike="noStrike" dirty="0">
                        <a:solidFill>
                          <a:srgbClr val="000000"/>
                        </a:solidFill>
                        <a:latin typeface="+mn-lt"/>
                      </a:endParaRPr>
                    </a:p>
                  </a:txBody>
                  <a:tcPr marL="9525" marR="9525" marT="9525" marB="0" anchor="ctr">
                    <a:lnL>
                      <a:noFill/>
                    </a:lnL>
                    <a:lnR>
                      <a:noFill/>
                    </a:lnR>
                    <a:lnT>
                      <a:noFill/>
                    </a:lnT>
                    <a:lnB>
                      <a:noFill/>
                    </a:lnB>
                  </a:tcPr>
                </a:tc>
                <a:tc hMerge="1">
                  <a:txBody>
                    <a:bodyPr/>
                    <a:lstStyle/>
                    <a:p>
                      <a:endParaRPr lang="en-US"/>
                    </a:p>
                  </a:txBody>
                  <a:tcPr/>
                </a:tc>
              </a:tr>
              <a:tr h="298958">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algn="r" fontAlgn="b"/>
                      <a:r>
                        <a:rPr lang="en-US" sz="1800" b="0" i="0" u="none" strike="noStrike" dirty="0">
                          <a:solidFill>
                            <a:srgbClr val="000000"/>
                          </a:solidFill>
                          <a:latin typeface="+mn-lt"/>
                        </a:rPr>
                        <a:t>Amount</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r" fontAlgn="b"/>
                      <a:r>
                        <a:rPr lang="en-US" sz="1800" b="0" i="0" u="none" strike="noStrike" dirty="0">
                          <a:solidFill>
                            <a:srgbClr val="000000"/>
                          </a:solidFill>
                          <a:latin typeface="+mn-lt"/>
                        </a:rPr>
                        <a:t>Percent</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tcPr>
                </a:tc>
              </a:tr>
              <a:tr h="269062">
                <a:tc>
                  <a:txBody>
                    <a:bodyPr/>
                    <a:lstStyle/>
                    <a:p>
                      <a:pPr algn="l" fontAlgn="b"/>
                      <a:r>
                        <a:rPr lang="en-US" sz="1800" b="0" i="0" u="none" strike="noStrike" dirty="0">
                          <a:solidFill>
                            <a:srgbClr val="000000"/>
                          </a:solidFill>
                          <a:latin typeface="+mn-lt"/>
                        </a:rPr>
                        <a:t>Research &amp; Related Activities</a:t>
                      </a: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r" fontAlgn="t"/>
                      <a:r>
                        <a:rPr lang="en-US" sz="1800" b="0" i="0" u="none" strike="noStrike" dirty="0">
                          <a:solidFill>
                            <a:srgbClr val="000000"/>
                          </a:solidFill>
                          <a:latin typeface="+mn-lt"/>
                        </a:rPr>
                        <a:t>$5,689</a:t>
                      </a:r>
                    </a:p>
                  </a:txBody>
                  <a:tcPr marL="9525" marR="9525" marT="9525" marB="0">
                    <a:lnL>
                      <a:noFill/>
                    </a:lnL>
                    <a:lnR>
                      <a:noFill/>
                    </a:lnR>
                    <a:lnT w="6350" cap="flat" cmpd="sng" algn="ctr">
                      <a:solidFill>
                        <a:srgbClr val="000000"/>
                      </a:solidFill>
                      <a:prstDash val="solid"/>
                      <a:round/>
                      <a:headEnd type="none" w="med" len="med"/>
                      <a:tailEnd type="none" w="med" len="med"/>
                    </a:lnT>
                    <a:lnB>
                      <a:noFill/>
                    </a:lnB>
                  </a:tcPr>
                </a:tc>
                <a:tc>
                  <a:txBody>
                    <a:bodyPr/>
                    <a:lstStyle/>
                    <a:p>
                      <a:pPr algn="r" fontAlgn="t"/>
                      <a:r>
                        <a:rPr lang="en-US" sz="1800" b="0" i="0" u="none" strike="noStrike" dirty="0">
                          <a:solidFill>
                            <a:srgbClr val="000000"/>
                          </a:solidFill>
                          <a:latin typeface="+mn-lt"/>
                        </a:rPr>
                        <a:t>$5,983</a:t>
                      </a:r>
                    </a:p>
                  </a:txBody>
                  <a:tcPr marL="9525" marR="9525" marT="9525" marB="0">
                    <a:lnL>
                      <a:noFill/>
                    </a:lnL>
                    <a:lnR>
                      <a:noFill/>
                    </a:lnR>
                    <a:lnT w="6350" cap="flat" cmpd="sng" algn="ctr">
                      <a:solidFill>
                        <a:srgbClr val="000000"/>
                      </a:solidFill>
                      <a:prstDash val="solid"/>
                      <a:round/>
                      <a:headEnd type="none" w="med" len="med"/>
                      <a:tailEnd type="none" w="med" len="med"/>
                    </a:lnT>
                    <a:lnB>
                      <a:noFill/>
                    </a:lnB>
                  </a:tcPr>
                </a:tc>
                <a:tc>
                  <a:txBody>
                    <a:bodyPr/>
                    <a:lstStyle/>
                    <a:p>
                      <a:pPr algn="r" fontAlgn="t"/>
                      <a:r>
                        <a:rPr lang="en-US" sz="1800" b="0" i="0" u="none" strike="noStrike" dirty="0">
                          <a:solidFill>
                            <a:srgbClr val="000000"/>
                          </a:solidFill>
                          <a:latin typeface="+mn-lt"/>
                        </a:rPr>
                        <a:t>$294</a:t>
                      </a:r>
                    </a:p>
                  </a:txBody>
                  <a:tcPr marL="9525" marR="9525" marT="9525" marB="0">
                    <a:lnL>
                      <a:noFill/>
                    </a:lnL>
                    <a:lnR>
                      <a:noFill/>
                    </a:lnR>
                    <a:lnT w="6350" cap="flat" cmpd="sng" algn="ctr">
                      <a:solidFill>
                        <a:srgbClr val="000000"/>
                      </a:solidFill>
                      <a:prstDash val="solid"/>
                      <a:round/>
                      <a:headEnd type="none" w="med" len="med"/>
                      <a:tailEnd type="none" w="med" len="med"/>
                    </a:lnT>
                    <a:lnB>
                      <a:noFill/>
                    </a:lnB>
                  </a:tcPr>
                </a:tc>
                <a:tc>
                  <a:txBody>
                    <a:bodyPr/>
                    <a:lstStyle/>
                    <a:p>
                      <a:pPr algn="r" fontAlgn="t"/>
                      <a:r>
                        <a:rPr lang="en-US" sz="1800" b="0" i="0" u="none" strike="noStrike">
                          <a:solidFill>
                            <a:srgbClr val="000000"/>
                          </a:solidFill>
                          <a:latin typeface="+mn-lt"/>
                        </a:rPr>
                        <a:t>5.2%</a:t>
                      </a:r>
                    </a:p>
                  </a:txBody>
                  <a:tcPr marL="9525" marR="9525" marT="9525" marB="0">
                    <a:lnL>
                      <a:noFill/>
                    </a:lnL>
                    <a:lnR>
                      <a:noFill/>
                    </a:lnR>
                    <a:lnT w="6350" cap="flat" cmpd="sng" algn="ctr">
                      <a:solidFill>
                        <a:srgbClr val="000000"/>
                      </a:solidFill>
                      <a:prstDash val="solid"/>
                      <a:round/>
                      <a:headEnd type="none" w="med" len="med"/>
                      <a:tailEnd type="none" w="med" len="med"/>
                    </a:lnT>
                    <a:lnB>
                      <a:noFill/>
                    </a:lnB>
                  </a:tcPr>
                </a:tc>
              </a:tr>
              <a:tr h="269062">
                <a:tc>
                  <a:txBody>
                    <a:bodyPr/>
                    <a:lstStyle/>
                    <a:p>
                      <a:pPr algn="l" fontAlgn="b"/>
                      <a:r>
                        <a:rPr lang="en-US" sz="1800" b="0" i="0" u="none" strike="noStrike" dirty="0">
                          <a:solidFill>
                            <a:srgbClr val="000000"/>
                          </a:solidFill>
                          <a:latin typeface="+mn-lt"/>
                        </a:rPr>
                        <a:t>Education &amp; Human Resources</a:t>
                      </a:r>
                    </a:p>
                  </a:txBody>
                  <a:tcPr marL="9525" marR="9525" marT="9525" marB="0" anchor="b">
                    <a:lnL>
                      <a:noFill/>
                    </a:lnL>
                    <a:lnR>
                      <a:noFill/>
                    </a:lnR>
                    <a:lnT>
                      <a:noFill/>
                    </a:lnT>
                    <a:lnB>
                      <a:noFill/>
                    </a:lnB>
                  </a:tcPr>
                </a:tc>
                <a:tc>
                  <a:txBody>
                    <a:bodyPr/>
                    <a:lstStyle/>
                    <a:p>
                      <a:pPr algn="r" fontAlgn="t"/>
                      <a:r>
                        <a:rPr lang="en-US" sz="1800" b="0" i="0" u="none" strike="noStrike" dirty="0">
                          <a:solidFill>
                            <a:srgbClr val="000000"/>
                          </a:solidFill>
                          <a:latin typeface="+mn-lt"/>
                        </a:rPr>
                        <a:t>829</a:t>
                      </a:r>
                    </a:p>
                  </a:txBody>
                  <a:tcPr marL="9525" marR="9525" marT="9525" marB="0">
                    <a:lnL>
                      <a:noFill/>
                    </a:lnL>
                    <a:lnR>
                      <a:noFill/>
                    </a:lnR>
                    <a:lnT>
                      <a:noFill/>
                    </a:lnT>
                    <a:lnB>
                      <a:noFill/>
                    </a:lnB>
                  </a:tcPr>
                </a:tc>
                <a:tc>
                  <a:txBody>
                    <a:bodyPr/>
                    <a:lstStyle/>
                    <a:p>
                      <a:pPr algn="r" fontAlgn="t"/>
                      <a:r>
                        <a:rPr lang="en-US" sz="1800" b="0" i="0" u="none" strike="noStrike" dirty="0">
                          <a:solidFill>
                            <a:srgbClr val="000000"/>
                          </a:solidFill>
                          <a:latin typeface="+mn-lt"/>
                        </a:rPr>
                        <a:t>876</a:t>
                      </a:r>
                    </a:p>
                  </a:txBody>
                  <a:tcPr marL="9525" marR="9525" marT="9525" marB="0">
                    <a:lnL>
                      <a:noFill/>
                    </a:lnL>
                    <a:lnR>
                      <a:noFill/>
                    </a:lnR>
                    <a:lnT>
                      <a:noFill/>
                    </a:lnT>
                    <a:lnB>
                      <a:noFill/>
                    </a:lnB>
                  </a:tcPr>
                </a:tc>
                <a:tc>
                  <a:txBody>
                    <a:bodyPr/>
                    <a:lstStyle/>
                    <a:p>
                      <a:pPr algn="r" fontAlgn="t"/>
                      <a:r>
                        <a:rPr lang="en-US" sz="1800" b="0" i="0" u="none" strike="noStrike" dirty="0">
                          <a:solidFill>
                            <a:srgbClr val="000000"/>
                          </a:solidFill>
                          <a:latin typeface="+mn-lt"/>
                        </a:rPr>
                        <a:t>47</a:t>
                      </a:r>
                    </a:p>
                  </a:txBody>
                  <a:tcPr marL="9525" marR="9525" marT="9525" marB="0">
                    <a:lnL>
                      <a:noFill/>
                    </a:lnL>
                    <a:lnR>
                      <a:noFill/>
                    </a:lnR>
                    <a:lnT>
                      <a:noFill/>
                    </a:lnT>
                    <a:lnB>
                      <a:noFill/>
                    </a:lnB>
                  </a:tcPr>
                </a:tc>
                <a:tc>
                  <a:txBody>
                    <a:bodyPr/>
                    <a:lstStyle/>
                    <a:p>
                      <a:pPr algn="r" fontAlgn="t"/>
                      <a:r>
                        <a:rPr lang="en-US" sz="1800" b="0" i="0" u="none" strike="noStrike">
                          <a:solidFill>
                            <a:srgbClr val="000000"/>
                          </a:solidFill>
                          <a:latin typeface="+mn-lt"/>
                        </a:rPr>
                        <a:t>5.6%</a:t>
                      </a:r>
                    </a:p>
                  </a:txBody>
                  <a:tcPr marL="9525" marR="9525" marT="9525" marB="0">
                    <a:lnL>
                      <a:noFill/>
                    </a:lnL>
                    <a:lnR>
                      <a:noFill/>
                    </a:lnR>
                    <a:lnT>
                      <a:noFill/>
                    </a:lnT>
                    <a:lnB>
                      <a:noFill/>
                    </a:lnB>
                  </a:tcPr>
                </a:tc>
              </a:tr>
              <a:tr h="524592">
                <a:tc>
                  <a:txBody>
                    <a:bodyPr/>
                    <a:lstStyle/>
                    <a:p>
                      <a:pPr algn="l" fontAlgn="b"/>
                      <a:r>
                        <a:rPr lang="en-US" sz="1800" b="0" i="0" u="none" strike="noStrike" dirty="0">
                          <a:solidFill>
                            <a:srgbClr val="000000"/>
                          </a:solidFill>
                          <a:latin typeface="+mn-lt"/>
                        </a:rPr>
                        <a:t>Major Research Equipment &amp; </a:t>
                      </a:r>
                      <a:r>
                        <a:rPr lang="en-US" sz="1800" b="0" i="0" u="none" strike="noStrike" dirty="0" smtClean="0">
                          <a:solidFill>
                            <a:srgbClr val="000000"/>
                          </a:solidFill>
                          <a:latin typeface="+mn-lt"/>
                        </a:rPr>
                        <a:t>Facilities</a:t>
                      </a:r>
                      <a:endParaRPr lang="en-US" sz="1800" b="0" i="0" u="none" strike="noStrike" dirty="0">
                        <a:solidFill>
                          <a:srgbClr val="000000"/>
                        </a:solidFill>
                        <a:latin typeface="+mn-lt"/>
                      </a:endParaRPr>
                    </a:p>
                  </a:txBody>
                  <a:tcPr marL="9525" marR="9525" marT="9525" marB="0" anchor="b">
                    <a:lnL>
                      <a:noFill/>
                    </a:lnL>
                    <a:lnR>
                      <a:noFill/>
                    </a:lnR>
                    <a:lnT>
                      <a:noFill/>
                    </a:lnT>
                    <a:lnB>
                      <a:noFill/>
                    </a:lnB>
                  </a:tcPr>
                </a:tc>
                <a:tc>
                  <a:txBody>
                    <a:bodyPr/>
                    <a:lstStyle/>
                    <a:p>
                      <a:pPr algn="r" fontAlgn="t"/>
                      <a:endParaRPr lang="en-US" sz="1800" b="0" i="0" u="none" strike="noStrike" dirty="0" smtClean="0">
                        <a:solidFill>
                          <a:srgbClr val="000000"/>
                        </a:solidFill>
                        <a:latin typeface="+mn-lt"/>
                      </a:endParaRPr>
                    </a:p>
                    <a:p>
                      <a:pPr algn="r" fontAlgn="t"/>
                      <a:r>
                        <a:rPr lang="en-US" sz="1800" b="0" i="0" u="none" strike="noStrike" dirty="0" smtClean="0">
                          <a:solidFill>
                            <a:srgbClr val="000000"/>
                          </a:solidFill>
                          <a:latin typeface="+mn-lt"/>
                        </a:rPr>
                        <a:t>197</a:t>
                      </a:r>
                      <a:endParaRPr lang="en-US" sz="1800" b="0" i="0" u="none" strike="noStrike" dirty="0">
                        <a:solidFill>
                          <a:srgbClr val="000000"/>
                        </a:solidFill>
                        <a:latin typeface="+mn-lt"/>
                      </a:endParaRPr>
                    </a:p>
                  </a:txBody>
                  <a:tcPr marL="9525" marR="9525" marT="9525" marB="0">
                    <a:lnL>
                      <a:noFill/>
                    </a:lnL>
                    <a:lnR>
                      <a:noFill/>
                    </a:lnR>
                    <a:lnT>
                      <a:noFill/>
                    </a:lnT>
                    <a:lnB>
                      <a:noFill/>
                    </a:lnB>
                  </a:tcPr>
                </a:tc>
                <a:tc>
                  <a:txBody>
                    <a:bodyPr/>
                    <a:lstStyle/>
                    <a:p>
                      <a:pPr algn="r" fontAlgn="t"/>
                      <a:endParaRPr lang="en-US" sz="1800" b="0" i="0" u="none" strike="noStrike" dirty="0" smtClean="0">
                        <a:solidFill>
                          <a:srgbClr val="000000"/>
                        </a:solidFill>
                        <a:latin typeface="+mn-lt"/>
                      </a:endParaRPr>
                    </a:p>
                    <a:p>
                      <a:pPr algn="r" fontAlgn="t"/>
                      <a:r>
                        <a:rPr lang="en-US" sz="1800" b="0" i="0" u="none" strike="noStrike" dirty="0" smtClean="0">
                          <a:solidFill>
                            <a:srgbClr val="000000"/>
                          </a:solidFill>
                          <a:latin typeface="+mn-lt"/>
                        </a:rPr>
                        <a:t>196</a:t>
                      </a:r>
                      <a:endParaRPr lang="en-US" sz="1800" b="0" i="0" u="none" strike="noStrike" dirty="0">
                        <a:solidFill>
                          <a:srgbClr val="000000"/>
                        </a:solidFill>
                        <a:latin typeface="+mn-lt"/>
                      </a:endParaRPr>
                    </a:p>
                  </a:txBody>
                  <a:tcPr marL="9525" marR="9525" marT="9525" marB="0">
                    <a:lnL>
                      <a:noFill/>
                    </a:lnL>
                    <a:lnR>
                      <a:noFill/>
                    </a:lnR>
                    <a:lnT>
                      <a:noFill/>
                    </a:lnT>
                    <a:lnB>
                      <a:noFill/>
                    </a:lnB>
                  </a:tcPr>
                </a:tc>
                <a:tc>
                  <a:txBody>
                    <a:bodyPr/>
                    <a:lstStyle/>
                    <a:p>
                      <a:pPr algn="r" fontAlgn="t"/>
                      <a:endParaRPr lang="en-US" sz="1800" b="0" i="0" u="none" strike="noStrike" dirty="0" smtClean="0">
                        <a:solidFill>
                          <a:srgbClr val="000000"/>
                        </a:solidFill>
                        <a:latin typeface="+mn-lt"/>
                      </a:endParaRPr>
                    </a:p>
                    <a:p>
                      <a:pPr algn="r" fontAlgn="t"/>
                      <a:r>
                        <a:rPr lang="en-US" sz="1800" b="0" i="0" u="none" strike="noStrike" dirty="0" smtClean="0">
                          <a:solidFill>
                            <a:srgbClr val="000000"/>
                          </a:solidFill>
                          <a:latin typeface="+mn-lt"/>
                        </a:rPr>
                        <a:t>-</a:t>
                      </a:r>
                      <a:r>
                        <a:rPr lang="en-US" sz="1800" b="0" i="0" u="none" strike="noStrike" dirty="0">
                          <a:solidFill>
                            <a:srgbClr val="000000"/>
                          </a:solidFill>
                          <a:latin typeface="+mn-lt"/>
                        </a:rPr>
                        <a:t>1</a:t>
                      </a:r>
                    </a:p>
                  </a:txBody>
                  <a:tcPr marL="9525" marR="9525" marT="9525" marB="0">
                    <a:lnL>
                      <a:noFill/>
                    </a:lnL>
                    <a:lnR>
                      <a:noFill/>
                    </a:lnR>
                    <a:lnT>
                      <a:noFill/>
                    </a:lnT>
                    <a:lnB>
                      <a:noFill/>
                    </a:lnB>
                  </a:tcPr>
                </a:tc>
                <a:tc>
                  <a:txBody>
                    <a:bodyPr/>
                    <a:lstStyle/>
                    <a:p>
                      <a:pPr algn="r" fontAlgn="t"/>
                      <a:endParaRPr lang="en-US" sz="1800" b="0" i="0" u="none" strike="noStrike" dirty="0" smtClean="0">
                        <a:solidFill>
                          <a:srgbClr val="000000"/>
                        </a:solidFill>
                        <a:latin typeface="+mn-lt"/>
                      </a:endParaRPr>
                    </a:p>
                    <a:p>
                      <a:pPr algn="r" fontAlgn="t"/>
                      <a:r>
                        <a:rPr lang="en-US" sz="1800" b="0" i="0" u="none" strike="noStrike" dirty="0" smtClean="0">
                          <a:solidFill>
                            <a:srgbClr val="000000"/>
                          </a:solidFill>
                          <a:latin typeface="+mn-lt"/>
                        </a:rPr>
                        <a:t>-</a:t>
                      </a:r>
                      <a:r>
                        <a:rPr lang="en-US" sz="1800" b="0" i="0" u="none" strike="noStrike" dirty="0">
                          <a:solidFill>
                            <a:srgbClr val="000000"/>
                          </a:solidFill>
                          <a:latin typeface="+mn-lt"/>
                        </a:rPr>
                        <a:t>0.4%</a:t>
                      </a:r>
                    </a:p>
                  </a:txBody>
                  <a:tcPr marL="9525" marR="9525" marT="9525" marB="0">
                    <a:lnL>
                      <a:noFill/>
                    </a:lnL>
                    <a:lnR>
                      <a:noFill/>
                    </a:lnR>
                    <a:lnT>
                      <a:noFill/>
                    </a:lnT>
                    <a:lnB>
                      <a:noFill/>
                    </a:lnB>
                  </a:tcPr>
                </a:tc>
              </a:tr>
              <a:tr h="269062">
                <a:tc>
                  <a:txBody>
                    <a:bodyPr/>
                    <a:lstStyle/>
                    <a:p>
                      <a:pPr algn="l" fontAlgn="b"/>
                      <a:r>
                        <a:rPr lang="en-US" sz="1800" b="0" i="0" u="none" strike="noStrike" dirty="0">
                          <a:solidFill>
                            <a:srgbClr val="000000"/>
                          </a:solidFill>
                          <a:latin typeface="+mn-lt"/>
                        </a:rPr>
                        <a:t>   Construction</a:t>
                      </a:r>
                    </a:p>
                  </a:txBody>
                  <a:tcPr marL="9525" marR="9525" marT="9525" marB="0" anchor="b">
                    <a:lnL>
                      <a:noFill/>
                    </a:lnL>
                    <a:lnR>
                      <a:noFill/>
                    </a:lnR>
                    <a:lnT>
                      <a:noFill/>
                    </a:lnT>
                    <a:lnB>
                      <a:noFill/>
                    </a:lnB>
                  </a:tcPr>
                </a:tc>
                <a:tc>
                  <a:txBody>
                    <a:bodyPr/>
                    <a:lstStyle/>
                    <a:p>
                      <a:pPr algn="l" fontAlgn="t"/>
                      <a:endParaRPr lang="en-US" sz="1800" b="0" i="0" u="none" strike="noStrike" dirty="0">
                        <a:solidFill>
                          <a:srgbClr val="000000"/>
                        </a:solidFill>
                        <a:latin typeface="+mn-lt"/>
                      </a:endParaRPr>
                    </a:p>
                  </a:txBody>
                  <a:tcPr marL="9525" marR="9525" marT="9525" marB="0">
                    <a:lnL>
                      <a:noFill/>
                    </a:lnL>
                    <a:lnR>
                      <a:noFill/>
                    </a:lnR>
                    <a:lnT>
                      <a:noFill/>
                    </a:lnT>
                    <a:lnB>
                      <a:noFill/>
                    </a:lnB>
                  </a:tcPr>
                </a:tc>
                <a:tc>
                  <a:txBody>
                    <a:bodyPr/>
                    <a:lstStyle/>
                    <a:p>
                      <a:pPr algn="l" fontAlgn="t"/>
                      <a:endParaRPr lang="en-US" sz="1800" b="0" i="0" u="none" strike="noStrike" dirty="0">
                        <a:solidFill>
                          <a:srgbClr val="000000"/>
                        </a:solidFill>
                        <a:latin typeface="+mn-lt"/>
                      </a:endParaRPr>
                    </a:p>
                  </a:txBody>
                  <a:tcPr marL="9525" marR="9525" marT="9525" marB="0">
                    <a:lnL>
                      <a:noFill/>
                    </a:lnL>
                    <a:lnR>
                      <a:noFill/>
                    </a:lnR>
                    <a:lnT>
                      <a:noFill/>
                    </a:lnT>
                    <a:lnB>
                      <a:noFill/>
                    </a:lnB>
                  </a:tcPr>
                </a:tc>
                <a:tc>
                  <a:txBody>
                    <a:bodyPr/>
                    <a:lstStyle/>
                    <a:p>
                      <a:pPr algn="r" fontAlgn="t"/>
                      <a:endParaRPr lang="en-US" sz="1800" b="0" i="0" u="none" strike="noStrike" dirty="0">
                        <a:solidFill>
                          <a:srgbClr val="000000"/>
                        </a:solidFill>
                        <a:latin typeface="+mn-lt"/>
                      </a:endParaRPr>
                    </a:p>
                  </a:txBody>
                  <a:tcPr marL="9525" marR="9525" marT="9525" marB="0">
                    <a:lnL>
                      <a:noFill/>
                    </a:lnL>
                    <a:lnR>
                      <a:noFill/>
                    </a:lnR>
                    <a:lnT>
                      <a:noFill/>
                    </a:lnT>
                    <a:lnB>
                      <a:noFill/>
                    </a:lnB>
                  </a:tcPr>
                </a:tc>
                <a:tc>
                  <a:txBody>
                    <a:bodyPr/>
                    <a:lstStyle/>
                    <a:p>
                      <a:pPr algn="r" fontAlgn="t"/>
                      <a:endParaRPr lang="en-US" sz="1800" b="0" i="0" u="none" strike="noStrike" dirty="0">
                        <a:solidFill>
                          <a:srgbClr val="000000"/>
                        </a:solidFill>
                        <a:latin typeface="+mn-lt"/>
                      </a:endParaRPr>
                    </a:p>
                  </a:txBody>
                  <a:tcPr marL="9525" marR="9525" marT="9525" marB="0">
                    <a:lnL>
                      <a:noFill/>
                    </a:lnL>
                    <a:lnR>
                      <a:noFill/>
                    </a:lnR>
                    <a:lnT>
                      <a:noFill/>
                    </a:lnT>
                    <a:lnB>
                      <a:noFill/>
                    </a:lnB>
                  </a:tcPr>
                </a:tc>
              </a:tr>
              <a:tr h="524592">
                <a:tc>
                  <a:txBody>
                    <a:bodyPr/>
                    <a:lstStyle/>
                    <a:p>
                      <a:pPr algn="l" fontAlgn="b"/>
                      <a:r>
                        <a:rPr lang="en-US" sz="1800" b="0" i="0" u="none" strike="noStrike" dirty="0">
                          <a:solidFill>
                            <a:srgbClr val="000000"/>
                          </a:solidFill>
                          <a:latin typeface="+mn-lt"/>
                        </a:rPr>
                        <a:t>Agency Operations &amp; Award Management</a:t>
                      </a:r>
                    </a:p>
                  </a:txBody>
                  <a:tcPr marL="9525" marR="9525" marT="9525" marB="0" anchor="b">
                    <a:lnL>
                      <a:noFill/>
                    </a:lnL>
                    <a:lnR>
                      <a:noFill/>
                    </a:lnR>
                    <a:lnT>
                      <a:noFill/>
                    </a:lnT>
                    <a:lnB>
                      <a:noFill/>
                    </a:lnB>
                  </a:tcPr>
                </a:tc>
                <a:tc>
                  <a:txBody>
                    <a:bodyPr/>
                    <a:lstStyle/>
                    <a:p>
                      <a:pPr algn="r" fontAlgn="t"/>
                      <a:endParaRPr lang="en-US" sz="1800" b="0" i="0" u="none" strike="noStrike" dirty="0" smtClean="0">
                        <a:solidFill>
                          <a:srgbClr val="000000"/>
                        </a:solidFill>
                        <a:latin typeface="+mn-lt"/>
                      </a:endParaRPr>
                    </a:p>
                    <a:p>
                      <a:pPr algn="r" fontAlgn="t"/>
                      <a:r>
                        <a:rPr lang="en-US" sz="1800" b="0" i="0" u="none" strike="noStrike" dirty="0" smtClean="0">
                          <a:solidFill>
                            <a:srgbClr val="000000"/>
                          </a:solidFill>
                          <a:latin typeface="+mn-lt"/>
                        </a:rPr>
                        <a:t>299</a:t>
                      </a:r>
                      <a:endParaRPr lang="en-US" sz="1800" b="0" i="0" u="none" strike="noStrike" dirty="0">
                        <a:solidFill>
                          <a:srgbClr val="000000"/>
                        </a:solidFill>
                        <a:latin typeface="+mn-lt"/>
                      </a:endParaRPr>
                    </a:p>
                  </a:txBody>
                  <a:tcPr marL="9525" marR="9525" marT="9525" marB="0">
                    <a:lnL>
                      <a:noFill/>
                    </a:lnL>
                    <a:lnR>
                      <a:noFill/>
                    </a:lnR>
                    <a:lnT>
                      <a:noFill/>
                    </a:lnT>
                    <a:lnB>
                      <a:noFill/>
                    </a:lnB>
                  </a:tcPr>
                </a:tc>
                <a:tc>
                  <a:txBody>
                    <a:bodyPr/>
                    <a:lstStyle/>
                    <a:p>
                      <a:pPr algn="r" fontAlgn="t"/>
                      <a:endParaRPr lang="en-US" sz="1800" b="0" i="0" u="none" strike="noStrike" dirty="0" smtClean="0">
                        <a:solidFill>
                          <a:srgbClr val="000000"/>
                        </a:solidFill>
                        <a:latin typeface="+mn-lt"/>
                      </a:endParaRPr>
                    </a:p>
                    <a:p>
                      <a:pPr algn="r" fontAlgn="t"/>
                      <a:r>
                        <a:rPr lang="en-US" sz="1800" b="0" i="0" u="none" strike="noStrike" dirty="0" smtClean="0">
                          <a:solidFill>
                            <a:srgbClr val="000000"/>
                          </a:solidFill>
                          <a:latin typeface="+mn-lt"/>
                        </a:rPr>
                        <a:t>299</a:t>
                      </a:r>
                      <a:endParaRPr lang="en-US" sz="1800" b="0" i="0" u="none" strike="noStrike" dirty="0">
                        <a:solidFill>
                          <a:srgbClr val="000000"/>
                        </a:solidFill>
                        <a:latin typeface="+mn-lt"/>
                      </a:endParaRPr>
                    </a:p>
                  </a:txBody>
                  <a:tcPr marL="9525" marR="9525" marT="9525" marB="0">
                    <a:lnL>
                      <a:noFill/>
                    </a:lnL>
                    <a:lnR>
                      <a:noFill/>
                    </a:lnR>
                    <a:lnT>
                      <a:noFill/>
                    </a:lnT>
                    <a:lnB>
                      <a:noFill/>
                    </a:lnB>
                  </a:tcPr>
                </a:tc>
                <a:tc>
                  <a:txBody>
                    <a:bodyPr/>
                    <a:lstStyle/>
                    <a:p>
                      <a:pPr algn="r" fontAlgn="t"/>
                      <a:endParaRPr lang="en-US" sz="1800" b="0" i="0" u="none" strike="noStrike" dirty="0" smtClean="0">
                        <a:solidFill>
                          <a:srgbClr val="000000"/>
                        </a:solidFill>
                        <a:latin typeface="+mn-lt"/>
                      </a:endParaRPr>
                    </a:p>
                    <a:p>
                      <a:pPr algn="r" fontAlgn="t"/>
                      <a:r>
                        <a:rPr lang="en-US" sz="1800" b="0" i="0" u="none" strike="noStrike" dirty="0" smtClean="0">
                          <a:solidFill>
                            <a:srgbClr val="000000"/>
                          </a:solidFill>
                          <a:latin typeface="+mn-lt"/>
                        </a:rPr>
                        <a:t>-  </a:t>
                      </a:r>
                      <a:endParaRPr lang="en-US" sz="1800" b="0" i="0" u="none" strike="noStrike" dirty="0">
                        <a:solidFill>
                          <a:srgbClr val="000000"/>
                        </a:solidFill>
                        <a:latin typeface="+mn-lt"/>
                      </a:endParaRPr>
                    </a:p>
                  </a:txBody>
                  <a:tcPr marL="9525" marR="9525" marT="9525" marB="0">
                    <a:lnL>
                      <a:noFill/>
                    </a:lnL>
                    <a:lnR>
                      <a:noFill/>
                    </a:lnR>
                    <a:lnT>
                      <a:noFill/>
                    </a:lnT>
                    <a:lnB>
                      <a:noFill/>
                    </a:lnB>
                  </a:tcPr>
                </a:tc>
                <a:tc>
                  <a:txBody>
                    <a:bodyPr/>
                    <a:lstStyle/>
                    <a:p>
                      <a:pPr algn="r" fontAlgn="t"/>
                      <a:endParaRPr lang="en-US" sz="1800" b="0" i="0" u="none" strike="noStrike" dirty="0" smtClean="0">
                        <a:solidFill>
                          <a:srgbClr val="000000"/>
                        </a:solidFill>
                        <a:latin typeface="+mn-lt"/>
                      </a:endParaRPr>
                    </a:p>
                    <a:p>
                      <a:pPr algn="r" fontAlgn="t"/>
                      <a:r>
                        <a:rPr lang="en-US" sz="1800" b="0" i="0" u="none" strike="noStrike" dirty="0" smtClean="0">
                          <a:solidFill>
                            <a:srgbClr val="000000"/>
                          </a:solidFill>
                          <a:latin typeface="+mn-lt"/>
                        </a:rPr>
                        <a:t>-  </a:t>
                      </a:r>
                      <a:endParaRPr lang="en-US" sz="1800" b="0" i="0" u="none" strike="noStrike" dirty="0">
                        <a:solidFill>
                          <a:srgbClr val="000000"/>
                        </a:solidFill>
                        <a:latin typeface="+mn-lt"/>
                      </a:endParaRPr>
                    </a:p>
                  </a:txBody>
                  <a:tcPr marL="9525" marR="9525" marT="9525" marB="0">
                    <a:lnL>
                      <a:noFill/>
                    </a:lnL>
                    <a:lnR>
                      <a:noFill/>
                    </a:lnR>
                    <a:lnT>
                      <a:noFill/>
                    </a:lnT>
                    <a:lnB>
                      <a:noFill/>
                    </a:lnB>
                  </a:tcPr>
                </a:tc>
              </a:tr>
              <a:tr h="269062">
                <a:tc>
                  <a:txBody>
                    <a:bodyPr/>
                    <a:lstStyle/>
                    <a:p>
                      <a:pPr algn="l" fontAlgn="b"/>
                      <a:r>
                        <a:rPr lang="en-US" sz="1800" b="0" i="0" u="none" strike="noStrike">
                          <a:solidFill>
                            <a:srgbClr val="000000"/>
                          </a:solidFill>
                          <a:latin typeface="+mn-lt"/>
                        </a:rPr>
                        <a:t>National Science Board</a:t>
                      </a:r>
                    </a:p>
                  </a:txBody>
                  <a:tcPr marL="9525" marR="9525" marT="9525" marB="0" anchor="b">
                    <a:lnL>
                      <a:noFill/>
                    </a:lnL>
                    <a:lnR>
                      <a:noFill/>
                    </a:lnR>
                    <a:lnT>
                      <a:noFill/>
                    </a:lnT>
                    <a:lnB>
                      <a:noFill/>
                    </a:lnB>
                  </a:tcPr>
                </a:tc>
                <a:tc>
                  <a:txBody>
                    <a:bodyPr/>
                    <a:lstStyle/>
                    <a:p>
                      <a:pPr algn="r" fontAlgn="t"/>
                      <a:r>
                        <a:rPr lang="en-US" sz="1800" b="0" i="0" u="none" strike="noStrike">
                          <a:solidFill>
                            <a:srgbClr val="000000"/>
                          </a:solidFill>
                          <a:latin typeface="+mn-lt"/>
                        </a:rPr>
                        <a:t>4</a:t>
                      </a:r>
                    </a:p>
                  </a:txBody>
                  <a:tcPr marL="9525" marR="9525" marT="9525" marB="0">
                    <a:lnL>
                      <a:noFill/>
                    </a:lnL>
                    <a:lnR>
                      <a:noFill/>
                    </a:lnR>
                    <a:lnT>
                      <a:noFill/>
                    </a:lnT>
                    <a:lnB>
                      <a:noFill/>
                    </a:lnB>
                  </a:tcPr>
                </a:tc>
                <a:tc>
                  <a:txBody>
                    <a:bodyPr/>
                    <a:lstStyle/>
                    <a:p>
                      <a:pPr algn="r" fontAlgn="t"/>
                      <a:r>
                        <a:rPr lang="en-US" sz="1800" b="0" i="0" u="none" strike="noStrike" dirty="0">
                          <a:solidFill>
                            <a:srgbClr val="000000"/>
                          </a:solidFill>
                          <a:latin typeface="+mn-lt"/>
                        </a:rPr>
                        <a:t>4</a:t>
                      </a:r>
                    </a:p>
                  </a:txBody>
                  <a:tcPr marL="9525" marR="9525" marT="9525" marB="0">
                    <a:lnL>
                      <a:noFill/>
                    </a:lnL>
                    <a:lnR>
                      <a:noFill/>
                    </a:lnR>
                    <a:lnT>
                      <a:noFill/>
                    </a:lnT>
                    <a:lnB>
                      <a:noFill/>
                    </a:lnB>
                  </a:tcPr>
                </a:tc>
                <a:tc>
                  <a:txBody>
                    <a:bodyPr/>
                    <a:lstStyle/>
                    <a:p>
                      <a:pPr algn="r" fontAlgn="t"/>
                      <a:r>
                        <a:rPr lang="en-US" sz="1800" b="0" i="0" u="none" strike="noStrike">
                          <a:solidFill>
                            <a:srgbClr val="000000"/>
                          </a:solidFill>
                          <a:latin typeface="+mn-lt"/>
                        </a:rPr>
                        <a:t>-  </a:t>
                      </a:r>
                    </a:p>
                  </a:txBody>
                  <a:tcPr marL="9525" marR="9525" marT="9525" marB="0">
                    <a:lnL>
                      <a:noFill/>
                    </a:lnL>
                    <a:lnR>
                      <a:noFill/>
                    </a:lnR>
                    <a:lnT>
                      <a:noFill/>
                    </a:lnT>
                    <a:lnB>
                      <a:noFill/>
                    </a:lnB>
                  </a:tcPr>
                </a:tc>
                <a:tc>
                  <a:txBody>
                    <a:bodyPr/>
                    <a:lstStyle/>
                    <a:p>
                      <a:pPr algn="r" fontAlgn="t"/>
                      <a:r>
                        <a:rPr lang="en-US" sz="1800" b="0" i="0" u="none" strike="noStrike" dirty="0">
                          <a:solidFill>
                            <a:srgbClr val="000000"/>
                          </a:solidFill>
                          <a:latin typeface="+mn-lt"/>
                        </a:rPr>
                        <a:t>-  </a:t>
                      </a:r>
                    </a:p>
                  </a:txBody>
                  <a:tcPr marL="9525" marR="9525" marT="9525" marB="0">
                    <a:lnL>
                      <a:noFill/>
                    </a:lnL>
                    <a:lnR>
                      <a:noFill/>
                    </a:lnR>
                    <a:lnT>
                      <a:noFill/>
                    </a:lnT>
                    <a:lnB>
                      <a:noFill/>
                    </a:lnB>
                  </a:tcPr>
                </a:tc>
              </a:tr>
              <a:tr h="269062">
                <a:tc>
                  <a:txBody>
                    <a:bodyPr/>
                    <a:lstStyle/>
                    <a:p>
                      <a:pPr algn="l" fontAlgn="b"/>
                      <a:r>
                        <a:rPr lang="en-US" sz="1800" b="0" i="0" u="none" strike="noStrike">
                          <a:solidFill>
                            <a:srgbClr val="000000"/>
                          </a:solidFill>
                          <a:latin typeface="+mn-lt"/>
                        </a:rPr>
                        <a:t>Office of Inspector General</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r" fontAlgn="t"/>
                      <a:r>
                        <a:rPr lang="en-US" sz="1800" b="0" i="0" u="none" strike="noStrike">
                          <a:solidFill>
                            <a:srgbClr val="000000"/>
                          </a:solidFill>
                          <a:latin typeface="+mn-lt"/>
                        </a:rPr>
                        <a:t>14</a:t>
                      </a:r>
                    </a:p>
                  </a:txBody>
                  <a:tcPr marL="9525" marR="9525" marT="9525" marB="0">
                    <a:lnL>
                      <a:noFill/>
                    </a:lnL>
                    <a:lnR>
                      <a:noFill/>
                    </a:lnR>
                    <a:lnT>
                      <a:noFill/>
                    </a:lnT>
                    <a:lnB w="6350" cap="flat" cmpd="sng" algn="ctr">
                      <a:solidFill>
                        <a:srgbClr val="000000"/>
                      </a:solidFill>
                      <a:prstDash val="solid"/>
                      <a:round/>
                      <a:headEnd type="none" w="med" len="med"/>
                      <a:tailEnd type="none" w="med" len="med"/>
                    </a:lnB>
                  </a:tcPr>
                </a:tc>
                <a:tc>
                  <a:txBody>
                    <a:bodyPr/>
                    <a:lstStyle/>
                    <a:p>
                      <a:pPr algn="r" fontAlgn="t"/>
                      <a:r>
                        <a:rPr lang="en-US" sz="1800" b="0" i="0" u="none" strike="noStrike">
                          <a:solidFill>
                            <a:srgbClr val="000000"/>
                          </a:solidFill>
                          <a:latin typeface="+mn-lt"/>
                        </a:rPr>
                        <a:t>14</a:t>
                      </a:r>
                    </a:p>
                  </a:txBody>
                  <a:tcPr marL="9525" marR="9525" marT="9525" marB="0">
                    <a:lnL>
                      <a:noFill/>
                    </a:lnL>
                    <a:lnR>
                      <a:noFill/>
                    </a:lnR>
                    <a:lnT>
                      <a:noFill/>
                    </a:lnT>
                    <a:lnB w="6350" cap="flat" cmpd="sng" algn="ctr">
                      <a:solidFill>
                        <a:srgbClr val="000000"/>
                      </a:solidFill>
                      <a:prstDash val="solid"/>
                      <a:round/>
                      <a:headEnd type="none" w="med" len="med"/>
                      <a:tailEnd type="none" w="med" len="med"/>
                    </a:lnB>
                  </a:tcPr>
                </a:tc>
                <a:tc>
                  <a:txBody>
                    <a:bodyPr/>
                    <a:lstStyle/>
                    <a:p>
                      <a:pPr algn="r" fontAlgn="t"/>
                      <a:r>
                        <a:rPr lang="en-US" sz="1800" b="0" i="0" u="none" strike="noStrike" dirty="0">
                          <a:solidFill>
                            <a:srgbClr val="000000"/>
                          </a:solidFill>
                          <a:latin typeface="+mn-lt"/>
                        </a:rPr>
                        <a:t>-  </a:t>
                      </a:r>
                    </a:p>
                  </a:txBody>
                  <a:tcPr marL="9525" marR="9525" marT="9525" marB="0">
                    <a:lnL>
                      <a:noFill/>
                    </a:lnL>
                    <a:lnR>
                      <a:noFill/>
                    </a:lnR>
                    <a:lnT>
                      <a:noFill/>
                    </a:lnT>
                    <a:lnB w="6350" cap="flat" cmpd="sng" algn="ctr">
                      <a:solidFill>
                        <a:srgbClr val="000000"/>
                      </a:solidFill>
                      <a:prstDash val="solid"/>
                      <a:round/>
                      <a:headEnd type="none" w="med" len="med"/>
                      <a:tailEnd type="none" w="med" len="med"/>
                    </a:lnB>
                  </a:tcPr>
                </a:tc>
                <a:tc>
                  <a:txBody>
                    <a:bodyPr/>
                    <a:lstStyle/>
                    <a:p>
                      <a:pPr algn="r" fontAlgn="t"/>
                      <a:r>
                        <a:rPr lang="en-US" sz="1800" b="0" i="0" u="none" strike="noStrike" dirty="0">
                          <a:solidFill>
                            <a:srgbClr val="000000"/>
                          </a:solidFill>
                          <a:latin typeface="+mn-lt"/>
                        </a:rPr>
                        <a:t>-  </a:t>
                      </a:r>
                    </a:p>
                  </a:txBody>
                  <a:tcPr marL="9525" marR="9525" marT="9525" marB="0">
                    <a:lnL>
                      <a:noFill/>
                    </a:lnL>
                    <a:lnR>
                      <a:noFill/>
                    </a:lnR>
                    <a:lnT>
                      <a:noFill/>
                    </a:lnT>
                    <a:lnB w="6350" cap="flat" cmpd="sng" algn="ctr">
                      <a:solidFill>
                        <a:srgbClr val="000000"/>
                      </a:solidFill>
                      <a:prstDash val="solid"/>
                      <a:round/>
                      <a:headEnd type="none" w="med" len="med"/>
                      <a:tailEnd type="none" w="med" len="med"/>
                    </a:lnB>
                  </a:tcPr>
                </a:tc>
              </a:tr>
              <a:tr h="269062">
                <a:tc>
                  <a:txBody>
                    <a:bodyPr/>
                    <a:lstStyle/>
                    <a:p>
                      <a:pPr algn="l" fontAlgn="b"/>
                      <a:r>
                        <a:rPr lang="en-US" sz="1800" b="1" i="0" u="none" strike="noStrike">
                          <a:solidFill>
                            <a:srgbClr val="000000"/>
                          </a:solidFill>
                          <a:latin typeface="+mn-lt"/>
                        </a:rPr>
                        <a:t>Total, NSF</a:t>
                      </a:r>
                    </a:p>
                  </a:txBody>
                  <a:tcPr marL="9525" marR="9525" marT="9525" marB="0" anchor="b">
                    <a:lnL>
                      <a:noFill/>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t"/>
                      <a:r>
                        <a:rPr lang="en-US" sz="1800" b="1" i="0" u="none" strike="noStrike">
                          <a:solidFill>
                            <a:srgbClr val="000000"/>
                          </a:solidFill>
                          <a:latin typeface="+mn-lt"/>
                        </a:rPr>
                        <a:t>$7,033</a:t>
                      </a:r>
                    </a:p>
                  </a:txBody>
                  <a:tcPr marL="9525" marR="9525" marT="9525" marB="0">
                    <a:lnL>
                      <a:noFill/>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t"/>
                      <a:r>
                        <a:rPr lang="en-US" sz="1800" b="1" i="0" u="none" strike="noStrike" dirty="0">
                          <a:solidFill>
                            <a:srgbClr val="000000"/>
                          </a:solidFill>
                          <a:latin typeface="+mn-lt"/>
                        </a:rPr>
                        <a:t>$7,373</a:t>
                      </a:r>
                    </a:p>
                  </a:txBody>
                  <a:tcPr marL="9525" marR="9525" marT="9525" marB="0">
                    <a:lnL>
                      <a:noFill/>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t"/>
                      <a:r>
                        <a:rPr lang="en-US" sz="1800" b="1" i="0" u="none" strike="noStrike" dirty="0">
                          <a:solidFill>
                            <a:srgbClr val="000000"/>
                          </a:solidFill>
                          <a:latin typeface="+mn-lt"/>
                        </a:rPr>
                        <a:t>$340</a:t>
                      </a:r>
                    </a:p>
                  </a:txBody>
                  <a:tcPr marL="9525" marR="9525" marT="9525" marB="0">
                    <a:lnL>
                      <a:noFill/>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t"/>
                      <a:r>
                        <a:rPr lang="en-US" sz="1800" b="1" i="0" u="none" strike="noStrike" dirty="0">
                          <a:solidFill>
                            <a:srgbClr val="000000"/>
                          </a:solidFill>
                          <a:latin typeface="+mn-lt"/>
                        </a:rPr>
                        <a:t>4.8%</a:t>
                      </a:r>
                    </a:p>
                  </a:txBody>
                  <a:tcPr marL="9525" marR="9525" marT="9525" marB="0">
                    <a:lnL>
                      <a:noFill/>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54114">
                <a:tc>
                  <a:txBody>
                    <a:bodyPr/>
                    <a:lstStyle/>
                    <a:p>
                      <a:pPr algn="l" fontAlgn="b"/>
                      <a:r>
                        <a:rPr lang="en-US" sz="1400" b="0" i="0" u="none" strike="noStrike" dirty="0">
                          <a:solidFill>
                            <a:srgbClr val="000000"/>
                          </a:solidFill>
                          <a:latin typeface="+mn-lt"/>
                        </a:rPr>
                        <a:t>Totals may not add due to rounding.</a:t>
                      </a:r>
                    </a:p>
                  </a:txBody>
                  <a:tcPr marL="9525" marR="9525" marT="9525"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endParaRPr lang="en-US" sz="1600" b="0" i="0" u="none" strike="noStrike" dirty="0">
                        <a:solidFill>
                          <a:srgbClr val="000000"/>
                        </a:solidFill>
                        <a:latin typeface="+mn-lt"/>
                      </a:endParaRPr>
                    </a:p>
                  </a:txBody>
                  <a:tcPr marL="9525" marR="9525" marT="9525"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endParaRPr lang="en-US" sz="1600" b="0" i="0" u="none" strike="noStrike">
                        <a:solidFill>
                          <a:srgbClr val="000000"/>
                        </a:solidFill>
                        <a:latin typeface="+mn-lt"/>
                      </a:endParaRPr>
                    </a:p>
                  </a:txBody>
                  <a:tcPr marL="9525" marR="9525" marT="9525"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endParaRPr lang="en-US" sz="1600" b="0" i="0" u="none" strike="noStrike">
                        <a:solidFill>
                          <a:srgbClr val="000000"/>
                        </a:solidFill>
                        <a:latin typeface="+mn-lt"/>
                      </a:endParaRPr>
                    </a:p>
                  </a:txBody>
                  <a:tcPr marL="9525" marR="9525" marT="9525"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endParaRPr lang="en-US" sz="1600" b="0" i="0" u="none" strike="noStrike" dirty="0">
                        <a:solidFill>
                          <a:srgbClr val="000000"/>
                        </a:solidFill>
                        <a:latin typeface="+mn-lt"/>
                      </a:endParaRPr>
                    </a:p>
                  </a:txBody>
                  <a:tcPr marL="9525" marR="9525" marT="9525" marB="0" anchor="b">
                    <a:lnL>
                      <a:noFill/>
                    </a:lnL>
                    <a:lnR>
                      <a:noFill/>
                    </a:lnR>
                    <a:lnT w="12700" cap="flat" cmpd="sng" algn="ctr">
                      <a:solidFill>
                        <a:srgbClr val="000000"/>
                      </a:solidFill>
                      <a:prstDash val="solid"/>
                      <a:round/>
                      <a:headEnd type="none" w="med" len="med"/>
                      <a:tailEnd type="none" w="med" len="med"/>
                    </a:lnT>
                    <a:lnB>
                      <a:noFill/>
                    </a:lnB>
                  </a:tcPr>
                </a:tc>
              </a:tr>
            </a:tbl>
          </a:graphicData>
        </a:graphic>
      </p:graphicFrame>
      <p:sp>
        <p:nvSpPr>
          <p:cNvPr id="6" name="Title 3"/>
          <p:cNvSpPr txBox="1">
            <a:spLocks/>
          </p:cNvSpPr>
          <p:nvPr/>
        </p:nvSpPr>
        <p:spPr>
          <a:xfrm>
            <a:off x="304800" y="762000"/>
            <a:ext cx="8229600" cy="808038"/>
          </a:xfrm>
          <a:prstGeom prst="rect">
            <a:avLst/>
          </a:prstGeom>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3600" b="1" i="0" u="none" strike="noStrike" kern="0" cap="none" spc="0" normalizeH="0" baseline="0" noProof="0" dirty="0" smtClean="0">
                <a:ln>
                  <a:noFill/>
                </a:ln>
                <a:solidFill>
                  <a:schemeClr val="tx1"/>
                </a:solidFill>
                <a:effectLst>
                  <a:outerShdw blurRad="38100" dist="38100" dir="2700000" algn="tl">
                    <a:srgbClr val="000000">
                      <a:alpha val="43137"/>
                    </a:srgbClr>
                  </a:outerShdw>
                </a:effectLst>
                <a:uLnTx/>
                <a:uFillTx/>
                <a:latin typeface="Arial" pitchFamily="34" charset="0"/>
                <a:ea typeface="+mj-ea"/>
                <a:cs typeface="Arial" pitchFamily="34" charset="0"/>
              </a:rPr>
              <a:t>FY 2013 Budget Request</a:t>
            </a:r>
            <a:endParaRPr kumimoji="0" lang="en-US" sz="3600" b="0" i="0" u="none" strike="noStrike" kern="0" cap="none" spc="0" normalizeH="0" baseline="0" noProof="0" dirty="0">
              <a:ln>
                <a:noFill/>
              </a:ln>
              <a:solidFill>
                <a:schemeClr val="tx1"/>
              </a:solidFill>
              <a:effectLst>
                <a:outerShdw blurRad="38100" dist="38100" dir="2700000" algn="tl">
                  <a:srgbClr val="000000">
                    <a:alpha val="43137"/>
                  </a:srgbClr>
                </a:outerShdw>
              </a:effectLst>
              <a:uLnTx/>
              <a:uFillTx/>
              <a:latin typeface="Arial" pitchFamily="34" charset="0"/>
              <a:ea typeface="+mj-ea"/>
              <a:cs typeface="Arial" pitchFamily="34" charset="0"/>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nvGraphicFramePr>
        <p:xfrm>
          <a:off x="381000" y="1295400"/>
          <a:ext cx="8382001" cy="5195951"/>
        </p:xfrm>
        <a:graphic>
          <a:graphicData uri="http://schemas.openxmlformats.org/drawingml/2006/table">
            <a:tbl>
              <a:tblPr/>
              <a:tblGrid>
                <a:gridCol w="3932097"/>
                <a:gridCol w="1078765"/>
                <a:gridCol w="1186641"/>
                <a:gridCol w="1041497"/>
                <a:gridCol w="1143001"/>
              </a:tblGrid>
              <a:tr h="941718">
                <a:tc gridSpan="5">
                  <a:txBody>
                    <a:bodyPr/>
                    <a:lstStyle/>
                    <a:p>
                      <a:pPr algn="ctr" fontAlgn="ctr"/>
                      <a:r>
                        <a:rPr lang="en-US" sz="2000" b="1" i="0" u="none" strike="noStrike" dirty="0">
                          <a:solidFill>
                            <a:schemeClr val="tx1"/>
                          </a:solidFill>
                          <a:effectLst/>
                          <a:latin typeface="Arial" pitchFamily="34" charset="0"/>
                          <a:cs typeface="Arial" pitchFamily="34" charset="0"/>
                        </a:rPr>
                        <a:t>National Science Foundation</a:t>
                      </a:r>
                      <a:br>
                        <a:rPr lang="en-US" sz="2000" b="1" i="0" u="none" strike="noStrike" dirty="0">
                          <a:solidFill>
                            <a:schemeClr val="tx1"/>
                          </a:solidFill>
                          <a:effectLst/>
                          <a:latin typeface="Arial" pitchFamily="34" charset="0"/>
                          <a:cs typeface="Arial" pitchFamily="34" charset="0"/>
                        </a:rPr>
                      </a:br>
                      <a:r>
                        <a:rPr lang="en-US" sz="2000" b="1" i="0" u="none" strike="noStrike" dirty="0">
                          <a:solidFill>
                            <a:schemeClr val="tx1"/>
                          </a:solidFill>
                          <a:effectLst/>
                          <a:latin typeface="Arial" pitchFamily="34" charset="0"/>
                          <a:cs typeface="Arial" pitchFamily="34" charset="0"/>
                        </a:rPr>
                        <a:t> Funding by </a:t>
                      </a:r>
                      <a:r>
                        <a:rPr lang="en-US" sz="2000" b="1" i="0" u="none" strike="noStrike" dirty="0" smtClean="0">
                          <a:solidFill>
                            <a:schemeClr val="tx1"/>
                          </a:solidFill>
                          <a:effectLst/>
                          <a:latin typeface="Arial" pitchFamily="34" charset="0"/>
                          <a:cs typeface="Arial" pitchFamily="34" charset="0"/>
                        </a:rPr>
                        <a:t>Account</a:t>
                      </a:r>
                      <a:endParaRPr lang="en-US" sz="2000" b="1" i="0" u="none" strike="noStrike" dirty="0">
                        <a:solidFill>
                          <a:schemeClr val="tx1"/>
                        </a:solidFill>
                        <a:effectLst/>
                        <a:latin typeface="Arial" pitchFamily="34" charset="0"/>
                        <a:cs typeface="Arial" pitchFamily="34" charset="0"/>
                      </a:endParaRPr>
                    </a:p>
                  </a:txBody>
                  <a:tcPr marL="9525" marR="9525" marT="9525" marB="0" anchor="ctr">
                    <a:lnL>
                      <a:noFill/>
                    </a:lnL>
                    <a:lnR>
                      <a:noFill/>
                    </a:lnR>
                    <a:lnT>
                      <a:noFill/>
                    </a:lnT>
                    <a:lnB>
                      <a:noFill/>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266772">
                <a:tc gridSpan="5">
                  <a:txBody>
                    <a:bodyPr/>
                    <a:lstStyle/>
                    <a:p>
                      <a:pPr algn="ctr" fontAlgn="b"/>
                      <a:r>
                        <a:rPr lang="en-US" sz="1800" b="0" i="0" u="none" strike="noStrike" dirty="0">
                          <a:solidFill>
                            <a:srgbClr val="000000"/>
                          </a:solidFill>
                          <a:latin typeface="+mn-lt"/>
                        </a:rPr>
                        <a:t>(Dollars in Millions)</a:t>
                      </a:r>
                    </a:p>
                  </a:txBody>
                  <a:tcPr marL="9525" marR="9525" marT="9525" marB="0" anchor="b">
                    <a:lnL>
                      <a:noFill/>
                    </a:lnL>
                    <a:lnR>
                      <a:noFill/>
                    </a:lnR>
                    <a:lnT>
                      <a:noFill/>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896874">
                <a:tc>
                  <a:txBody>
                    <a:bodyPr/>
                    <a:lstStyle/>
                    <a:p>
                      <a:pPr algn="l" fontAlgn="b"/>
                      <a:r>
                        <a:rPr lang="en-US" sz="1800" b="0" i="0" u="none" strike="noStrike" dirty="0">
                          <a:solidFill>
                            <a:srgbClr val="000000"/>
                          </a:solidFill>
                          <a:latin typeface="+mn-lt"/>
                        </a:rPr>
                        <a:t> </a:t>
                      </a:r>
                    </a:p>
                  </a:txBody>
                  <a:tcPr marL="9525" marR="9525" marT="9525" marB="0" anchor="b">
                    <a:lnL>
                      <a:noFill/>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800" b="0" i="0" u="none" strike="noStrike" dirty="0">
                          <a:solidFill>
                            <a:srgbClr val="000000"/>
                          </a:solidFill>
                          <a:latin typeface="+mn-lt"/>
                        </a:rPr>
                        <a:t>FY </a:t>
                      </a:r>
                      <a:r>
                        <a:rPr lang="en-US" sz="1800" b="0" i="0" u="none" strike="noStrike" dirty="0" smtClean="0">
                          <a:solidFill>
                            <a:srgbClr val="000000"/>
                          </a:solidFill>
                          <a:latin typeface="+mn-lt"/>
                        </a:rPr>
                        <a:t>2013 Request</a:t>
                      </a:r>
                      <a:endParaRPr lang="en-US" sz="1800" b="0" i="0" u="none" strike="noStrike" dirty="0">
                        <a:solidFill>
                          <a:srgbClr val="000000"/>
                        </a:solidFill>
                        <a:latin typeface="+mn-lt"/>
                      </a:endParaRPr>
                    </a:p>
                  </a:txBody>
                  <a:tcPr marL="9525" marR="9525" marT="9525" marB="0" anchor="b">
                    <a:lnL>
                      <a:noFill/>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800" b="0" i="0" u="none" strike="noStrike" dirty="0">
                          <a:solidFill>
                            <a:srgbClr val="000000"/>
                          </a:solidFill>
                          <a:latin typeface="+mn-lt"/>
                        </a:rPr>
                        <a:t>FY 2013 </a:t>
                      </a:r>
                      <a:r>
                        <a:rPr lang="en-US" sz="1800" b="0" i="0" u="none" strike="noStrike" dirty="0" smtClean="0">
                          <a:solidFill>
                            <a:srgbClr val="000000"/>
                          </a:solidFill>
                          <a:latin typeface="+mn-lt"/>
                        </a:rPr>
                        <a:t>House</a:t>
                      </a:r>
                    </a:p>
                    <a:p>
                      <a:pPr algn="r" fontAlgn="b"/>
                      <a:r>
                        <a:rPr lang="en-US" sz="1800" b="0" i="0" u="none" strike="noStrike" dirty="0" smtClean="0">
                          <a:solidFill>
                            <a:srgbClr val="000000"/>
                          </a:solidFill>
                          <a:latin typeface="+mn-lt"/>
                        </a:rPr>
                        <a:t>Mark</a:t>
                      </a:r>
                      <a:endParaRPr lang="en-US" sz="1800" b="0" i="0" u="none" strike="noStrike" dirty="0">
                        <a:solidFill>
                          <a:srgbClr val="000000"/>
                        </a:solidFill>
                        <a:latin typeface="+mn-lt"/>
                      </a:endParaRPr>
                    </a:p>
                  </a:txBody>
                  <a:tcPr marL="9525" marR="9525" marT="9525" marB="0" anchor="b">
                    <a:lnL>
                      <a:noFill/>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800" b="0" i="0" u="none" strike="noStrike" dirty="0" smtClean="0">
                          <a:solidFill>
                            <a:srgbClr val="000000"/>
                          </a:solidFill>
                          <a:latin typeface="+mn-lt"/>
                        </a:rPr>
                        <a:t>FY 2013 Senate</a:t>
                      </a:r>
                      <a:r>
                        <a:rPr lang="en-US" sz="1800" b="0" i="0" u="none" strike="noStrike" baseline="0" dirty="0" smtClean="0">
                          <a:solidFill>
                            <a:srgbClr val="000000"/>
                          </a:solidFill>
                          <a:latin typeface="+mn-lt"/>
                        </a:rPr>
                        <a:t> Mark</a:t>
                      </a:r>
                      <a:endParaRPr lang="en-US" sz="1800" b="0" i="0" u="none" strike="noStrike" dirty="0">
                        <a:solidFill>
                          <a:srgbClr val="000000"/>
                        </a:solidFill>
                        <a:latin typeface="+mn-lt"/>
                      </a:endParaRPr>
                    </a:p>
                  </a:txBody>
                  <a:tcPr marL="9525" marR="9525" marT="9525" marB="0" anchor="b">
                    <a:lnL>
                      <a:noFill/>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800" b="0" i="0" u="none" strike="noStrike" dirty="0" smtClean="0">
                          <a:solidFill>
                            <a:srgbClr val="000000"/>
                          </a:solidFill>
                          <a:latin typeface="+mn-lt"/>
                        </a:rPr>
                        <a:t>FY 2013 Continuing</a:t>
                      </a:r>
                      <a:r>
                        <a:rPr lang="en-US" sz="1800" b="0" i="0" u="none" strike="noStrike" baseline="0" dirty="0" smtClean="0">
                          <a:solidFill>
                            <a:srgbClr val="000000"/>
                          </a:solidFill>
                          <a:latin typeface="+mn-lt"/>
                        </a:rPr>
                        <a:t> Resolution</a:t>
                      </a:r>
                      <a:endParaRPr lang="en-US" sz="1800" b="0" i="0" u="none" strike="noStrike" dirty="0">
                        <a:solidFill>
                          <a:srgbClr val="000000"/>
                        </a:solidFill>
                        <a:latin typeface="+mn-lt"/>
                      </a:endParaRPr>
                    </a:p>
                  </a:txBody>
                  <a:tcPr marL="9525" marR="9525" marT="9525" marB="0" anchor="b">
                    <a:lnL>
                      <a:noFill/>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69062">
                <a:tc>
                  <a:txBody>
                    <a:bodyPr/>
                    <a:lstStyle/>
                    <a:p>
                      <a:pPr algn="l" fontAlgn="b"/>
                      <a:r>
                        <a:rPr lang="en-US" sz="1800" b="0" i="0" u="none" strike="noStrike" dirty="0">
                          <a:solidFill>
                            <a:srgbClr val="000000"/>
                          </a:solidFill>
                          <a:latin typeface="+mn-lt"/>
                        </a:rPr>
                        <a:t>Research &amp; Related Activities</a:t>
                      </a: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r" fontAlgn="t"/>
                      <a:r>
                        <a:rPr lang="en-US" sz="1800" b="0" i="0" u="none" strike="noStrike" dirty="0">
                          <a:solidFill>
                            <a:srgbClr val="000000"/>
                          </a:solidFill>
                          <a:latin typeface="+mn-lt"/>
                        </a:rPr>
                        <a:t>$</a:t>
                      </a:r>
                      <a:r>
                        <a:rPr lang="en-US" sz="1800" b="0" i="0" u="none" strike="noStrike" dirty="0" smtClean="0">
                          <a:solidFill>
                            <a:srgbClr val="000000"/>
                          </a:solidFill>
                          <a:latin typeface="+mn-lt"/>
                        </a:rPr>
                        <a:t>5,983</a:t>
                      </a:r>
                      <a:endParaRPr lang="en-US" sz="1800" b="0" i="0" u="none" strike="noStrike" dirty="0">
                        <a:solidFill>
                          <a:srgbClr val="000000"/>
                        </a:solidFill>
                        <a:latin typeface="+mn-lt"/>
                      </a:endParaRPr>
                    </a:p>
                  </a:txBody>
                  <a:tcPr marL="9525" marR="9525" marT="9525" marB="0">
                    <a:lnL>
                      <a:noFill/>
                    </a:lnL>
                    <a:lnR>
                      <a:noFill/>
                    </a:lnR>
                    <a:lnT w="6350" cap="flat" cmpd="sng" algn="ctr">
                      <a:solidFill>
                        <a:srgbClr val="000000"/>
                      </a:solidFill>
                      <a:prstDash val="solid"/>
                      <a:round/>
                      <a:headEnd type="none" w="med" len="med"/>
                      <a:tailEnd type="none" w="med" len="med"/>
                    </a:lnT>
                    <a:lnB>
                      <a:noFill/>
                    </a:lnB>
                  </a:tcPr>
                </a:tc>
                <a:tc>
                  <a:txBody>
                    <a:bodyPr/>
                    <a:lstStyle/>
                    <a:p>
                      <a:pPr algn="r" fontAlgn="t"/>
                      <a:r>
                        <a:rPr lang="en-US" sz="1800" b="0" i="0" u="none" strike="noStrike" dirty="0" smtClean="0">
                          <a:solidFill>
                            <a:srgbClr val="000000"/>
                          </a:solidFill>
                          <a:latin typeface="+mn-lt"/>
                        </a:rPr>
                        <a:t>$5,943</a:t>
                      </a:r>
                      <a:endParaRPr lang="en-US" sz="1800" b="0" i="0" u="none" strike="noStrike" dirty="0">
                        <a:solidFill>
                          <a:srgbClr val="000000"/>
                        </a:solidFill>
                        <a:latin typeface="+mn-lt"/>
                      </a:endParaRPr>
                    </a:p>
                  </a:txBody>
                  <a:tcPr marL="9525" marR="9525" marT="9525" marB="0">
                    <a:lnL>
                      <a:noFill/>
                    </a:lnL>
                    <a:lnR>
                      <a:noFill/>
                    </a:lnR>
                    <a:lnT w="6350" cap="flat" cmpd="sng" algn="ctr">
                      <a:solidFill>
                        <a:srgbClr val="000000"/>
                      </a:solidFill>
                      <a:prstDash val="solid"/>
                      <a:round/>
                      <a:headEnd type="none" w="med" len="med"/>
                      <a:tailEnd type="none" w="med" len="med"/>
                    </a:lnT>
                    <a:lnB>
                      <a:noFill/>
                    </a:lnB>
                  </a:tcPr>
                </a:tc>
                <a:tc>
                  <a:txBody>
                    <a:bodyPr/>
                    <a:lstStyle/>
                    <a:p>
                      <a:pPr algn="r" fontAlgn="t"/>
                      <a:r>
                        <a:rPr lang="en-US" sz="1800" b="0" i="0" u="none" strike="noStrike" dirty="0" smtClean="0">
                          <a:solidFill>
                            <a:srgbClr val="000000"/>
                          </a:solidFill>
                          <a:latin typeface="+mn-lt"/>
                        </a:rPr>
                        <a:t>$5,883</a:t>
                      </a:r>
                      <a:endParaRPr lang="en-US" sz="1800" b="0" i="0" u="none" strike="noStrike" dirty="0">
                        <a:solidFill>
                          <a:srgbClr val="000000"/>
                        </a:solidFill>
                        <a:latin typeface="+mn-lt"/>
                      </a:endParaRPr>
                    </a:p>
                  </a:txBody>
                  <a:tcPr marL="9525" marR="9525" marT="9525" marB="0">
                    <a:lnL>
                      <a:noFill/>
                    </a:lnL>
                    <a:lnR>
                      <a:noFill/>
                    </a:lnR>
                    <a:lnT w="6350" cap="flat" cmpd="sng" algn="ctr">
                      <a:solidFill>
                        <a:srgbClr val="000000"/>
                      </a:solidFill>
                      <a:prstDash val="solid"/>
                      <a:round/>
                      <a:headEnd type="none" w="med" len="med"/>
                      <a:tailEnd type="none" w="med" len="med"/>
                    </a:lnT>
                    <a:lnB>
                      <a:noFill/>
                    </a:lnB>
                  </a:tcPr>
                </a:tc>
                <a:tc>
                  <a:txBody>
                    <a:bodyPr/>
                    <a:lstStyle/>
                    <a:p>
                      <a:pPr algn="r" fontAlgn="t"/>
                      <a:r>
                        <a:rPr lang="en-US" sz="1800" b="0" i="0" u="none" strike="noStrike" dirty="0" smtClean="0">
                          <a:solidFill>
                            <a:srgbClr val="000000"/>
                          </a:solidFill>
                          <a:latin typeface="+mn-lt"/>
                        </a:rPr>
                        <a:t>$2,806</a:t>
                      </a:r>
                    </a:p>
                  </a:txBody>
                  <a:tcPr marL="9525" marR="9525" marT="9525" marB="0">
                    <a:lnL>
                      <a:noFill/>
                    </a:lnL>
                    <a:lnR>
                      <a:noFill/>
                    </a:lnR>
                    <a:lnT w="6350" cap="flat" cmpd="sng" algn="ctr">
                      <a:solidFill>
                        <a:srgbClr val="000000"/>
                      </a:solidFill>
                      <a:prstDash val="solid"/>
                      <a:round/>
                      <a:headEnd type="none" w="med" len="med"/>
                      <a:tailEnd type="none" w="med" len="med"/>
                    </a:lnT>
                    <a:lnB>
                      <a:noFill/>
                    </a:lnB>
                  </a:tcPr>
                </a:tc>
              </a:tr>
              <a:tr h="269062">
                <a:tc>
                  <a:txBody>
                    <a:bodyPr/>
                    <a:lstStyle/>
                    <a:p>
                      <a:pPr algn="l" fontAlgn="b"/>
                      <a:r>
                        <a:rPr lang="en-US" sz="1800" b="0" i="0" u="none" strike="noStrike" dirty="0">
                          <a:solidFill>
                            <a:srgbClr val="000000"/>
                          </a:solidFill>
                          <a:latin typeface="+mn-lt"/>
                        </a:rPr>
                        <a:t>Education &amp; Human Resources</a:t>
                      </a:r>
                    </a:p>
                  </a:txBody>
                  <a:tcPr marL="9525" marR="9525" marT="9525" marB="0" anchor="b">
                    <a:lnL>
                      <a:noFill/>
                    </a:lnL>
                    <a:lnR>
                      <a:noFill/>
                    </a:lnR>
                    <a:lnT>
                      <a:noFill/>
                    </a:lnT>
                    <a:lnB>
                      <a:noFill/>
                    </a:lnB>
                  </a:tcPr>
                </a:tc>
                <a:tc>
                  <a:txBody>
                    <a:bodyPr/>
                    <a:lstStyle/>
                    <a:p>
                      <a:pPr algn="r" fontAlgn="t"/>
                      <a:r>
                        <a:rPr lang="en-US" sz="1800" b="0" i="0" u="none" strike="noStrike" dirty="0" smtClean="0">
                          <a:solidFill>
                            <a:srgbClr val="000000"/>
                          </a:solidFill>
                          <a:latin typeface="+mn-lt"/>
                        </a:rPr>
                        <a:t>876</a:t>
                      </a:r>
                      <a:endParaRPr lang="en-US" sz="1800" b="0" i="0" u="none" strike="noStrike" dirty="0">
                        <a:solidFill>
                          <a:srgbClr val="000000"/>
                        </a:solidFill>
                        <a:latin typeface="+mn-lt"/>
                      </a:endParaRPr>
                    </a:p>
                  </a:txBody>
                  <a:tcPr marL="9525" marR="9525" marT="9525" marB="0">
                    <a:lnL>
                      <a:noFill/>
                    </a:lnL>
                    <a:lnR>
                      <a:noFill/>
                    </a:lnR>
                    <a:lnT>
                      <a:noFill/>
                    </a:lnT>
                    <a:lnB>
                      <a:noFill/>
                    </a:lnB>
                  </a:tcPr>
                </a:tc>
                <a:tc>
                  <a:txBody>
                    <a:bodyPr/>
                    <a:lstStyle/>
                    <a:p>
                      <a:pPr algn="r" fontAlgn="t"/>
                      <a:r>
                        <a:rPr lang="en-US" sz="1800" b="0" i="0" u="none" strike="noStrike" dirty="0" smtClean="0">
                          <a:solidFill>
                            <a:srgbClr val="000000"/>
                          </a:solidFill>
                          <a:latin typeface="+mn-lt"/>
                        </a:rPr>
                        <a:t>876</a:t>
                      </a:r>
                      <a:endParaRPr lang="en-US" sz="1800" b="0" i="0" u="none" strike="noStrike" dirty="0">
                        <a:solidFill>
                          <a:srgbClr val="000000"/>
                        </a:solidFill>
                        <a:latin typeface="+mn-lt"/>
                      </a:endParaRPr>
                    </a:p>
                  </a:txBody>
                  <a:tcPr marL="9525" marR="9525" marT="9525" marB="0">
                    <a:lnL>
                      <a:noFill/>
                    </a:lnL>
                    <a:lnR>
                      <a:noFill/>
                    </a:lnR>
                    <a:lnT>
                      <a:noFill/>
                    </a:lnT>
                    <a:lnB>
                      <a:noFill/>
                    </a:lnB>
                  </a:tcPr>
                </a:tc>
                <a:tc>
                  <a:txBody>
                    <a:bodyPr/>
                    <a:lstStyle/>
                    <a:p>
                      <a:pPr algn="r" fontAlgn="t"/>
                      <a:r>
                        <a:rPr lang="en-US" sz="1800" b="0" i="0" u="none" strike="noStrike" dirty="0" smtClean="0">
                          <a:solidFill>
                            <a:srgbClr val="000000"/>
                          </a:solidFill>
                          <a:latin typeface="+mn-lt"/>
                        </a:rPr>
                        <a:t>876</a:t>
                      </a:r>
                      <a:endParaRPr lang="en-US" sz="1800" b="0" i="0" u="none" strike="noStrike" dirty="0">
                        <a:solidFill>
                          <a:srgbClr val="000000"/>
                        </a:solidFill>
                        <a:latin typeface="+mn-lt"/>
                      </a:endParaRPr>
                    </a:p>
                  </a:txBody>
                  <a:tcPr marL="9525" marR="9525" marT="9525" marB="0">
                    <a:lnL>
                      <a:noFill/>
                    </a:lnL>
                    <a:lnR>
                      <a:noFill/>
                    </a:lnR>
                    <a:lnT>
                      <a:noFill/>
                    </a:lnT>
                    <a:lnB>
                      <a:noFill/>
                    </a:lnB>
                  </a:tcPr>
                </a:tc>
                <a:tc>
                  <a:txBody>
                    <a:bodyPr/>
                    <a:lstStyle/>
                    <a:p>
                      <a:pPr algn="r" fontAlgn="t"/>
                      <a:r>
                        <a:rPr lang="en-US" sz="1800" b="0" i="0" u="none" strike="noStrike" dirty="0" smtClean="0">
                          <a:solidFill>
                            <a:srgbClr val="000000"/>
                          </a:solidFill>
                          <a:latin typeface="+mn-lt"/>
                        </a:rPr>
                        <a:t>407</a:t>
                      </a:r>
                      <a:endParaRPr lang="en-US" sz="1800" b="0" i="0" u="none" strike="noStrike" dirty="0">
                        <a:solidFill>
                          <a:srgbClr val="000000"/>
                        </a:solidFill>
                        <a:latin typeface="+mn-lt"/>
                      </a:endParaRPr>
                    </a:p>
                  </a:txBody>
                  <a:tcPr marL="9525" marR="9525" marT="9525" marB="0">
                    <a:lnL>
                      <a:noFill/>
                    </a:lnL>
                    <a:lnR>
                      <a:noFill/>
                    </a:lnR>
                    <a:lnT>
                      <a:noFill/>
                    </a:lnT>
                    <a:lnB>
                      <a:noFill/>
                    </a:lnB>
                  </a:tcPr>
                </a:tc>
              </a:tr>
              <a:tr h="524592">
                <a:tc>
                  <a:txBody>
                    <a:bodyPr/>
                    <a:lstStyle/>
                    <a:p>
                      <a:pPr algn="l" fontAlgn="b"/>
                      <a:r>
                        <a:rPr lang="en-US" sz="1800" b="0" i="0" u="none" strike="noStrike" dirty="0">
                          <a:solidFill>
                            <a:srgbClr val="000000"/>
                          </a:solidFill>
                          <a:latin typeface="+mn-lt"/>
                        </a:rPr>
                        <a:t>Major Research Equipment &amp; </a:t>
                      </a:r>
                      <a:r>
                        <a:rPr lang="en-US" sz="1800" b="0" i="0" u="none" strike="noStrike" dirty="0" smtClean="0">
                          <a:solidFill>
                            <a:srgbClr val="000000"/>
                          </a:solidFill>
                          <a:latin typeface="+mn-lt"/>
                        </a:rPr>
                        <a:t>Facilities</a:t>
                      </a:r>
                      <a:endParaRPr lang="en-US" sz="1800" b="0" i="0" u="none" strike="noStrike" dirty="0">
                        <a:solidFill>
                          <a:srgbClr val="000000"/>
                        </a:solidFill>
                        <a:latin typeface="+mn-lt"/>
                      </a:endParaRPr>
                    </a:p>
                  </a:txBody>
                  <a:tcPr marL="9525" marR="9525" marT="9525" marB="0" anchor="b">
                    <a:lnL>
                      <a:noFill/>
                    </a:lnL>
                    <a:lnR>
                      <a:noFill/>
                    </a:lnR>
                    <a:lnT>
                      <a:noFill/>
                    </a:lnT>
                    <a:lnB>
                      <a:noFill/>
                    </a:lnB>
                  </a:tcPr>
                </a:tc>
                <a:tc>
                  <a:txBody>
                    <a:bodyPr/>
                    <a:lstStyle/>
                    <a:p>
                      <a:pPr algn="r" fontAlgn="t"/>
                      <a:endParaRPr lang="en-US" sz="1800" b="0" i="0" u="none" strike="noStrike" dirty="0" smtClean="0">
                        <a:solidFill>
                          <a:srgbClr val="000000"/>
                        </a:solidFill>
                        <a:latin typeface="+mn-lt"/>
                      </a:endParaRPr>
                    </a:p>
                    <a:p>
                      <a:pPr algn="r" fontAlgn="t"/>
                      <a:r>
                        <a:rPr lang="en-US" sz="1800" b="0" i="0" u="none" strike="noStrike" dirty="0" smtClean="0">
                          <a:solidFill>
                            <a:srgbClr val="000000"/>
                          </a:solidFill>
                          <a:latin typeface="+mn-lt"/>
                        </a:rPr>
                        <a:t>196</a:t>
                      </a:r>
                      <a:endParaRPr lang="en-US" sz="1800" b="0" i="0" u="none" strike="noStrike" dirty="0">
                        <a:solidFill>
                          <a:srgbClr val="000000"/>
                        </a:solidFill>
                        <a:latin typeface="+mn-lt"/>
                      </a:endParaRPr>
                    </a:p>
                  </a:txBody>
                  <a:tcPr marL="9525" marR="9525" marT="9525" marB="0">
                    <a:lnL>
                      <a:noFill/>
                    </a:lnL>
                    <a:lnR>
                      <a:noFill/>
                    </a:lnR>
                    <a:lnT>
                      <a:noFill/>
                    </a:lnT>
                    <a:lnB>
                      <a:noFill/>
                    </a:lnB>
                  </a:tcPr>
                </a:tc>
                <a:tc>
                  <a:txBody>
                    <a:bodyPr/>
                    <a:lstStyle/>
                    <a:p>
                      <a:pPr algn="r" fontAlgn="t"/>
                      <a:endParaRPr lang="en-US" sz="1800" b="0" i="0" u="none" strike="noStrike" dirty="0" smtClean="0">
                        <a:solidFill>
                          <a:srgbClr val="000000"/>
                        </a:solidFill>
                        <a:latin typeface="+mn-lt"/>
                      </a:endParaRPr>
                    </a:p>
                    <a:p>
                      <a:pPr algn="r" fontAlgn="t"/>
                      <a:r>
                        <a:rPr lang="en-US" sz="1800" b="0" i="0" u="none" strike="noStrike" dirty="0" smtClean="0">
                          <a:solidFill>
                            <a:srgbClr val="000000"/>
                          </a:solidFill>
                          <a:latin typeface="+mn-lt"/>
                        </a:rPr>
                        <a:t>196</a:t>
                      </a:r>
                    </a:p>
                  </a:txBody>
                  <a:tcPr marL="9525" marR="9525" marT="9525" marB="0">
                    <a:lnL>
                      <a:noFill/>
                    </a:lnL>
                    <a:lnR>
                      <a:noFill/>
                    </a:lnR>
                    <a:lnT>
                      <a:noFill/>
                    </a:lnT>
                    <a:lnB>
                      <a:noFill/>
                    </a:lnB>
                  </a:tcPr>
                </a:tc>
                <a:tc>
                  <a:txBody>
                    <a:bodyPr/>
                    <a:lstStyle/>
                    <a:p>
                      <a:pPr algn="r" fontAlgn="t"/>
                      <a:endParaRPr lang="en-US" sz="1800" b="0" i="0" u="none" strike="noStrike" dirty="0" smtClean="0">
                        <a:solidFill>
                          <a:srgbClr val="000000"/>
                        </a:solidFill>
                        <a:latin typeface="+mn-lt"/>
                      </a:endParaRPr>
                    </a:p>
                    <a:p>
                      <a:pPr algn="r" fontAlgn="t"/>
                      <a:r>
                        <a:rPr lang="en-US" sz="1800" b="0" i="0" u="none" strike="noStrike" dirty="0" smtClean="0">
                          <a:solidFill>
                            <a:srgbClr val="000000"/>
                          </a:solidFill>
                          <a:latin typeface="+mn-lt"/>
                        </a:rPr>
                        <a:t>196</a:t>
                      </a:r>
                      <a:endParaRPr lang="en-US" sz="1800" b="0" i="0" u="none" strike="noStrike" dirty="0">
                        <a:solidFill>
                          <a:srgbClr val="000000"/>
                        </a:solidFill>
                        <a:latin typeface="+mn-lt"/>
                      </a:endParaRPr>
                    </a:p>
                  </a:txBody>
                  <a:tcPr marL="9525" marR="9525" marT="9525" marB="0">
                    <a:lnL>
                      <a:noFill/>
                    </a:lnL>
                    <a:lnR>
                      <a:noFill/>
                    </a:lnR>
                    <a:lnT>
                      <a:noFill/>
                    </a:lnT>
                    <a:lnB>
                      <a:noFill/>
                    </a:lnB>
                  </a:tcPr>
                </a:tc>
                <a:tc>
                  <a:txBody>
                    <a:bodyPr/>
                    <a:lstStyle/>
                    <a:p>
                      <a:pPr algn="r" fontAlgn="t"/>
                      <a:endParaRPr lang="en-US" sz="1800" b="0" i="0" u="none" strike="noStrike" dirty="0" smtClean="0">
                        <a:solidFill>
                          <a:srgbClr val="000000"/>
                        </a:solidFill>
                        <a:latin typeface="+mn-lt"/>
                      </a:endParaRPr>
                    </a:p>
                    <a:p>
                      <a:pPr algn="r" fontAlgn="t"/>
                      <a:r>
                        <a:rPr lang="en-US" sz="1800" b="0" i="0" u="none" strike="noStrike" dirty="0" smtClean="0">
                          <a:solidFill>
                            <a:srgbClr val="000000"/>
                          </a:solidFill>
                          <a:latin typeface="+mn-lt"/>
                        </a:rPr>
                        <a:t>82</a:t>
                      </a:r>
                      <a:endParaRPr lang="en-US" sz="1800" b="0" i="0" u="none" strike="noStrike" dirty="0">
                        <a:solidFill>
                          <a:srgbClr val="000000"/>
                        </a:solidFill>
                        <a:latin typeface="+mn-lt"/>
                      </a:endParaRPr>
                    </a:p>
                  </a:txBody>
                  <a:tcPr marL="9525" marR="9525" marT="9525" marB="0">
                    <a:lnL>
                      <a:noFill/>
                    </a:lnL>
                    <a:lnR>
                      <a:noFill/>
                    </a:lnR>
                    <a:lnT>
                      <a:noFill/>
                    </a:lnT>
                    <a:lnB>
                      <a:noFill/>
                    </a:lnB>
                  </a:tcPr>
                </a:tc>
              </a:tr>
              <a:tr h="269062">
                <a:tc>
                  <a:txBody>
                    <a:bodyPr/>
                    <a:lstStyle/>
                    <a:p>
                      <a:pPr algn="l" fontAlgn="b"/>
                      <a:r>
                        <a:rPr lang="en-US" sz="1800" b="0" i="0" u="none" strike="noStrike" dirty="0">
                          <a:solidFill>
                            <a:srgbClr val="000000"/>
                          </a:solidFill>
                          <a:latin typeface="+mn-lt"/>
                        </a:rPr>
                        <a:t>   Construction</a:t>
                      </a:r>
                    </a:p>
                  </a:txBody>
                  <a:tcPr marL="9525" marR="9525" marT="9525" marB="0" anchor="b">
                    <a:lnL>
                      <a:noFill/>
                    </a:lnL>
                    <a:lnR>
                      <a:noFill/>
                    </a:lnR>
                    <a:lnT>
                      <a:noFill/>
                    </a:lnT>
                    <a:lnB>
                      <a:noFill/>
                    </a:lnB>
                  </a:tcPr>
                </a:tc>
                <a:tc>
                  <a:txBody>
                    <a:bodyPr/>
                    <a:lstStyle/>
                    <a:p>
                      <a:pPr algn="l" fontAlgn="t"/>
                      <a:endParaRPr lang="en-US" sz="1800" b="0" i="0" u="none" strike="noStrike" dirty="0">
                        <a:solidFill>
                          <a:srgbClr val="000000"/>
                        </a:solidFill>
                        <a:latin typeface="+mn-lt"/>
                      </a:endParaRPr>
                    </a:p>
                  </a:txBody>
                  <a:tcPr marL="9525" marR="9525" marT="9525" marB="0">
                    <a:lnL>
                      <a:noFill/>
                    </a:lnL>
                    <a:lnR>
                      <a:noFill/>
                    </a:lnR>
                    <a:lnT>
                      <a:noFill/>
                    </a:lnT>
                    <a:lnB>
                      <a:noFill/>
                    </a:lnB>
                  </a:tcPr>
                </a:tc>
                <a:tc>
                  <a:txBody>
                    <a:bodyPr/>
                    <a:lstStyle/>
                    <a:p>
                      <a:pPr algn="l" fontAlgn="t"/>
                      <a:endParaRPr lang="en-US" sz="1800" b="0" i="0" u="none" strike="noStrike" dirty="0">
                        <a:solidFill>
                          <a:srgbClr val="000000"/>
                        </a:solidFill>
                        <a:latin typeface="+mn-lt"/>
                      </a:endParaRPr>
                    </a:p>
                  </a:txBody>
                  <a:tcPr marL="9525" marR="9525" marT="9525" marB="0">
                    <a:lnL>
                      <a:noFill/>
                    </a:lnL>
                    <a:lnR>
                      <a:noFill/>
                    </a:lnR>
                    <a:lnT>
                      <a:noFill/>
                    </a:lnT>
                    <a:lnB>
                      <a:noFill/>
                    </a:lnB>
                  </a:tcPr>
                </a:tc>
                <a:tc>
                  <a:txBody>
                    <a:bodyPr/>
                    <a:lstStyle/>
                    <a:p>
                      <a:pPr algn="r" fontAlgn="t"/>
                      <a:endParaRPr lang="en-US" sz="1800" b="0" i="0" u="none" strike="noStrike" dirty="0">
                        <a:solidFill>
                          <a:srgbClr val="000000"/>
                        </a:solidFill>
                        <a:latin typeface="+mn-lt"/>
                      </a:endParaRPr>
                    </a:p>
                  </a:txBody>
                  <a:tcPr marL="9525" marR="9525" marT="9525" marB="0">
                    <a:lnL>
                      <a:noFill/>
                    </a:lnL>
                    <a:lnR>
                      <a:noFill/>
                    </a:lnR>
                    <a:lnT>
                      <a:noFill/>
                    </a:lnT>
                    <a:lnB>
                      <a:noFill/>
                    </a:lnB>
                  </a:tcPr>
                </a:tc>
                <a:tc>
                  <a:txBody>
                    <a:bodyPr/>
                    <a:lstStyle/>
                    <a:p>
                      <a:pPr algn="r" fontAlgn="t"/>
                      <a:endParaRPr lang="en-US" sz="1800" b="0" i="0" u="none" strike="noStrike" dirty="0">
                        <a:solidFill>
                          <a:srgbClr val="000000"/>
                        </a:solidFill>
                        <a:latin typeface="+mn-lt"/>
                      </a:endParaRPr>
                    </a:p>
                  </a:txBody>
                  <a:tcPr marL="9525" marR="9525" marT="9525" marB="0">
                    <a:lnL>
                      <a:noFill/>
                    </a:lnL>
                    <a:lnR>
                      <a:noFill/>
                    </a:lnR>
                    <a:lnT>
                      <a:noFill/>
                    </a:lnT>
                    <a:lnB>
                      <a:noFill/>
                    </a:lnB>
                  </a:tcPr>
                </a:tc>
              </a:tr>
              <a:tr h="524592">
                <a:tc>
                  <a:txBody>
                    <a:bodyPr/>
                    <a:lstStyle/>
                    <a:p>
                      <a:pPr algn="l" fontAlgn="b"/>
                      <a:r>
                        <a:rPr lang="en-US" sz="1800" b="0" i="0" u="none" strike="noStrike" dirty="0">
                          <a:solidFill>
                            <a:srgbClr val="000000"/>
                          </a:solidFill>
                          <a:latin typeface="+mn-lt"/>
                        </a:rPr>
                        <a:t>Agency Operations &amp; Award Management</a:t>
                      </a:r>
                    </a:p>
                  </a:txBody>
                  <a:tcPr marL="9525" marR="9525" marT="9525" marB="0" anchor="b">
                    <a:lnL>
                      <a:noFill/>
                    </a:lnL>
                    <a:lnR>
                      <a:noFill/>
                    </a:lnR>
                    <a:lnT>
                      <a:noFill/>
                    </a:lnT>
                    <a:lnB>
                      <a:noFill/>
                    </a:lnB>
                  </a:tcPr>
                </a:tc>
                <a:tc>
                  <a:txBody>
                    <a:bodyPr/>
                    <a:lstStyle/>
                    <a:p>
                      <a:pPr algn="r" fontAlgn="t"/>
                      <a:endParaRPr lang="en-US" sz="1800" b="0" i="0" u="none" strike="noStrike" dirty="0" smtClean="0">
                        <a:solidFill>
                          <a:srgbClr val="000000"/>
                        </a:solidFill>
                        <a:latin typeface="+mn-lt"/>
                      </a:endParaRPr>
                    </a:p>
                    <a:p>
                      <a:pPr algn="r" fontAlgn="t"/>
                      <a:r>
                        <a:rPr lang="en-US" sz="1800" b="0" i="0" u="none" strike="noStrike" dirty="0" smtClean="0">
                          <a:solidFill>
                            <a:srgbClr val="000000"/>
                          </a:solidFill>
                          <a:latin typeface="+mn-lt"/>
                        </a:rPr>
                        <a:t>299</a:t>
                      </a:r>
                      <a:endParaRPr lang="en-US" sz="1800" b="0" i="0" u="none" strike="noStrike" dirty="0">
                        <a:solidFill>
                          <a:srgbClr val="000000"/>
                        </a:solidFill>
                        <a:latin typeface="+mn-lt"/>
                      </a:endParaRPr>
                    </a:p>
                  </a:txBody>
                  <a:tcPr marL="9525" marR="9525" marT="9525" marB="0">
                    <a:lnL>
                      <a:noFill/>
                    </a:lnL>
                    <a:lnR>
                      <a:noFill/>
                    </a:lnR>
                    <a:lnT>
                      <a:noFill/>
                    </a:lnT>
                    <a:lnB>
                      <a:noFill/>
                    </a:lnB>
                  </a:tcPr>
                </a:tc>
                <a:tc>
                  <a:txBody>
                    <a:bodyPr/>
                    <a:lstStyle/>
                    <a:p>
                      <a:pPr algn="r" fontAlgn="t"/>
                      <a:endParaRPr lang="en-US" sz="1800" b="0" i="0" u="none" strike="noStrike" dirty="0" smtClean="0">
                        <a:solidFill>
                          <a:srgbClr val="000000"/>
                        </a:solidFill>
                        <a:latin typeface="+mn-lt"/>
                      </a:endParaRPr>
                    </a:p>
                    <a:p>
                      <a:pPr algn="r" fontAlgn="t"/>
                      <a:r>
                        <a:rPr lang="en-US" sz="1800" b="0" i="0" u="none" strike="noStrike" dirty="0" smtClean="0">
                          <a:solidFill>
                            <a:srgbClr val="000000"/>
                          </a:solidFill>
                          <a:latin typeface="+mn-lt"/>
                        </a:rPr>
                        <a:t>299</a:t>
                      </a:r>
                      <a:endParaRPr lang="en-US" sz="1800" b="0" i="0" u="none" strike="noStrike" dirty="0">
                        <a:solidFill>
                          <a:srgbClr val="000000"/>
                        </a:solidFill>
                        <a:latin typeface="+mn-lt"/>
                      </a:endParaRPr>
                    </a:p>
                  </a:txBody>
                  <a:tcPr marL="9525" marR="9525" marT="9525" marB="0">
                    <a:lnL>
                      <a:noFill/>
                    </a:lnL>
                    <a:lnR>
                      <a:noFill/>
                    </a:lnR>
                    <a:lnT>
                      <a:noFill/>
                    </a:lnT>
                    <a:lnB>
                      <a:noFill/>
                    </a:lnB>
                  </a:tcPr>
                </a:tc>
                <a:tc>
                  <a:txBody>
                    <a:bodyPr/>
                    <a:lstStyle/>
                    <a:p>
                      <a:pPr algn="r" fontAlgn="t"/>
                      <a:endParaRPr lang="en-US" sz="1800" b="0" i="0" u="none" strike="noStrike" dirty="0" smtClean="0">
                        <a:solidFill>
                          <a:srgbClr val="000000"/>
                        </a:solidFill>
                        <a:latin typeface="+mn-lt"/>
                      </a:endParaRPr>
                    </a:p>
                    <a:p>
                      <a:pPr algn="r" fontAlgn="t"/>
                      <a:r>
                        <a:rPr lang="en-US" sz="1800" b="0" i="0" u="none" strike="noStrike" dirty="0" smtClean="0">
                          <a:solidFill>
                            <a:srgbClr val="000000"/>
                          </a:solidFill>
                          <a:latin typeface="+mn-lt"/>
                        </a:rPr>
                        <a:t>299  </a:t>
                      </a:r>
                      <a:endParaRPr lang="en-US" sz="1800" b="0" i="0" u="none" strike="noStrike" dirty="0">
                        <a:solidFill>
                          <a:srgbClr val="000000"/>
                        </a:solidFill>
                        <a:latin typeface="+mn-lt"/>
                      </a:endParaRPr>
                    </a:p>
                  </a:txBody>
                  <a:tcPr marL="9525" marR="9525" marT="9525" marB="0">
                    <a:lnL>
                      <a:noFill/>
                    </a:lnL>
                    <a:lnR>
                      <a:noFill/>
                    </a:lnR>
                    <a:lnT>
                      <a:noFill/>
                    </a:lnT>
                    <a:lnB>
                      <a:noFill/>
                    </a:lnB>
                  </a:tcPr>
                </a:tc>
                <a:tc>
                  <a:txBody>
                    <a:bodyPr/>
                    <a:lstStyle/>
                    <a:p>
                      <a:pPr algn="r" fontAlgn="t"/>
                      <a:endParaRPr lang="en-US" sz="1800" b="0" i="0" u="none" strike="noStrike" dirty="0" smtClean="0">
                        <a:solidFill>
                          <a:srgbClr val="000000"/>
                        </a:solidFill>
                        <a:latin typeface="+mn-lt"/>
                      </a:endParaRPr>
                    </a:p>
                    <a:p>
                      <a:pPr algn="r" fontAlgn="t"/>
                      <a:r>
                        <a:rPr lang="en-US" sz="1800" b="0" i="0" u="none" strike="noStrike" dirty="0" smtClean="0">
                          <a:solidFill>
                            <a:srgbClr val="000000"/>
                          </a:solidFill>
                          <a:latin typeface="+mn-lt"/>
                        </a:rPr>
                        <a:t>147  </a:t>
                      </a:r>
                      <a:endParaRPr lang="en-US" sz="1800" b="0" i="0" u="none" strike="noStrike" dirty="0">
                        <a:solidFill>
                          <a:srgbClr val="000000"/>
                        </a:solidFill>
                        <a:latin typeface="+mn-lt"/>
                      </a:endParaRPr>
                    </a:p>
                  </a:txBody>
                  <a:tcPr marL="9525" marR="9525" marT="9525" marB="0">
                    <a:lnL>
                      <a:noFill/>
                    </a:lnL>
                    <a:lnR>
                      <a:noFill/>
                    </a:lnR>
                    <a:lnT>
                      <a:noFill/>
                    </a:lnT>
                    <a:lnB>
                      <a:noFill/>
                    </a:lnB>
                  </a:tcPr>
                </a:tc>
              </a:tr>
              <a:tr h="269062">
                <a:tc>
                  <a:txBody>
                    <a:bodyPr/>
                    <a:lstStyle/>
                    <a:p>
                      <a:pPr algn="l" fontAlgn="b"/>
                      <a:r>
                        <a:rPr lang="en-US" sz="1800" b="0" i="0" u="none" strike="noStrike">
                          <a:solidFill>
                            <a:srgbClr val="000000"/>
                          </a:solidFill>
                          <a:latin typeface="+mn-lt"/>
                        </a:rPr>
                        <a:t>National Science Board</a:t>
                      </a:r>
                    </a:p>
                  </a:txBody>
                  <a:tcPr marL="9525" marR="9525" marT="9525" marB="0" anchor="b">
                    <a:lnL>
                      <a:noFill/>
                    </a:lnL>
                    <a:lnR>
                      <a:noFill/>
                    </a:lnR>
                    <a:lnT>
                      <a:noFill/>
                    </a:lnT>
                    <a:lnB>
                      <a:noFill/>
                    </a:lnB>
                  </a:tcPr>
                </a:tc>
                <a:tc>
                  <a:txBody>
                    <a:bodyPr/>
                    <a:lstStyle/>
                    <a:p>
                      <a:pPr algn="r" fontAlgn="t"/>
                      <a:r>
                        <a:rPr lang="en-US" sz="1800" b="0" i="0" u="none" strike="noStrike">
                          <a:solidFill>
                            <a:srgbClr val="000000"/>
                          </a:solidFill>
                          <a:latin typeface="+mn-lt"/>
                        </a:rPr>
                        <a:t>4</a:t>
                      </a:r>
                    </a:p>
                  </a:txBody>
                  <a:tcPr marL="9525" marR="9525" marT="9525" marB="0">
                    <a:lnL>
                      <a:noFill/>
                    </a:lnL>
                    <a:lnR>
                      <a:noFill/>
                    </a:lnR>
                    <a:lnT>
                      <a:noFill/>
                    </a:lnT>
                    <a:lnB>
                      <a:noFill/>
                    </a:lnB>
                  </a:tcPr>
                </a:tc>
                <a:tc>
                  <a:txBody>
                    <a:bodyPr/>
                    <a:lstStyle/>
                    <a:p>
                      <a:pPr algn="r" fontAlgn="t"/>
                      <a:r>
                        <a:rPr lang="en-US" sz="1800" b="0" i="0" u="none" strike="noStrike" dirty="0" smtClean="0">
                          <a:solidFill>
                            <a:srgbClr val="000000"/>
                          </a:solidFill>
                          <a:latin typeface="+mn-lt"/>
                        </a:rPr>
                        <a:t>4</a:t>
                      </a:r>
                      <a:endParaRPr lang="en-US" sz="1800" b="0" i="0" u="none" strike="noStrike" dirty="0">
                        <a:solidFill>
                          <a:srgbClr val="000000"/>
                        </a:solidFill>
                        <a:latin typeface="+mn-lt"/>
                      </a:endParaRPr>
                    </a:p>
                  </a:txBody>
                  <a:tcPr marL="9525" marR="9525" marT="9525" marB="0">
                    <a:lnL>
                      <a:noFill/>
                    </a:lnL>
                    <a:lnR>
                      <a:noFill/>
                    </a:lnR>
                    <a:lnT>
                      <a:noFill/>
                    </a:lnT>
                    <a:lnB>
                      <a:noFill/>
                    </a:lnB>
                  </a:tcPr>
                </a:tc>
                <a:tc>
                  <a:txBody>
                    <a:bodyPr/>
                    <a:lstStyle/>
                    <a:p>
                      <a:pPr algn="r" fontAlgn="t"/>
                      <a:r>
                        <a:rPr lang="en-US" sz="1800" b="0" i="0" u="none" strike="noStrike" dirty="0" smtClean="0">
                          <a:solidFill>
                            <a:srgbClr val="000000"/>
                          </a:solidFill>
                          <a:latin typeface="+mn-lt"/>
                        </a:rPr>
                        <a:t>4  </a:t>
                      </a:r>
                      <a:endParaRPr lang="en-US" sz="1800" b="0" i="0" u="none" strike="noStrike" dirty="0">
                        <a:solidFill>
                          <a:srgbClr val="000000"/>
                        </a:solidFill>
                        <a:latin typeface="+mn-lt"/>
                      </a:endParaRPr>
                    </a:p>
                  </a:txBody>
                  <a:tcPr marL="9525" marR="9525" marT="9525" marB="0">
                    <a:lnL>
                      <a:noFill/>
                    </a:lnL>
                    <a:lnR>
                      <a:noFill/>
                    </a:lnR>
                    <a:lnT>
                      <a:noFill/>
                    </a:lnT>
                    <a:lnB>
                      <a:noFill/>
                    </a:lnB>
                  </a:tcPr>
                </a:tc>
                <a:tc>
                  <a:txBody>
                    <a:bodyPr/>
                    <a:lstStyle/>
                    <a:p>
                      <a:pPr algn="r" fontAlgn="t"/>
                      <a:r>
                        <a:rPr lang="en-US" sz="1800" b="0" i="0" u="none" strike="noStrike" dirty="0" smtClean="0">
                          <a:solidFill>
                            <a:srgbClr val="000000"/>
                          </a:solidFill>
                          <a:latin typeface="+mn-lt"/>
                        </a:rPr>
                        <a:t>2  </a:t>
                      </a:r>
                      <a:endParaRPr lang="en-US" sz="1800" b="0" i="0" u="none" strike="noStrike" dirty="0">
                        <a:solidFill>
                          <a:srgbClr val="000000"/>
                        </a:solidFill>
                        <a:latin typeface="+mn-lt"/>
                      </a:endParaRPr>
                    </a:p>
                  </a:txBody>
                  <a:tcPr marL="9525" marR="9525" marT="9525" marB="0">
                    <a:lnL>
                      <a:noFill/>
                    </a:lnL>
                    <a:lnR>
                      <a:noFill/>
                    </a:lnR>
                    <a:lnT>
                      <a:noFill/>
                    </a:lnT>
                    <a:lnB>
                      <a:noFill/>
                    </a:lnB>
                  </a:tcPr>
                </a:tc>
              </a:tr>
              <a:tr h="269062">
                <a:tc>
                  <a:txBody>
                    <a:bodyPr/>
                    <a:lstStyle/>
                    <a:p>
                      <a:pPr algn="l" fontAlgn="b"/>
                      <a:r>
                        <a:rPr lang="en-US" sz="1800" b="0" i="0" u="none" strike="noStrike">
                          <a:solidFill>
                            <a:srgbClr val="000000"/>
                          </a:solidFill>
                          <a:latin typeface="+mn-lt"/>
                        </a:rPr>
                        <a:t>Office of Inspector General</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r" fontAlgn="t"/>
                      <a:r>
                        <a:rPr lang="en-US" sz="1800" b="0" i="0" u="none" strike="noStrike">
                          <a:solidFill>
                            <a:srgbClr val="000000"/>
                          </a:solidFill>
                          <a:latin typeface="+mn-lt"/>
                        </a:rPr>
                        <a:t>14</a:t>
                      </a:r>
                    </a:p>
                  </a:txBody>
                  <a:tcPr marL="9525" marR="9525" marT="9525" marB="0">
                    <a:lnL>
                      <a:noFill/>
                    </a:lnL>
                    <a:lnR>
                      <a:noFill/>
                    </a:lnR>
                    <a:lnT>
                      <a:noFill/>
                    </a:lnT>
                    <a:lnB w="6350" cap="flat" cmpd="sng" algn="ctr">
                      <a:solidFill>
                        <a:srgbClr val="000000"/>
                      </a:solidFill>
                      <a:prstDash val="solid"/>
                      <a:round/>
                      <a:headEnd type="none" w="med" len="med"/>
                      <a:tailEnd type="none" w="med" len="med"/>
                    </a:lnB>
                  </a:tcPr>
                </a:tc>
                <a:tc>
                  <a:txBody>
                    <a:bodyPr/>
                    <a:lstStyle/>
                    <a:p>
                      <a:pPr algn="r" fontAlgn="t"/>
                      <a:r>
                        <a:rPr lang="en-US" sz="1800" b="0" i="0" u="none" strike="noStrike" dirty="0" smtClean="0">
                          <a:solidFill>
                            <a:srgbClr val="000000"/>
                          </a:solidFill>
                          <a:latin typeface="+mn-lt"/>
                        </a:rPr>
                        <a:t>14</a:t>
                      </a:r>
                      <a:endParaRPr lang="en-US" sz="1800" b="0" i="0" u="none" strike="noStrike" dirty="0">
                        <a:solidFill>
                          <a:srgbClr val="000000"/>
                        </a:solidFill>
                        <a:latin typeface="+mn-lt"/>
                      </a:endParaRPr>
                    </a:p>
                  </a:txBody>
                  <a:tcPr marL="9525" marR="9525" marT="9525" marB="0">
                    <a:lnL>
                      <a:noFill/>
                    </a:lnL>
                    <a:lnR>
                      <a:noFill/>
                    </a:lnR>
                    <a:lnT>
                      <a:noFill/>
                    </a:lnT>
                    <a:lnB w="6350" cap="flat" cmpd="sng" algn="ctr">
                      <a:solidFill>
                        <a:srgbClr val="000000"/>
                      </a:solidFill>
                      <a:prstDash val="solid"/>
                      <a:round/>
                      <a:headEnd type="none" w="med" len="med"/>
                      <a:tailEnd type="none" w="med" len="med"/>
                    </a:lnB>
                  </a:tcPr>
                </a:tc>
                <a:tc>
                  <a:txBody>
                    <a:bodyPr/>
                    <a:lstStyle/>
                    <a:p>
                      <a:pPr algn="r" fontAlgn="t"/>
                      <a:r>
                        <a:rPr lang="en-US" sz="1800" b="0" i="0" u="none" strike="noStrike" dirty="0" smtClean="0">
                          <a:solidFill>
                            <a:srgbClr val="000000"/>
                          </a:solidFill>
                          <a:latin typeface="+mn-lt"/>
                        </a:rPr>
                        <a:t>14  </a:t>
                      </a:r>
                      <a:endParaRPr lang="en-US" sz="1800" b="0" i="0" u="none" strike="noStrike" dirty="0">
                        <a:solidFill>
                          <a:srgbClr val="000000"/>
                        </a:solidFill>
                        <a:latin typeface="+mn-lt"/>
                      </a:endParaRPr>
                    </a:p>
                  </a:txBody>
                  <a:tcPr marL="9525" marR="9525" marT="9525" marB="0">
                    <a:lnL>
                      <a:noFill/>
                    </a:lnL>
                    <a:lnR>
                      <a:noFill/>
                    </a:lnR>
                    <a:lnT>
                      <a:noFill/>
                    </a:lnT>
                    <a:lnB w="6350" cap="flat" cmpd="sng" algn="ctr">
                      <a:solidFill>
                        <a:srgbClr val="000000"/>
                      </a:solidFill>
                      <a:prstDash val="solid"/>
                      <a:round/>
                      <a:headEnd type="none" w="med" len="med"/>
                      <a:tailEnd type="none" w="med" len="med"/>
                    </a:lnB>
                  </a:tcPr>
                </a:tc>
                <a:tc>
                  <a:txBody>
                    <a:bodyPr/>
                    <a:lstStyle/>
                    <a:p>
                      <a:pPr algn="r" fontAlgn="t"/>
                      <a:r>
                        <a:rPr lang="en-US" sz="1800" b="0" i="0" u="none" strike="noStrike" dirty="0" smtClean="0">
                          <a:solidFill>
                            <a:srgbClr val="000000"/>
                          </a:solidFill>
                          <a:latin typeface="+mn-lt"/>
                        </a:rPr>
                        <a:t>7  </a:t>
                      </a:r>
                      <a:endParaRPr lang="en-US" sz="1800" b="0" i="0" u="none" strike="noStrike" dirty="0">
                        <a:solidFill>
                          <a:srgbClr val="000000"/>
                        </a:solidFill>
                        <a:latin typeface="+mn-lt"/>
                      </a:endParaRPr>
                    </a:p>
                  </a:txBody>
                  <a:tcPr marL="9525" marR="9525" marT="9525" marB="0">
                    <a:lnL>
                      <a:noFill/>
                    </a:lnL>
                    <a:lnR>
                      <a:noFill/>
                    </a:lnR>
                    <a:lnT>
                      <a:noFill/>
                    </a:lnT>
                    <a:lnB w="6350" cap="flat" cmpd="sng" algn="ctr">
                      <a:solidFill>
                        <a:srgbClr val="000000"/>
                      </a:solidFill>
                      <a:prstDash val="solid"/>
                      <a:round/>
                      <a:headEnd type="none" w="med" len="med"/>
                      <a:tailEnd type="none" w="med" len="med"/>
                    </a:lnB>
                  </a:tcPr>
                </a:tc>
              </a:tr>
              <a:tr h="269062">
                <a:tc>
                  <a:txBody>
                    <a:bodyPr/>
                    <a:lstStyle/>
                    <a:p>
                      <a:pPr algn="l" fontAlgn="b"/>
                      <a:r>
                        <a:rPr lang="en-US" sz="1800" b="1" i="0" u="none" strike="noStrike">
                          <a:solidFill>
                            <a:srgbClr val="000000"/>
                          </a:solidFill>
                          <a:latin typeface="+mn-lt"/>
                        </a:rPr>
                        <a:t>Total, NSF</a:t>
                      </a:r>
                    </a:p>
                  </a:txBody>
                  <a:tcPr marL="9525" marR="9525" marT="9525" marB="0" anchor="b">
                    <a:lnL>
                      <a:noFill/>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t"/>
                      <a:r>
                        <a:rPr lang="en-US" sz="1800" b="1" i="0" u="none" strike="noStrike" dirty="0">
                          <a:solidFill>
                            <a:srgbClr val="000000"/>
                          </a:solidFill>
                          <a:latin typeface="+mn-lt"/>
                        </a:rPr>
                        <a:t>$</a:t>
                      </a:r>
                      <a:r>
                        <a:rPr lang="en-US" sz="1800" b="1" i="0" u="none" strike="noStrike" dirty="0" smtClean="0">
                          <a:solidFill>
                            <a:srgbClr val="000000"/>
                          </a:solidFill>
                          <a:latin typeface="+mn-lt"/>
                        </a:rPr>
                        <a:t>7,373</a:t>
                      </a:r>
                      <a:endParaRPr lang="en-US" sz="1800" b="1" i="0" u="none" strike="noStrike" dirty="0">
                        <a:solidFill>
                          <a:srgbClr val="000000"/>
                        </a:solidFill>
                        <a:latin typeface="+mn-lt"/>
                      </a:endParaRPr>
                    </a:p>
                  </a:txBody>
                  <a:tcPr marL="9525" marR="9525" marT="9525" marB="0">
                    <a:lnL>
                      <a:noFill/>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t"/>
                      <a:r>
                        <a:rPr lang="en-US" sz="1800" b="1" i="0" u="none" strike="noStrike" dirty="0" smtClean="0">
                          <a:solidFill>
                            <a:srgbClr val="000000"/>
                          </a:solidFill>
                          <a:latin typeface="+mn-lt"/>
                        </a:rPr>
                        <a:t>$7,333</a:t>
                      </a:r>
                      <a:endParaRPr lang="en-US" sz="1800" b="1" i="0" u="none" strike="noStrike" dirty="0">
                        <a:solidFill>
                          <a:srgbClr val="000000"/>
                        </a:solidFill>
                        <a:latin typeface="+mn-lt"/>
                      </a:endParaRPr>
                    </a:p>
                  </a:txBody>
                  <a:tcPr marL="9525" marR="9525" marT="9525" marB="0">
                    <a:lnL>
                      <a:noFill/>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t"/>
                      <a:r>
                        <a:rPr lang="en-US" sz="1800" b="1" i="0" u="none" strike="noStrike" dirty="0" smtClean="0">
                          <a:solidFill>
                            <a:srgbClr val="000000"/>
                          </a:solidFill>
                          <a:latin typeface="+mn-lt"/>
                        </a:rPr>
                        <a:t>$7,273</a:t>
                      </a:r>
                      <a:endParaRPr lang="en-US" sz="1800" b="1" i="0" u="none" strike="noStrike" dirty="0">
                        <a:solidFill>
                          <a:srgbClr val="000000"/>
                        </a:solidFill>
                        <a:latin typeface="+mn-lt"/>
                      </a:endParaRPr>
                    </a:p>
                  </a:txBody>
                  <a:tcPr marL="9525" marR="9525" marT="9525" marB="0">
                    <a:lnL>
                      <a:noFill/>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t"/>
                      <a:r>
                        <a:rPr lang="en-US" sz="1800" b="1" i="0" u="none" strike="noStrike" dirty="0" smtClean="0">
                          <a:solidFill>
                            <a:srgbClr val="000000"/>
                          </a:solidFill>
                          <a:latin typeface="+mn-lt"/>
                        </a:rPr>
                        <a:t>$3,451</a:t>
                      </a:r>
                      <a:endParaRPr lang="en-US" sz="1800" b="1" i="0" u="none" strike="noStrike" dirty="0">
                        <a:solidFill>
                          <a:srgbClr val="000000"/>
                        </a:solidFill>
                        <a:latin typeface="+mn-lt"/>
                      </a:endParaRPr>
                    </a:p>
                  </a:txBody>
                  <a:tcPr marL="9525" marR="9525" marT="9525" marB="0">
                    <a:lnL>
                      <a:noFill/>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54114">
                <a:tc>
                  <a:txBody>
                    <a:bodyPr/>
                    <a:lstStyle/>
                    <a:p>
                      <a:pPr algn="l" fontAlgn="b"/>
                      <a:r>
                        <a:rPr lang="en-US" sz="1400" b="0" i="0" u="none" strike="noStrike" dirty="0">
                          <a:solidFill>
                            <a:srgbClr val="000000"/>
                          </a:solidFill>
                          <a:latin typeface="+mn-lt"/>
                        </a:rPr>
                        <a:t>Totals may not add due to rounding.</a:t>
                      </a:r>
                    </a:p>
                  </a:txBody>
                  <a:tcPr marL="9525" marR="9525" marT="9525"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endParaRPr lang="en-US" sz="1600" b="0" i="0" u="none" strike="noStrike" dirty="0">
                        <a:solidFill>
                          <a:srgbClr val="000000"/>
                        </a:solidFill>
                        <a:latin typeface="+mn-lt"/>
                      </a:endParaRPr>
                    </a:p>
                  </a:txBody>
                  <a:tcPr marL="9525" marR="9525" marT="9525"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endParaRPr lang="en-US" sz="1600" b="0" i="0" u="none" strike="noStrike" dirty="0">
                        <a:solidFill>
                          <a:srgbClr val="000000"/>
                        </a:solidFill>
                        <a:latin typeface="+mn-lt"/>
                      </a:endParaRPr>
                    </a:p>
                  </a:txBody>
                  <a:tcPr marL="9525" marR="9525" marT="9525"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endParaRPr lang="en-US" sz="1600" b="0" i="0" u="none" strike="noStrike">
                        <a:solidFill>
                          <a:srgbClr val="000000"/>
                        </a:solidFill>
                        <a:latin typeface="+mn-lt"/>
                      </a:endParaRPr>
                    </a:p>
                  </a:txBody>
                  <a:tcPr marL="9525" marR="9525" marT="9525"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endParaRPr lang="en-US" sz="1600" b="0" i="0" u="none" strike="noStrike" dirty="0">
                        <a:solidFill>
                          <a:srgbClr val="000000"/>
                        </a:solidFill>
                        <a:latin typeface="+mn-lt"/>
                      </a:endParaRPr>
                    </a:p>
                  </a:txBody>
                  <a:tcPr marL="9525" marR="9525" marT="9525" marB="0" anchor="b">
                    <a:lnL>
                      <a:noFill/>
                    </a:lnL>
                    <a:lnR>
                      <a:noFill/>
                    </a:lnR>
                    <a:lnT w="12700" cap="flat" cmpd="sng" algn="ctr">
                      <a:solidFill>
                        <a:srgbClr val="000000"/>
                      </a:solidFill>
                      <a:prstDash val="solid"/>
                      <a:round/>
                      <a:headEnd type="none" w="med" len="med"/>
                      <a:tailEnd type="none" w="med" len="med"/>
                    </a:lnT>
                    <a:lnB>
                      <a:noFill/>
                    </a:lnB>
                  </a:tcPr>
                </a:tc>
              </a:tr>
            </a:tbl>
          </a:graphicData>
        </a:graphic>
      </p:graphicFrame>
      <p:sp>
        <p:nvSpPr>
          <p:cNvPr id="6" name="Title 3"/>
          <p:cNvSpPr txBox="1">
            <a:spLocks/>
          </p:cNvSpPr>
          <p:nvPr/>
        </p:nvSpPr>
        <p:spPr>
          <a:xfrm>
            <a:off x="0" y="762000"/>
            <a:ext cx="9144000" cy="808038"/>
          </a:xfrm>
          <a:prstGeom prst="rect">
            <a:avLst/>
          </a:prstGeom>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3000" b="1" i="0" u="none" strike="noStrike" kern="0" cap="none" spc="0" normalizeH="0" baseline="0" noProof="0" dirty="0" smtClean="0">
                <a:ln>
                  <a:noFill/>
                </a:ln>
                <a:solidFill>
                  <a:schemeClr val="tx1"/>
                </a:solidFill>
                <a:effectLst>
                  <a:outerShdw blurRad="38100" dist="38100" dir="2700000" algn="tl">
                    <a:srgbClr val="000000">
                      <a:alpha val="43137"/>
                    </a:srgbClr>
                  </a:outerShdw>
                </a:effectLst>
                <a:uLnTx/>
                <a:uFillTx/>
                <a:latin typeface="Arial" pitchFamily="34" charset="0"/>
                <a:ea typeface="+mj-ea"/>
                <a:cs typeface="Arial" pitchFamily="34" charset="0"/>
              </a:rPr>
              <a:t>FY 2013 Budget Request – Congressional Action</a:t>
            </a:r>
            <a:endParaRPr kumimoji="0" lang="en-US" sz="3000" b="0" i="0" u="none" strike="noStrike" kern="0" cap="none" spc="0" normalizeH="0" baseline="0" noProof="0" dirty="0">
              <a:ln>
                <a:noFill/>
              </a:ln>
              <a:solidFill>
                <a:schemeClr val="tx1"/>
              </a:solidFill>
              <a:effectLst>
                <a:outerShdw blurRad="38100" dist="38100" dir="2700000" algn="tl">
                  <a:srgbClr val="000000">
                    <a:alpha val="43137"/>
                  </a:srgbClr>
                </a:outerShdw>
              </a:effectLst>
              <a:uLnTx/>
              <a:uFillTx/>
              <a:latin typeface="Arial" pitchFamily="34" charset="0"/>
              <a:ea typeface="+mj-ea"/>
              <a:cs typeface="Arial" pitchFamily="34" charset="0"/>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1_Default Design">
  <a:themeElements>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20000"/>
          </a:lnSpc>
          <a:spcBef>
            <a:spcPct val="20000"/>
          </a:spcBef>
          <a:spcAft>
            <a:spcPct val="25000"/>
          </a:spcAft>
          <a:buClrTx/>
          <a:buSzTx/>
          <a:buFontTx/>
          <a:buNone/>
          <a:tabLst/>
          <a:defRPr kumimoji="0" lang="en-US" sz="1800" b="0" i="0" u="none" strike="noStrike" cap="none" normalizeH="0" baseline="0" smtClean="0">
            <a:ln>
              <a:noFill/>
            </a:ln>
            <a:solidFill>
              <a:schemeClr val="bg1"/>
            </a:solidFill>
            <a:effectLst/>
            <a:latin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20000"/>
          </a:lnSpc>
          <a:spcBef>
            <a:spcPct val="20000"/>
          </a:spcBef>
          <a:spcAft>
            <a:spcPct val="25000"/>
          </a:spcAft>
          <a:buClrTx/>
          <a:buSzTx/>
          <a:buFontTx/>
          <a:buNone/>
          <a:tabLst/>
          <a:defRPr kumimoji="0" lang="en-US" sz="1800" b="0" i="0" u="none" strike="noStrike" cap="none" normalizeH="0" baseline="0" smtClean="0">
            <a:ln>
              <a:noFill/>
            </a:ln>
            <a:solidFill>
              <a:schemeClr val="bg1"/>
            </a:solidFill>
            <a:effectLst/>
            <a:latin typeface="Arial" charset="0"/>
          </a:defRPr>
        </a:defPPr>
      </a:lstStyle>
    </a:lnDef>
  </a:objectDefaults>
  <a:extraClrSchemeLst>
    <a:extraClrScheme>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20000"/>
          </a:lnSpc>
          <a:spcBef>
            <a:spcPct val="20000"/>
          </a:spcBef>
          <a:spcAft>
            <a:spcPct val="25000"/>
          </a:spcAft>
          <a:buClrTx/>
          <a:buSzTx/>
          <a:buFontTx/>
          <a:buNone/>
          <a:tabLst/>
          <a:defRPr kumimoji="0" lang="en-US" sz="1800" b="0" i="0" u="none" strike="noStrike" cap="none" normalizeH="0" baseline="0" smtClean="0">
            <a:ln>
              <a:noFill/>
            </a:ln>
            <a:solidFill>
              <a:schemeClr val="bg1"/>
            </a:solidFill>
            <a:effectLst/>
            <a:latin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20000"/>
          </a:lnSpc>
          <a:spcBef>
            <a:spcPct val="20000"/>
          </a:spcBef>
          <a:spcAft>
            <a:spcPct val="25000"/>
          </a:spcAft>
          <a:buClrTx/>
          <a:buSzTx/>
          <a:buFontTx/>
          <a:buNone/>
          <a:tabLst/>
          <a:defRPr kumimoji="0" lang="en-US" sz="1800" b="0" i="0" u="none" strike="noStrike" cap="none" normalizeH="0" baseline="0" smtClean="0">
            <a:ln>
              <a:noFill/>
            </a:ln>
            <a:solidFill>
              <a:schemeClr val="bg1"/>
            </a:solidFill>
            <a:effectLst/>
            <a:latin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3432</TotalTime>
  <Words>3622</Words>
  <Application>Microsoft Office PowerPoint</Application>
  <PresentationFormat>On-screen Show (4:3)</PresentationFormat>
  <Paragraphs>578</Paragraphs>
  <Slides>51</Slides>
  <Notes>51</Notes>
  <HiddenSlides>0</HiddenSlides>
  <MMClips>0</MMClips>
  <ScaleCrop>false</ScaleCrop>
  <HeadingPairs>
    <vt:vector size="6" baseType="variant">
      <vt:variant>
        <vt:lpstr>Theme</vt:lpstr>
      </vt:variant>
      <vt:variant>
        <vt:i4>3</vt:i4>
      </vt:variant>
      <vt:variant>
        <vt:lpstr>Embedded OLE Servers</vt:lpstr>
      </vt:variant>
      <vt:variant>
        <vt:i4>1</vt:i4>
      </vt:variant>
      <vt:variant>
        <vt:lpstr>Slide Titles</vt:lpstr>
      </vt:variant>
      <vt:variant>
        <vt:i4>51</vt:i4>
      </vt:variant>
    </vt:vector>
  </HeadingPairs>
  <TitlesOfParts>
    <vt:vector size="55" baseType="lpstr">
      <vt:lpstr>1_Default Design</vt:lpstr>
      <vt:lpstr>Default Design</vt:lpstr>
      <vt:lpstr>Custom Design</vt:lpstr>
      <vt:lpstr>Document</vt:lpstr>
      <vt:lpstr>National Science Foundation Update</vt:lpstr>
      <vt:lpstr>Ask Early, Ask Often</vt:lpstr>
      <vt:lpstr>PowerPoint Presentation</vt:lpstr>
      <vt:lpstr>PowerPoint Presentation</vt:lpstr>
      <vt:lpstr>Personnel Update</vt:lpstr>
      <vt:lpstr>PowerPoint Presentation</vt:lpstr>
      <vt:lpstr>PowerPoint Presentation</vt:lpstr>
      <vt:lpstr>PowerPoint Presentation</vt:lpstr>
      <vt:lpstr>PowerPoint Presentation</vt:lpstr>
      <vt:lpstr>ARRA Acceleration:  NSF Implementation of OMB Memorandum M-11-34  </vt:lpstr>
      <vt:lpstr>PowerPoint Presentation</vt:lpstr>
      <vt:lpstr>NSF Merit Review  Criteria Revision   Background</vt:lpstr>
      <vt:lpstr>NSB Task Force on Merit Review</vt:lpstr>
      <vt:lpstr>Final Report</vt:lpstr>
      <vt:lpstr>Final Report: Conclusions</vt:lpstr>
      <vt:lpstr>Final Report: Recommendations</vt:lpstr>
      <vt:lpstr>Merit Review Criteria Guiding Principles</vt:lpstr>
      <vt:lpstr>Merit Review Criteria</vt:lpstr>
      <vt:lpstr>Five Review Elements</vt:lpstr>
      <vt:lpstr>Proposal &amp; Award Policies &amp; Procedures Guide (PAPPG) Changes &amp; Clarifications</vt:lpstr>
      <vt:lpstr>PAPPG Revision Process</vt:lpstr>
      <vt:lpstr>PAPPG Changes Topic List</vt:lpstr>
      <vt:lpstr>PAPPG Changes Topic List (Cont’d)</vt:lpstr>
      <vt:lpstr>Merit Review Criteria  Funding Opportunities</vt:lpstr>
      <vt:lpstr>Merit Review Criteria For Proposers </vt:lpstr>
      <vt:lpstr>Merit Review Criteria For Proposers (Cont’d)</vt:lpstr>
      <vt:lpstr>Merit Review Criteria  Reviewers</vt:lpstr>
      <vt:lpstr>Merit Review Criteria  Reviewers (Cont’d)</vt:lpstr>
      <vt:lpstr>Merit Review Criteria Resources</vt:lpstr>
      <vt:lpstr>Merit Review Criteria FAQ Development</vt:lpstr>
      <vt:lpstr>New Proposal Certifications</vt:lpstr>
      <vt:lpstr>Biographical Sketch(es)</vt:lpstr>
      <vt:lpstr>Indirect Costs</vt:lpstr>
      <vt:lpstr>Proposals Not Accepted</vt:lpstr>
      <vt:lpstr>Required Sections of the Proposal</vt:lpstr>
      <vt:lpstr>Awardee Cash Management $ervice (ACM$)</vt:lpstr>
      <vt:lpstr>PowerPoint Presentation</vt:lpstr>
      <vt:lpstr>High-Resolution Graphics</vt:lpstr>
      <vt:lpstr>Conferences, Symposia &amp; Workshops</vt:lpstr>
      <vt:lpstr>Proposal Preparation Checklist</vt:lpstr>
      <vt:lpstr>Conflict of Interest Policies</vt:lpstr>
      <vt:lpstr>Proposals Involving Vertebrate Animals</vt:lpstr>
      <vt:lpstr>Grants.gov Application Guide - Revisions</vt:lpstr>
      <vt:lpstr>Grants.gov Application Guide - Revisions</vt:lpstr>
      <vt:lpstr>Cost Sharing at NSF</vt:lpstr>
      <vt:lpstr>Cost Sharing Update</vt:lpstr>
      <vt:lpstr>Cost Sharing Update</vt:lpstr>
      <vt:lpstr>Cost Sharing Update</vt:lpstr>
      <vt:lpstr>PowerPoint Presentation</vt:lpstr>
      <vt:lpstr>Key Document Sites</vt:lpstr>
      <vt:lpstr>PowerPoint Presentation</vt:lpstr>
    </vt:vector>
  </TitlesOfParts>
  <Company>National Science Foundation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National Science Foundation Update</dc:title>
  <dc:creator>jleffler</dc:creator>
  <cp:lastModifiedBy>Marina Aloyets</cp:lastModifiedBy>
  <cp:revision>286</cp:revision>
  <dcterms:created xsi:type="dcterms:W3CDTF">2012-03-05T19:08:54Z</dcterms:created>
  <dcterms:modified xsi:type="dcterms:W3CDTF">2012-11-28T15:47:39Z</dcterms:modified>
</cp:coreProperties>
</file>