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9236-3A62-4B05-A239-911DEAE7B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3B3A8B-9900-4D63-85AD-8207FE806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DFD9FD-4D34-4695-A8E8-229E898737EC}"/>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5" name="Footer Placeholder 4">
            <a:extLst>
              <a:ext uri="{FF2B5EF4-FFF2-40B4-BE49-F238E27FC236}">
                <a16:creationId xmlns:a16="http://schemas.microsoft.com/office/drawing/2014/main" id="{9AEBD7FA-BD66-4C07-BC31-2F0E8585DB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1C7A9-13AB-4AE6-B953-2AFE4B1AC1A1}"/>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0718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F24D-0C05-4793-9EA0-FB63D129A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6A1787-FE56-4C8F-9B6D-415FF75C11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1D35E-044F-4FA8-850F-B0AC386FE5C6}"/>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5" name="Footer Placeholder 4">
            <a:extLst>
              <a:ext uri="{FF2B5EF4-FFF2-40B4-BE49-F238E27FC236}">
                <a16:creationId xmlns:a16="http://schemas.microsoft.com/office/drawing/2014/main" id="{9B257705-0349-4882-80AC-F21A90D63F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F16CF9-D0B7-4EE1-BE1F-E7B03511FDB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29746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EB229-9418-4E14-BB70-21297CAC2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5FD742-D910-4D73-9635-719B9BB66B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1A7E5-D444-4B41-9C7F-7BEB6F2601AF}"/>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5" name="Footer Placeholder 4">
            <a:extLst>
              <a:ext uri="{FF2B5EF4-FFF2-40B4-BE49-F238E27FC236}">
                <a16:creationId xmlns:a16="http://schemas.microsoft.com/office/drawing/2014/main" id="{49843839-A55E-4AFB-9A51-C5711A527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BBA40-049C-49A7-9391-FB39275C35DE}"/>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386920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06F6-E165-493E-8BAF-8573647CF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4211A-07BF-45BE-A256-09F15BE297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8956D-0EDC-4B6C-A7B2-E841D02A59C5}"/>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5" name="Footer Placeholder 4">
            <a:extLst>
              <a:ext uri="{FF2B5EF4-FFF2-40B4-BE49-F238E27FC236}">
                <a16:creationId xmlns:a16="http://schemas.microsoft.com/office/drawing/2014/main" id="{6A15A44A-26FB-4049-A923-7330E34064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4104E6-F8EC-4D4B-AF2A-2266250ED10C}"/>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375017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3154-FE94-45F1-8B31-A89B2A0FD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3659B-8B4D-4B1E-8351-EADBB7539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19B8A9-FA90-42D0-9EF8-1BBABBD560BF}"/>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5" name="Footer Placeholder 4">
            <a:extLst>
              <a:ext uri="{FF2B5EF4-FFF2-40B4-BE49-F238E27FC236}">
                <a16:creationId xmlns:a16="http://schemas.microsoft.com/office/drawing/2014/main" id="{F04A0AFD-5369-45E2-8925-C4879221F6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432740-AB5A-4966-AEE0-A68E1AEE694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161718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3550-D47B-4952-96AC-F4BF6D23E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D7627-FAB2-4B97-831A-0D20ADDFB7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ED34F6-C78A-4482-A28B-B064ACE006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8461AA-6A76-4411-A958-3DBBC0CED338}"/>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6" name="Footer Placeholder 5">
            <a:extLst>
              <a:ext uri="{FF2B5EF4-FFF2-40B4-BE49-F238E27FC236}">
                <a16:creationId xmlns:a16="http://schemas.microsoft.com/office/drawing/2014/main" id="{8E8AB07E-C4F4-4128-B29E-A6150B5F01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29E3BA-9F25-4289-9A6B-3E4D2837566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6316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3447-FE38-4770-B5BB-330AD2443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02AA9-5FA9-4F06-B534-ABE00031F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4C60A3-714E-42F7-995A-844BD04939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5442B-39DF-4583-A9F6-B3C7C4091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0781F1-747A-4132-83D9-80DB3CDE23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E730C-788A-4FE2-9CF6-97D456FDF754}"/>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8" name="Footer Placeholder 7">
            <a:extLst>
              <a:ext uri="{FF2B5EF4-FFF2-40B4-BE49-F238E27FC236}">
                <a16:creationId xmlns:a16="http://schemas.microsoft.com/office/drawing/2014/main" id="{C3FAD7D8-ACFF-46DD-ABD1-6B454D04BE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0FD80D-EF51-4FE6-A37E-6DD7A4AB2B15}"/>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37806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4D02-B2F7-4B17-9696-FD54876867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A743B5-8AF8-47A1-A528-E217A3973A91}"/>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4" name="Footer Placeholder 3">
            <a:extLst>
              <a:ext uri="{FF2B5EF4-FFF2-40B4-BE49-F238E27FC236}">
                <a16:creationId xmlns:a16="http://schemas.microsoft.com/office/drawing/2014/main" id="{C4825C51-0C05-411F-8526-E61E498D4B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D17B95-F3F0-48EF-8F17-E5754CC539A4}"/>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50630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B7CEF-AD63-4C88-81B9-980EA8A6262B}"/>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3" name="Footer Placeholder 2">
            <a:extLst>
              <a:ext uri="{FF2B5EF4-FFF2-40B4-BE49-F238E27FC236}">
                <a16:creationId xmlns:a16="http://schemas.microsoft.com/office/drawing/2014/main" id="{68D0E1E7-177A-4BBB-B9A6-8A9B2E195B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51F698-EA79-4CBC-A8E5-E2024C98947C}"/>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323048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D806-1451-41B1-9A71-5540D47D3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F3DA6-04AD-4CFB-A4C2-D709B2477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3BF979-9226-4A2D-84A5-8043EDF73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F67E71-0EA5-4AC1-B350-5314F9BAEFA3}"/>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6" name="Footer Placeholder 5">
            <a:extLst>
              <a:ext uri="{FF2B5EF4-FFF2-40B4-BE49-F238E27FC236}">
                <a16:creationId xmlns:a16="http://schemas.microsoft.com/office/drawing/2014/main" id="{997705CD-2DF1-4343-8DBD-57BF758DD8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FDAAAD-6F2D-4F25-ADA7-0ABFA10BDC00}"/>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58236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C358-2765-4E45-AFC3-9174DE135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590071-E11D-41D1-A758-C55E6EB66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6FC954-A17B-4C86-B959-E8176FD1E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4FA861-9012-4824-A883-7823D01CE3BE}"/>
              </a:ext>
            </a:extLst>
          </p:cNvPr>
          <p:cNvSpPr>
            <a:spLocks noGrp="1"/>
          </p:cNvSpPr>
          <p:nvPr>
            <p:ph type="dt" sz="half" idx="10"/>
          </p:nvPr>
        </p:nvSpPr>
        <p:spPr/>
        <p:txBody>
          <a:bodyPr/>
          <a:lstStyle/>
          <a:p>
            <a:fld id="{8D9BF76C-EDCF-43C6-A645-99AF9BDFFF81}" type="datetimeFigureOut">
              <a:rPr lang="en-US" smtClean="0"/>
              <a:t>9/23/2022</a:t>
            </a:fld>
            <a:endParaRPr lang="en-US" dirty="0"/>
          </a:p>
        </p:txBody>
      </p:sp>
      <p:sp>
        <p:nvSpPr>
          <p:cNvPr id="6" name="Footer Placeholder 5">
            <a:extLst>
              <a:ext uri="{FF2B5EF4-FFF2-40B4-BE49-F238E27FC236}">
                <a16:creationId xmlns:a16="http://schemas.microsoft.com/office/drawing/2014/main" id="{422D9318-BD60-4069-BF79-8B5999D03C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E1E888-4AAB-43AE-A609-E76FD86CCD57}"/>
              </a:ext>
            </a:extLst>
          </p:cNvPr>
          <p:cNvSpPr>
            <a:spLocks noGrp="1"/>
          </p:cNvSpPr>
          <p:nvPr>
            <p:ph type="sldNum" sz="quarter" idx="12"/>
          </p:nvPr>
        </p:nvSpPr>
        <p:spPr/>
        <p:txBody>
          <a:bodyPr/>
          <a:lstStyle/>
          <a:p>
            <a:fld id="{5A509D82-A8B3-4634-835C-6CFB607C009F}" type="slidenum">
              <a:rPr lang="en-US" smtClean="0"/>
              <a:t>‹#›</a:t>
            </a:fld>
            <a:endParaRPr lang="en-US" dirty="0"/>
          </a:p>
        </p:txBody>
      </p:sp>
    </p:spTree>
    <p:extLst>
      <p:ext uri="{BB962C8B-B14F-4D97-AF65-F5344CB8AC3E}">
        <p14:creationId xmlns:p14="http://schemas.microsoft.com/office/powerpoint/2010/main" val="237254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DE913-EA08-46DD-AEB3-6484983DA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B01FB-E8DA-4230-A193-DD350CCB1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CF73E-11D3-4497-B3BE-709CA9C96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BF76C-EDCF-43C6-A645-99AF9BDFFF81}" type="datetimeFigureOut">
              <a:rPr lang="en-US" smtClean="0"/>
              <a:t>9/23/2022</a:t>
            </a:fld>
            <a:endParaRPr lang="en-US" dirty="0"/>
          </a:p>
        </p:txBody>
      </p:sp>
      <p:sp>
        <p:nvSpPr>
          <p:cNvPr id="5" name="Footer Placeholder 4">
            <a:extLst>
              <a:ext uri="{FF2B5EF4-FFF2-40B4-BE49-F238E27FC236}">
                <a16:creationId xmlns:a16="http://schemas.microsoft.com/office/drawing/2014/main" id="{2BD6AE75-3DF6-4D5A-988E-D159585D4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B0FD62-6AFA-4B91-92DF-89E44B137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09D82-A8B3-4634-835C-6CFB607C009F}" type="slidenum">
              <a:rPr lang="en-US" smtClean="0"/>
              <a:t>‹#›</a:t>
            </a:fld>
            <a:endParaRPr lang="en-US" dirty="0"/>
          </a:p>
        </p:txBody>
      </p:sp>
    </p:spTree>
    <p:extLst>
      <p:ext uri="{BB962C8B-B14F-4D97-AF65-F5344CB8AC3E}">
        <p14:creationId xmlns:p14="http://schemas.microsoft.com/office/powerpoint/2010/main" val="3030686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supolice@montclair.edu" TargetMode="External"/><Relationship Id="rId2" Type="http://schemas.openxmlformats.org/officeDocument/2006/relationships/hyperlink" Target="mailto:martinm@montclair.ed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hyperlink" Target="http://www.montclair.edu/universitypol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5174-07D6-46EF-8935-CE63E3A0A48C}"/>
              </a:ext>
            </a:extLst>
          </p:cNvPr>
          <p:cNvSpPr>
            <a:spLocks noGrp="1"/>
          </p:cNvSpPr>
          <p:nvPr>
            <p:ph type="ctrTitle"/>
          </p:nvPr>
        </p:nvSpPr>
        <p:spPr>
          <a:xfrm>
            <a:off x="1524000" y="530261"/>
            <a:ext cx="9144000" cy="1790514"/>
          </a:xfrm>
        </p:spPr>
        <p:txBody>
          <a:bodyPr>
            <a:normAutofit/>
          </a:bodyPr>
          <a:lstStyle/>
          <a:p>
            <a:r>
              <a:rPr lang="en-US" altLang="en-US" sz="4800" b="1" dirty="0">
                <a:latin typeface="Times New Roman" panose="02020603050405020304" pitchFamily="18" charset="0"/>
              </a:rPr>
              <a:t>Campus Security Authority (CSA)</a:t>
            </a:r>
            <a:br>
              <a:rPr lang="en-US" altLang="en-US" sz="4800" b="1" dirty="0">
                <a:latin typeface="Times New Roman" panose="02020603050405020304" pitchFamily="18" charset="0"/>
              </a:rPr>
            </a:br>
            <a:r>
              <a:rPr lang="en-US" altLang="en-US" sz="4800" b="1" dirty="0">
                <a:latin typeface="Times New Roman" panose="02020603050405020304" pitchFamily="18" charset="0"/>
              </a:rPr>
              <a:t>Training and Reporting</a:t>
            </a:r>
            <a:endParaRPr lang="en-US" sz="4800" dirty="0"/>
          </a:p>
        </p:txBody>
      </p:sp>
      <p:pic>
        <p:nvPicPr>
          <p:cNvPr id="4" name="Picture 2">
            <a:extLst>
              <a:ext uri="{FF2B5EF4-FFF2-40B4-BE49-F238E27FC236}">
                <a16:creationId xmlns:a16="http://schemas.microsoft.com/office/drawing/2014/main" id="{D5CF8ADE-933D-4A9C-92AE-BC5DC990D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343" y="2444954"/>
            <a:ext cx="389731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ADC1ACA-970A-4614-A2AC-C26CE4D4EA5F}"/>
              </a:ext>
            </a:extLst>
          </p:cNvPr>
          <p:cNvSpPr/>
          <p:nvPr/>
        </p:nvSpPr>
        <p:spPr>
          <a:xfrm>
            <a:off x="3378908" y="5263594"/>
            <a:ext cx="5434181" cy="646331"/>
          </a:xfrm>
          <a:prstGeom prst="rect">
            <a:avLst/>
          </a:prstGeom>
        </p:spPr>
        <p:txBody>
          <a:bodyPr wrap="none">
            <a:spAutoFit/>
          </a:bodyPr>
          <a:lstStyle/>
          <a:p>
            <a:pPr algn="ctr"/>
            <a:r>
              <a:rPr lang="en-US" altLang="en-US" sz="3600" b="1" dirty="0">
                <a:latin typeface="Times New Roman" panose="02020603050405020304" pitchFamily="18" charset="0"/>
              </a:rPr>
              <a:t>Montclair State University</a:t>
            </a:r>
          </a:p>
        </p:txBody>
      </p:sp>
      <p:sp>
        <p:nvSpPr>
          <p:cNvPr id="6" name="Google Shape;140;p26">
            <a:extLst>
              <a:ext uri="{FF2B5EF4-FFF2-40B4-BE49-F238E27FC236}">
                <a16:creationId xmlns:a16="http://schemas.microsoft.com/office/drawing/2014/main" id="{5F67E1F7-6CAA-4E85-AC9C-89F6D8609A47}"/>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62CB4078-71BE-46CE-A148-188A10CB2DC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59413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836A-612B-46A0-93E5-4778051281B2}"/>
              </a:ext>
            </a:extLst>
          </p:cNvPr>
          <p:cNvSpPr>
            <a:spLocks noGrp="1"/>
          </p:cNvSpPr>
          <p:nvPr>
            <p:ph type="title"/>
          </p:nvPr>
        </p:nvSpPr>
        <p:spPr/>
        <p:txBody>
          <a:bodyPr>
            <a:normAutofit/>
          </a:bodyPr>
          <a:lstStyle/>
          <a:p>
            <a:r>
              <a:rPr lang="en-US" altLang="en-US" sz="4000" u="sng" dirty="0">
                <a:latin typeface="Times New Roman" panose="02020603050405020304" pitchFamily="18" charset="0"/>
                <a:cs typeface="Times New Roman" panose="02020603050405020304" pitchFamily="18" charset="0"/>
              </a:rPr>
              <a:t>Category 4</a:t>
            </a:r>
            <a:r>
              <a:rPr lang="en-US" altLang="en-US" sz="4000" dirty="0">
                <a:latin typeface="Times New Roman" panose="02020603050405020304" pitchFamily="18" charset="0"/>
                <a:cs typeface="Times New Roman" panose="02020603050405020304" pitchFamily="18" charset="0"/>
              </a:rPr>
              <a:t> – Officials with Significant Responsibility for Student &amp; Campus Activities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A29411-F30A-48AC-B117-484C4B954A5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Focus on Function of official, not just title</a:t>
            </a:r>
          </a:p>
          <a:p>
            <a:r>
              <a:rPr lang="en-US" dirty="0">
                <a:latin typeface="Times New Roman" panose="02020603050405020304" pitchFamily="18" charset="0"/>
                <a:cs typeface="Times New Roman" panose="02020603050405020304" pitchFamily="18" charset="0"/>
              </a:rPr>
              <a:t>Significant Contact with Students</a:t>
            </a:r>
          </a:p>
          <a:p>
            <a:r>
              <a:rPr lang="en-US" dirty="0">
                <a:latin typeface="Times New Roman" panose="02020603050405020304" pitchFamily="18" charset="0"/>
                <a:cs typeface="Times New Roman" panose="02020603050405020304" pitchFamily="18" charset="0"/>
              </a:rPr>
              <a:t>Line Responsibility</a:t>
            </a:r>
          </a:p>
          <a:p>
            <a:r>
              <a:rPr lang="en-US" dirty="0">
                <a:latin typeface="Times New Roman" panose="02020603050405020304" pitchFamily="18" charset="0"/>
                <a:cs typeface="Times New Roman" panose="02020603050405020304" pitchFamily="18" charset="0"/>
              </a:rPr>
              <a:t>May include Officials not specifically employed as “Faculty” or “Staff</a:t>
            </a:r>
          </a:p>
        </p:txBody>
      </p:sp>
      <p:sp>
        <p:nvSpPr>
          <p:cNvPr id="4" name="Google Shape;140;p26">
            <a:extLst>
              <a:ext uri="{FF2B5EF4-FFF2-40B4-BE49-F238E27FC236}">
                <a16:creationId xmlns:a16="http://schemas.microsoft.com/office/drawing/2014/main" id="{5F39E3AA-001F-4133-80BB-9EF907DD6D54}"/>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9047C2E-17D4-43B5-A4CD-66336E8D7D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9079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AFCC-BD74-44FE-B615-D579ED1707A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CSA’s with significant responsibility for Student and Campus Activities</a:t>
            </a:r>
          </a:p>
        </p:txBody>
      </p:sp>
      <p:sp>
        <p:nvSpPr>
          <p:cNvPr id="3" name="Content Placeholder 2">
            <a:extLst>
              <a:ext uri="{FF2B5EF4-FFF2-40B4-BE49-F238E27FC236}">
                <a16:creationId xmlns:a16="http://schemas.microsoft.com/office/drawing/2014/main" id="{7E134A9B-3DC3-4625-98D2-D6D4CA307BB9}"/>
              </a:ext>
            </a:extLst>
          </p:cNvPr>
          <p:cNvSpPr>
            <a:spLocks noGrp="1"/>
          </p:cNvSpPr>
          <p:nvPr>
            <p:ph idx="1"/>
          </p:nvPr>
        </p:nvSpPr>
        <p:spPr/>
        <p:txBody>
          <a:bodyPr>
            <a:normAutofit fontScale="92500" lnSpcReduction="20000"/>
          </a:bodyPr>
          <a:lstStyle/>
          <a:p>
            <a:pPr marL="0" indent="0">
              <a:buNone/>
            </a:pPr>
            <a:r>
              <a:rPr lang="en-US" sz="3000" dirty="0">
                <a:latin typeface="Times New Roman" panose="02020603050405020304" pitchFamily="18" charset="0"/>
                <a:cs typeface="Times New Roman" panose="02020603050405020304" pitchFamily="18" charset="0"/>
              </a:rPr>
              <a:t>Examples Include:</a:t>
            </a:r>
          </a:p>
          <a:p>
            <a:r>
              <a:rPr lang="en-US" sz="3000" dirty="0">
                <a:latin typeface="Times New Roman" panose="02020603050405020304" pitchFamily="18" charset="0"/>
                <a:cs typeface="Times New Roman" panose="02020603050405020304" pitchFamily="18" charset="0"/>
              </a:rPr>
              <a:t>Deans of Students</a:t>
            </a:r>
          </a:p>
          <a:p>
            <a:r>
              <a:rPr lang="en-US" sz="3000" dirty="0">
                <a:latin typeface="Times New Roman" panose="02020603050405020304" pitchFamily="18" charset="0"/>
                <a:cs typeface="Times New Roman" panose="02020603050405020304" pitchFamily="18" charset="0"/>
              </a:rPr>
              <a:t>Provost and Staff</a:t>
            </a:r>
          </a:p>
          <a:p>
            <a:r>
              <a:rPr lang="en-US" sz="3000" dirty="0">
                <a:latin typeface="Times New Roman" panose="02020603050405020304" pitchFamily="18" charset="0"/>
                <a:cs typeface="Times New Roman" panose="02020603050405020304" pitchFamily="18" charset="0"/>
              </a:rPr>
              <a:t>Representatives of Housing and Resident Life</a:t>
            </a:r>
          </a:p>
          <a:p>
            <a:r>
              <a:rPr lang="en-US" sz="3000" dirty="0">
                <a:latin typeface="Times New Roman" panose="02020603050405020304" pitchFamily="18" charset="0"/>
                <a:cs typeface="Times New Roman" panose="02020603050405020304" pitchFamily="18" charset="0"/>
              </a:rPr>
              <a:t>Student Judicial Programs / Other Discipline Officials</a:t>
            </a:r>
          </a:p>
          <a:p>
            <a:r>
              <a:rPr lang="en-US" sz="3000" dirty="0">
                <a:latin typeface="Times New Roman" panose="02020603050405020304" pitchFamily="18" charset="0"/>
                <a:cs typeface="Times New Roman" panose="02020603050405020304" pitchFamily="18" charset="0"/>
              </a:rPr>
              <a:t>Directors or Managers of student related programs</a:t>
            </a:r>
          </a:p>
          <a:p>
            <a:r>
              <a:rPr lang="en-US" sz="3000" dirty="0">
                <a:latin typeface="Times New Roman" panose="02020603050405020304" pitchFamily="18" charset="0"/>
                <a:cs typeface="Times New Roman" panose="02020603050405020304" pitchFamily="18" charset="0"/>
              </a:rPr>
              <a:t>Officials who oversee extracurricular activities</a:t>
            </a:r>
          </a:p>
          <a:p>
            <a:r>
              <a:rPr lang="en-US" sz="3000" dirty="0">
                <a:latin typeface="Times New Roman" panose="02020603050405020304" pitchFamily="18" charset="0"/>
                <a:cs typeface="Times New Roman" panose="02020603050405020304" pitchFamily="18" charset="0"/>
              </a:rPr>
              <a:t>Director of Athletics, Coaches, Trainers, Staff</a:t>
            </a:r>
          </a:p>
          <a:p>
            <a:r>
              <a:rPr lang="en-US" sz="3000" dirty="0">
                <a:latin typeface="Times New Roman" panose="02020603050405020304" pitchFamily="18" charset="0"/>
                <a:cs typeface="Times New Roman" panose="02020603050405020304" pitchFamily="18" charset="0"/>
              </a:rPr>
              <a:t>Student Health Directors</a:t>
            </a:r>
          </a:p>
          <a:p>
            <a:r>
              <a:rPr lang="en-US" sz="3000" dirty="0">
                <a:latin typeface="Times New Roman" panose="02020603050405020304" pitchFamily="18" charset="0"/>
                <a:cs typeface="Times New Roman" panose="02020603050405020304" pitchFamily="18" charset="0"/>
              </a:rPr>
              <a:t>Faculty Advisors and Advisors to Student Groups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DC377D26-CB25-4ECB-B3F7-B4792B4D00D2}"/>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B87A8B9-72CE-4614-B2E0-8DDE7ADF12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36525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4FAE-288A-4B1C-861A-1F1B6BF30B22}"/>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Some examples of those exempt are</a:t>
            </a:r>
          </a:p>
        </p:txBody>
      </p:sp>
      <p:sp>
        <p:nvSpPr>
          <p:cNvPr id="3" name="Content Placeholder 2">
            <a:extLst>
              <a:ext uri="{FF2B5EF4-FFF2-40B4-BE49-F238E27FC236}">
                <a16:creationId xmlns:a16="http://schemas.microsoft.com/office/drawing/2014/main" id="{AB2D0D14-36B4-425D-B65B-838D4812C97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Faculty with no responsibility for student activities beyond the classroom</a:t>
            </a:r>
          </a:p>
          <a:p>
            <a:r>
              <a:rPr lang="en-US" dirty="0">
                <a:latin typeface="Times New Roman" panose="02020603050405020304" pitchFamily="18" charset="0"/>
                <a:cs typeface="Times New Roman" panose="02020603050405020304" pitchFamily="18" charset="0"/>
              </a:rPr>
              <a:t>Individual campus health center physicians</a:t>
            </a:r>
          </a:p>
          <a:p>
            <a:r>
              <a:rPr lang="en-US" dirty="0">
                <a:latin typeface="Times New Roman" panose="02020603050405020304" pitchFamily="18" charset="0"/>
                <a:cs typeface="Times New Roman" panose="02020603050405020304" pitchFamily="18" charset="0"/>
              </a:rPr>
              <a:t>Clerical staff</a:t>
            </a:r>
          </a:p>
          <a:p>
            <a:r>
              <a:rPr lang="en-US" dirty="0">
                <a:latin typeface="Times New Roman" panose="02020603050405020304" pitchFamily="18" charset="0"/>
                <a:cs typeface="Times New Roman" panose="02020603050405020304" pitchFamily="18" charset="0"/>
              </a:rPr>
              <a:t>Food service staff</a:t>
            </a:r>
          </a:p>
          <a:p>
            <a:r>
              <a:rPr lang="en-US" dirty="0">
                <a:latin typeface="Times New Roman" panose="02020603050405020304" pitchFamily="18" charset="0"/>
                <a:cs typeface="Times New Roman" panose="02020603050405020304" pitchFamily="18" charset="0"/>
              </a:rPr>
              <a:t>Non-professional and contract staff </a:t>
            </a:r>
          </a:p>
          <a:p>
            <a:endParaRPr lang="en-US" dirty="0">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3D3A1C98-E02F-471A-8FB1-EEE6189E6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068" y="2963069"/>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0;p26">
            <a:extLst>
              <a:ext uri="{FF2B5EF4-FFF2-40B4-BE49-F238E27FC236}">
                <a16:creationId xmlns:a16="http://schemas.microsoft.com/office/drawing/2014/main" id="{E7EB0DD6-FF0C-41E8-9D00-6534FE34BFD0}"/>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949FE3BB-3777-41CD-B26A-5805C61219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81827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A66-A2F1-47EC-B0B2-3745BCA78EEE}"/>
              </a:ext>
            </a:extLst>
          </p:cNvPr>
          <p:cNvSpPr>
            <a:spLocks noGrp="1"/>
          </p:cNvSpPr>
          <p:nvPr>
            <p:ph type="title"/>
          </p:nvPr>
        </p:nvSpPr>
        <p:spPr/>
        <p:txBody>
          <a:bodyPr>
            <a:normAutofit/>
          </a:bodyPr>
          <a:lstStyle/>
          <a:p>
            <a:r>
              <a:rPr lang="en-US" altLang="en-US" sz="4000" b="1" dirty="0">
                <a:latin typeface="Times New Roman" panose="02020603050405020304" pitchFamily="18" charset="0"/>
                <a:cs typeface="Times New Roman" panose="02020603050405020304" pitchFamily="18" charset="0"/>
              </a:rPr>
              <a:t>YOU DO NOT HAVE TO REPORT IF</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F5FF30-F329-4A08-8F10-9EB45D86309E}"/>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You are a licensed mental health counselor or a pastoral counselor (employed by a religious organization to provide confidential counseling) AND</a:t>
            </a:r>
          </a:p>
          <a:p>
            <a:r>
              <a:rPr lang="en-US" altLang="en-US" dirty="0">
                <a:latin typeface="Times New Roman" panose="02020603050405020304" pitchFamily="18" charset="0"/>
                <a:cs typeface="Times New Roman" panose="02020603050405020304" pitchFamily="18" charset="0"/>
              </a:rPr>
              <a:t>You are working within the scope of your license or religious assignment at the time they receive the crime report</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99407366-A755-4BC8-8CA3-0B5764394878}"/>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8E6A011-78AF-4CF7-ACC9-6893449E306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177746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0F7B-DA5A-4A84-9080-0D588D5F8B10}"/>
              </a:ext>
            </a:extLst>
          </p:cNvPr>
          <p:cNvSpPr>
            <a:spLocks noGrp="1"/>
          </p:cNvSpPr>
          <p:nvPr>
            <p:ph type="title"/>
          </p:nvPr>
        </p:nvSpPr>
        <p:spPr/>
        <p:txBody>
          <a:bodyPr>
            <a:normAutofit/>
          </a:bodyPr>
          <a:lstStyle/>
          <a:p>
            <a:r>
              <a:rPr lang="en-US" altLang="en-US" sz="4000" dirty="0">
                <a:latin typeface="Times New Roman" panose="02020603050405020304" pitchFamily="18" charset="0"/>
              </a:rPr>
              <a:t>Confidential Reporting</a:t>
            </a:r>
            <a:endParaRPr lang="en-US" sz="4000" dirty="0"/>
          </a:p>
        </p:txBody>
      </p:sp>
      <p:sp>
        <p:nvSpPr>
          <p:cNvPr id="3" name="Content Placeholder 2">
            <a:extLst>
              <a:ext uri="{FF2B5EF4-FFF2-40B4-BE49-F238E27FC236}">
                <a16:creationId xmlns:a16="http://schemas.microsoft.com/office/drawing/2014/main" id="{67CA90A3-03D8-4586-9AFC-DEE30F8A70D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Even if you are exempt and don’t have to report, you can tell the person how they can report the crime anonymously to Police.</a:t>
            </a:r>
          </a:p>
          <a:p>
            <a:r>
              <a:rPr lang="en-US" dirty="0">
                <a:latin typeface="Times New Roman" panose="02020603050405020304" pitchFamily="18" charset="0"/>
                <a:cs typeface="Times New Roman" panose="02020603050405020304" pitchFamily="18" charset="0"/>
              </a:rPr>
              <a:t>Victims can report crimes confidentially (no names or criminal investigation) to the anonymous reporting line on campus at x8477(TIPS), to be included in crime statistics.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029F8F7A-6389-4272-AB19-7B1D47BE413B}"/>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F8DF249-A0D5-4B5A-9D35-DCFB96AB1D2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60280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8263-72F7-4C6B-BD31-1F59715CD284}"/>
              </a:ext>
            </a:extLst>
          </p:cNvPr>
          <p:cNvSpPr>
            <a:spLocks noGrp="1"/>
          </p:cNvSpPr>
          <p:nvPr>
            <p:ph type="title"/>
          </p:nvPr>
        </p:nvSpPr>
        <p:spPr/>
        <p:txBody>
          <a:bodyPr>
            <a:normAutofit/>
          </a:bodyPr>
          <a:lstStyle/>
          <a:p>
            <a:r>
              <a:rPr lang="en-US" altLang="en-US" sz="4000" dirty="0">
                <a:latin typeface="Times New Roman" panose="02020603050405020304" pitchFamily="18" charset="0"/>
              </a:rPr>
              <a:t>What crimes must I report?</a:t>
            </a:r>
            <a:endParaRPr lang="en-US" sz="4000" dirty="0"/>
          </a:p>
        </p:txBody>
      </p:sp>
      <p:sp>
        <p:nvSpPr>
          <p:cNvPr id="4" name="Rectangle 6">
            <a:extLst>
              <a:ext uri="{FF2B5EF4-FFF2-40B4-BE49-F238E27FC236}">
                <a16:creationId xmlns:a16="http://schemas.microsoft.com/office/drawing/2014/main" id="{EDEB27D2-EF24-4B6F-9A4B-19BA5F5F7A7B}"/>
              </a:ext>
            </a:extLst>
          </p:cNvPr>
          <p:cNvSpPr>
            <a:spLocks noChangeArrowheads="1"/>
          </p:cNvSpPr>
          <p:nvPr/>
        </p:nvSpPr>
        <p:spPr bwMode="auto">
          <a:xfrm>
            <a:off x="689068" y="1467168"/>
            <a:ext cx="602325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ct val="25000"/>
              </a:spcAft>
              <a:buChar char="•"/>
              <a:defRPr sz="3200">
                <a:solidFill>
                  <a:schemeClr val="tx1"/>
                </a:solidFill>
                <a:latin typeface="Times New Roman" panose="02020603050405020304" pitchFamily="18" charset="0"/>
              </a:defRPr>
            </a:lvl1pPr>
            <a:lvl2pPr marL="742950" indent="-285750">
              <a:spcBef>
                <a:spcPct val="20000"/>
              </a:spcBef>
              <a:buClr>
                <a:srgbClr val="CC0000"/>
              </a:buClr>
              <a:buSzPct val="90000"/>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40000"/>
              </a:spcBef>
              <a:buChar char="•"/>
              <a:defRPr sz="2400" i="1">
                <a:solidFill>
                  <a:schemeClr val="tx1"/>
                </a:solidFill>
                <a:latin typeface="Times New Roman" panose="02020603050405020304" pitchFamily="18" charset="0"/>
              </a:defRPr>
            </a:lvl3pPr>
            <a:lvl4pPr marL="1600200" indent="-228600">
              <a:spcBef>
                <a:spcPct val="4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dirty="0"/>
              <a:t>Murder and Non-negligent Manslaughter</a:t>
            </a:r>
          </a:p>
          <a:p>
            <a:r>
              <a:rPr lang="en-US" altLang="en-US" sz="2800" dirty="0"/>
              <a:t>Manslaughter by Negligence</a:t>
            </a:r>
          </a:p>
          <a:p>
            <a:r>
              <a:rPr lang="en-US" altLang="en-US" sz="2800" dirty="0"/>
              <a:t>Sex offenses—forcible &amp; non-forcible</a:t>
            </a:r>
          </a:p>
          <a:p>
            <a:r>
              <a:rPr lang="en-US" altLang="en-US" sz="2800" dirty="0"/>
              <a:t>Robbery</a:t>
            </a:r>
          </a:p>
          <a:p>
            <a:r>
              <a:rPr lang="en-US" altLang="en-US" sz="2800" dirty="0"/>
              <a:t>Aggravated Assault</a:t>
            </a:r>
          </a:p>
          <a:p>
            <a:r>
              <a:rPr lang="en-US" altLang="en-US" sz="2800" dirty="0"/>
              <a:t>Burglary</a:t>
            </a:r>
          </a:p>
          <a:p>
            <a:r>
              <a:rPr lang="en-US" altLang="en-US" sz="2800" dirty="0"/>
              <a:t>Motor Vehicle Theft</a:t>
            </a:r>
          </a:p>
          <a:p>
            <a:endParaRPr lang="en-US" altLang="en-US" sz="2800" dirty="0"/>
          </a:p>
        </p:txBody>
      </p:sp>
      <p:sp>
        <p:nvSpPr>
          <p:cNvPr id="5" name="Rectangle 7">
            <a:extLst>
              <a:ext uri="{FF2B5EF4-FFF2-40B4-BE49-F238E27FC236}">
                <a16:creationId xmlns:a16="http://schemas.microsoft.com/office/drawing/2014/main" id="{9334CD09-F5DC-4EF1-B931-706535C4E3D9}"/>
              </a:ext>
            </a:extLst>
          </p:cNvPr>
          <p:cNvSpPr>
            <a:spLocks noChangeArrowheads="1"/>
          </p:cNvSpPr>
          <p:nvPr/>
        </p:nvSpPr>
        <p:spPr bwMode="auto">
          <a:xfrm>
            <a:off x="6712324" y="1511936"/>
            <a:ext cx="4641476"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ct val="25000"/>
              </a:spcAft>
              <a:buChar char="•"/>
              <a:defRPr sz="3200">
                <a:solidFill>
                  <a:schemeClr val="tx1"/>
                </a:solidFill>
                <a:latin typeface="Times New Roman" panose="02020603050405020304" pitchFamily="18" charset="0"/>
              </a:defRPr>
            </a:lvl1pPr>
            <a:lvl2pPr marL="742950" indent="-285750">
              <a:spcBef>
                <a:spcPct val="20000"/>
              </a:spcBef>
              <a:buClr>
                <a:srgbClr val="CC0000"/>
              </a:buClr>
              <a:buSzPct val="90000"/>
              <a:buFont typeface="Wingdings" panose="05000000000000000000" pitchFamily="2" charset="2"/>
              <a:buChar char="§"/>
              <a:defRPr sz="2400">
                <a:solidFill>
                  <a:schemeClr val="tx1"/>
                </a:solidFill>
                <a:latin typeface="Times New Roman" panose="02020603050405020304" pitchFamily="18" charset="0"/>
              </a:defRPr>
            </a:lvl2pPr>
            <a:lvl3pPr marL="1143000" indent="-228600">
              <a:spcBef>
                <a:spcPct val="40000"/>
              </a:spcBef>
              <a:buChar char="•"/>
              <a:defRPr sz="2400" i="1">
                <a:solidFill>
                  <a:schemeClr val="tx1"/>
                </a:solidFill>
                <a:latin typeface="Times New Roman" panose="02020603050405020304" pitchFamily="18" charset="0"/>
              </a:defRPr>
            </a:lvl3pPr>
            <a:lvl4pPr marL="1600200" indent="-228600">
              <a:spcBef>
                <a:spcPct val="4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dirty="0"/>
              <a:t>Arson</a:t>
            </a:r>
          </a:p>
          <a:p>
            <a:r>
              <a:rPr lang="en-US" altLang="en-US" sz="2800" dirty="0"/>
              <a:t>Arrests &amp; disciplinary referrals for violations of liquor, drug, &amp; weapons laws</a:t>
            </a:r>
          </a:p>
          <a:p>
            <a:r>
              <a:rPr lang="en-US" altLang="en-US" sz="2800" dirty="0"/>
              <a:t>Hate crimes</a:t>
            </a:r>
          </a:p>
          <a:p>
            <a:r>
              <a:rPr lang="en-US" altLang="en-US" sz="2800" dirty="0"/>
              <a:t>Domestic/Dating Violence</a:t>
            </a:r>
          </a:p>
          <a:p>
            <a:r>
              <a:rPr lang="en-US" altLang="en-US" sz="2800" dirty="0"/>
              <a:t>Stalking</a:t>
            </a:r>
          </a:p>
        </p:txBody>
      </p:sp>
      <p:sp>
        <p:nvSpPr>
          <p:cNvPr id="6" name="Google Shape;140;p26">
            <a:extLst>
              <a:ext uri="{FF2B5EF4-FFF2-40B4-BE49-F238E27FC236}">
                <a16:creationId xmlns:a16="http://schemas.microsoft.com/office/drawing/2014/main" id="{B3A6B4BD-8010-4690-8DA7-BC6A5DA9CAB5}"/>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CEFD74BF-EA1C-4339-BB33-12AA19CB1F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16574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119E-7D7A-4107-A855-BD71BA3834CB}"/>
              </a:ext>
            </a:extLst>
          </p:cNvPr>
          <p:cNvSpPr>
            <a:spLocks noGrp="1"/>
          </p:cNvSpPr>
          <p:nvPr>
            <p:ph type="title"/>
          </p:nvPr>
        </p:nvSpPr>
        <p:spPr/>
        <p:txBody>
          <a:bodyPr>
            <a:normAutofit/>
          </a:bodyPr>
          <a:lstStyle/>
          <a:p>
            <a:r>
              <a:rPr lang="en-US" altLang="en-US" sz="4000" dirty="0">
                <a:latin typeface="Times New Roman" panose="02020603050405020304" pitchFamily="18" charset="0"/>
              </a:rPr>
              <a:t>Criminal Offenses</a:t>
            </a:r>
            <a:endParaRPr lang="en-US" sz="4000" dirty="0"/>
          </a:p>
        </p:txBody>
      </p:sp>
      <p:sp>
        <p:nvSpPr>
          <p:cNvPr id="3" name="Content Placeholder 2">
            <a:extLst>
              <a:ext uri="{FF2B5EF4-FFF2-40B4-BE49-F238E27FC236}">
                <a16:creationId xmlns:a16="http://schemas.microsoft.com/office/drawing/2014/main" id="{175D6352-C4D6-4950-A1FA-9905F606F8B7}"/>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Murder/Manslaughter: The willful killing of one human being by another.</a:t>
            </a:r>
          </a:p>
          <a:p>
            <a:r>
              <a:rPr lang="en-US" dirty="0">
                <a:latin typeface="Times New Roman" panose="02020603050405020304" pitchFamily="18" charset="0"/>
                <a:cs typeface="Times New Roman" panose="02020603050405020304" pitchFamily="18" charset="0"/>
              </a:rPr>
              <a:t>Negligent Manslaughter: The killing of another person through gross negligence.</a:t>
            </a:r>
          </a:p>
          <a:p>
            <a:r>
              <a:rPr lang="en-US" dirty="0">
                <a:latin typeface="Times New Roman" panose="02020603050405020304" pitchFamily="18" charset="0"/>
                <a:cs typeface="Times New Roman" panose="02020603050405020304" pitchFamily="18" charset="0"/>
              </a:rPr>
              <a:t>Robbery: The taking or attempting to take anything of value from the care, custody, or control of a person or persons by force or threat of force or violence and/or by putting the victim in fear.</a:t>
            </a:r>
          </a:p>
          <a:p>
            <a:r>
              <a:rPr lang="en-US" dirty="0">
                <a:latin typeface="Times New Roman" panose="02020603050405020304" pitchFamily="18" charset="0"/>
                <a:cs typeface="Times New Roman" panose="02020603050405020304" pitchFamily="18" charset="0"/>
              </a:rPr>
              <a:t>Aggravated Assault: An unlawful attack by one person upon another for the purpose of inflicting severe or aggravated bodily injury.  This type of assault usually is accompanied by the use of a weapon or by means likely to produce death or great bodily harm.</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7B7635F5-13EB-49B1-9245-8AFE4E2DAF94}"/>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F3D90B1-EF8F-45FC-8F62-5EBD5FA61A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30870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A4A9-2044-45AB-BE27-7ED47E5B22F1}"/>
              </a:ext>
            </a:extLst>
          </p:cNvPr>
          <p:cNvSpPr>
            <a:spLocks noGrp="1"/>
          </p:cNvSpPr>
          <p:nvPr>
            <p:ph type="title"/>
          </p:nvPr>
        </p:nvSpPr>
        <p:spPr/>
        <p:txBody>
          <a:bodyPr>
            <a:normAutofit/>
          </a:bodyPr>
          <a:lstStyle/>
          <a:p>
            <a:r>
              <a:rPr lang="en-US" altLang="en-US" sz="4000" dirty="0">
                <a:latin typeface="Times New Roman" panose="02020603050405020304" pitchFamily="18" charset="0"/>
              </a:rPr>
              <a:t>Criminal Offenses (continued)</a:t>
            </a:r>
            <a:endParaRPr lang="en-US" sz="4000" dirty="0"/>
          </a:p>
        </p:txBody>
      </p:sp>
      <p:sp>
        <p:nvSpPr>
          <p:cNvPr id="3" name="Content Placeholder 2">
            <a:extLst>
              <a:ext uri="{FF2B5EF4-FFF2-40B4-BE49-F238E27FC236}">
                <a16:creationId xmlns:a16="http://schemas.microsoft.com/office/drawing/2014/main" id="{D3B00B72-BA11-4F7E-A066-4CD6F550872B}"/>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Burglary: The unlawful entry of a structure to commit a felony or a theft.</a:t>
            </a:r>
          </a:p>
          <a:p>
            <a:r>
              <a:rPr lang="en-US" altLang="en-US" dirty="0">
                <a:latin typeface="Times New Roman" panose="02020603050405020304" pitchFamily="18" charset="0"/>
                <a:cs typeface="Times New Roman" panose="02020603050405020304" pitchFamily="18" charset="0"/>
              </a:rPr>
              <a:t>Motor Vehicle Theft: The theft or attempted theft of a motor vehicle.</a:t>
            </a:r>
          </a:p>
          <a:p>
            <a:r>
              <a:rPr lang="en-US" altLang="en-US" dirty="0">
                <a:latin typeface="Times New Roman" panose="02020603050405020304" pitchFamily="18" charset="0"/>
                <a:cs typeface="Times New Roman" panose="02020603050405020304" pitchFamily="18" charset="0"/>
              </a:rPr>
              <a:t>Arson: Any willful or malicious burning or attempt to burn, with or without intent to defraud, a dwelling house, public building, motor vehicle or aircraft, personal property of another, etc.</a:t>
            </a:r>
          </a:p>
          <a:p>
            <a:endParaRPr lang="en-US" altLang="en-US" sz="2000" dirty="0"/>
          </a:p>
          <a:p>
            <a:endParaRPr lang="en-US" dirty="0"/>
          </a:p>
        </p:txBody>
      </p:sp>
      <p:sp>
        <p:nvSpPr>
          <p:cNvPr id="4" name="Google Shape;140;p26">
            <a:extLst>
              <a:ext uri="{FF2B5EF4-FFF2-40B4-BE49-F238E27FC236}">
                <a16:creationId xmlns:a16="http://schemas.microsoft.com/office/drawing/2014/main" id="{85E5EFD6-8EE0-406E-8A09-B4D74F4653CD}"/>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C35857E-2582-4B8A-8F34-7DE5096E2E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2018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5131-E11F-41AF-8498-04B7B4970FB6}"/>
              </a:ext>
            </a:extLst>
          </p:cNvPr>
          <p:cNvSpPr>
            <a:spLocks noGrp="1"/>
          </p:cNvSpPr>
          <p:nvPr>
            <p:ph type="title"/>
          </p:nvPr>
        </p:nvSpPr>
        <p:spPr/>
        <p:txBody>
          <a:bodyPr>
            <a:normAutofit/>
          </a:bodyPr>
          <a:lstStyle/>
          <a:p>
            <a:r>
              <a:rPr lang="en-US" altLang="en-US" sz="4000" dirty="0">
                <a:latin typeface="Times New Roman" panose="02020603050405020304" pitchFamily="18" charset="0"/>
              </a:rPr>
              <a:t>Criminal Offenses (Sex Offenses)</a:t>
            </a:r>
            <a:endParaRPr lang="en-US" sz="4000" dirty="0"/>
          </a:p>
        </p:txBody>
      </p:sp>
      <p:sp>
        <p:nvSpPr>
          <p:cNvPr id="3" name="Content Placeholder 2">
            <a:extLst>
              <a:ext uri="{FF2B5EF4-FFF2-40B4-BE49-F238E27FC236}">
                <a16:creationId xmlns:a16="http://schemas.microsoft.com/office/drawing/2014/main" id="{6DFE4DAE-708E-4AF9-B45C-5D1CDF2C7A4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Forcible sex offenses: rape, fondling, sexual assault with object</a:t>
            </a:r>
          </a:p>
          <a:p>
            <a:r>
              <a:rPr lang="en-US" altLang="en-US" dirty="0">
                <a:latin typeface="Times New Roman" panose="02020603050405020304" pitchFamily="18" charset="0"/>
                <a:cs typeface="Times New Roman" panose="02020603050405020304" pitchFamily="18" charset="0"/>
              </a:rPr>
              <a:t>Non-forcible: statutory rape and incest</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C39F894B-1960-4096-85E3-5F7A38630991}"/>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5D42AC23-7EE5-461F-ABBD-1B36C01BBC5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75122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F996-2EAC-46AD-93EE-19C0D0B7BAC4}"/>
              </a:ext>
            </a:extLst>
          </p:cNvPr>
          <p:cNvSpPr>
            <a:spLocks noGrp="1"/>
          </p:cNvSpPr>
          <p:nvPr>
            <p:ph type="title"/>
          </p:nvPr>
        </p:nvSpPr>
        <p:spPr/>
        <p:txBody>
          <a:bodyPr>
            <a:normAutofit/>
          </a:bodyPr>
          <a:lstStyle/>
          <a:p>
            <a:r>
              <a:rPr lang="en-US" altLang="en-US" sz="4000" dirty="0">
                <a:latin typeface="Times New Roman" panose="02020603050405020304" pitchFamily="18" charset="0"/>
              </a:rPr>
              <a:t>Violence Against Women Act (VAWA) Offenses</a:t>
            </a:r>
            <a:endParaRPr lang="en-US" sz="4000" dirty="0"/>
          </a:p>
        </p:txBody>
      </p:sp>
      <p:sp>
        <p:nvSpPr>
          <p:cNvPr id="3" name="Content Placeholder 2">
            <a:extLst>
              <a:ext uri="{FF2B5EF4-FFF2-40B4-BE49-F238E27FC236}">
                <a16:creationId xmlns:a16="http://schemas.microsoft.com/office/drawing/2014/main" id="{DCDEAA36-B38E-4D75-96D3-D73D5160C227}"/>
              </a:ext>
            </a:extLst>
          </p:cNvPr>
          <p:cNvSpPr>
            <a:spLocks noGrp="1"/>
          </p:cNvSpPr>
          <p:nvPr>
            <p:ph idx="1"/>
          </p:nvPr>
        </p:nvSpPr>
        <p:spPr>
          <a:xfrm>
            <a:off x="838200" y="1825625"/>
            <a:ext cx="10916920" cy="4351338"/>
          </a:xfrm>
        </p:spPr>
        <p:txBody>
          <a:bodyPr>
            <a:noAutofit/>
          </a:bodyPr>
          <a:lstStyle/>
          <a:p>
            <a:r>
              <a:rPr lang="en-US" sz="2400" dirty="0">
                <a:latin typeface="Times New Roman" panose="02020603050405020304" pitchFamily="18" charset="0"/>
                <a:cs typeface="Times New Roman" panose="02020603050405020304" pitchFamily="18" charset="0"/>
              </a:rPr>
              <a:t>Domestic violence includes felony or misdemeanor crimes of violence committed by—</a:t>
            </a:r>
          </a:p>
          <a:p>
            <a:r>
              <a:rPr lang="en-US" sz="2400" dirty="0">
                <a:latin typeface="Times New Roman" panose="02020603050405020304" pitchFamily="18" charset="0"/>
                <a:cs typeface="Times New Roman" panose="02020603050405020304" pitchFamily="18" charset="0"/>
              </a:rPr>
              <a:t>A current or former spouse or intimate partner of the reporting party;</a:t>
            </a:r>
          </a:p>
          <a:p>
            <a:r>
              <a:rPr lang="en-US" sz="2400" dirty="0">
                <a:latin typeface="Times New Roman" panose="02020603050405020304" pitchFamily="18" charset="0"/>
                <a:cs typeface="Times New Roman" panose="02020603050405020304" pitchFamily="18" charset="0"/>
              </a:rPr>
              <a:t>By a person with whom the reporting party shares a child in common;</a:t>
            </a:r>
          </a:p>
          <a:p>
            <a:r>
              <a:rPr lang="en-US" sz="2400" dirty="0">
                <a:latin typeface="Times New Roman" panose="02020603050405020304" pitchFamily="18" charset="0"/>
                <a:cs typeface="Times New Roman" panose="02020603050405020304" pitchFamily="18" charset="0"/>
              </a:rPr>
              <a:t>By a person who is cohabitating with or has cohabitated with the reporting party as a spouse;</a:t>
            </a:r>
          </a:p>
          <a:p>
            <a:r>
              <a:rPr lang="en-US" sz="2400" dirty="0">
                <a:latin typeface="Times New Roman" panose="02020603050405020304" pitchFamily="18" charset="0"/>
                <a:cs typeface="Times New Roman" panose="02020603050405020304" pitchFamily="18" charset="0"/>
              </a:rPr>
              <a:t>By a person similarly situated to a spouse of the reporting party under the domestic or family violence laws of the jurisdiction in which the crime occurred; or,</a:t>
            </a:r>
          </a:p>
          <a:p>
            <a:r>
              <a:rPr lang="en-US" sz="2400" dirty="0">
                <a:latin typeface="Times New Roman" panose="02020603050405020304" pitchFamily="18" charset="0"/>
                <a:cs typeface="Times New Roman" panose="02020603050405020304" pitchFamily="18" charset="0"/>
              </a:rPr>
              <a:t>By any other person against an adult or youth who is protected from that person’s acts under the domestic of family violence laws of the jurisdiction in which the crime occurred.</a:t>
            </a:r>
          </a:p>
          <a:p>
            <a:endParaRPr lang="en-US" sz="2400"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B3DDA631-E4BF-4446-9818-77930038E57E}"/>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DAAD375-1CED-43F0-B18F-45366BEDCA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9249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73E1-D21F-4361-B8AF-645D0B5B102E}"/>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Goal and Objective</a:t>
            </a:r>
          </a:p>
        </p:txBody>
      </p:sp>
      <p:sp>
        <p:nvSpPr>
          <p:cNvPr id="3" name="Content Placeholder 2">
            <a:extLst>
              <a:ext uri="{FF2B5EF4-FFF2-40B4-BE49-F238E27FC236}">
                <a16:creationId xmlns:a16="http://schemas.microsoft.com/office/drawing/2014/main" id="{6D5299DC-3B77-4896-9FA5-A73E4D1D3A18}"/>
              </a:ext>
            </a:extLst>
          </p:cNvPr>
          <p:cNvSpPr>
            <a:spLocks noGrp="1"/>
          </p:cNvSpPr>
          <p:nvPr>
            <p:ph idx="1"/>
          </p:nvPr>
        </p:nvSpPr>
        <p:spPr/>
        <p:txBody>
          <a:bodyPr/>
          <a:lstStyle/>
          <a:p>
            <a:r>
              <a:rPr lang="en-US" altLang="en-US" dirty="0">
                <a:latin typeface="Times New Roman" panose="02020603050405020304" pitchFamily="18" charset="0"/>
              </a:rPr>
              <a:t>Increase your understanding of the Clery Act and your roles and responsibilities as a Campus Security Authority (CSA) in reporting Clery Act crimes.</a:t>
            </a:r>
          </a:p>
          <a:p>
            <a:endParaRPr lang="en-US" altLang="en-US" b="1" dirty="0">
              <a:latin typeface="Times New Roman" panose="02020603050405020304" pitchFamily="18" charset="0"/>
            </a:endParaRPr>
          </a:p>
          <a:p>
            <a:r>
              <a:rPr lang="en-US" altLang="en-US" dirty="0">
                <a:latin typeface="Times New Roman" panose="02020603050405020304" pitchFamily="18" charset="0"/>
              </a:rPr>
              <a:t>You will be able to carry out your responsibilities as a CSA to report, in good faith, allegations of Clery Act crimes to campus police </a:t>
            </a:r>
          </a:p>
        </p:txBody>
      </p:sp>
      <p:sp>
        <p:nvSpPr>
          <p:cNvPr id="4" name="Google Shape;140;p26">
            <a:extLst>
              <a:ext uri="{FF2B5EF4-FFF2-40B4-BE49-F238E27FC236}">
                <a16:creationId xmlns:a16="http://schemas.microsoft.com/office/drawing/2014/main" id="{F2F94563-A02D-4CC6-94C0-C486DADAACE7}"/>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7AD420C-3B4A-41AD-84E5-09EFAA78D5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09548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C73-7887-48D5-B302-2589BFA4ACA6}"/>
              </a:ext>
            </a:extLst>
          </p:cNvPr>
          <p:cNvSpPr>
            <a:spLocks noGrp="1"/>
          </p:cNvSpPr>
          <p:nvPr>
            <p:ph type="title"/>
          </p:nvPr>
        </p:nvSpPr>
        <p:spPr/>
        <p:txBody>
          <a:bodyPr>
            <a:normAutofit/>
          </a:bodyPr>
          <a:lstStyle/>
          <a:p>
            <a:r>
              <a:rPr lang="en-US" altLang="en-US" sz="4000" dirty="0">
                <a:latin typeface="Times New Roman" panose="02020603050405020304" pitchFamily="18" charset="0"/>
              </a:rPr>
              <a:t>Violence Against Women Act (VAWA) Offenses</a:t>
            </a:r>
            <a:endParaRPr lang="en-US" sz="4000" dirty="0"/>
          </a:p>
        </p:txBody>
      </p:sp>
      <p:sp>
        <p:nvSpPr>
          <p:cNvPr id="3" name="Content Placeholder 2">
            <a:extLst>
              <a:ext uri="{FF2B5EF4-FFF2-40B4-BE49-F238E27FC236}">
                <a16:creationId xmlns:a16="http://schemas.microsoft.com/office/drawing/2014/main" id="{B408C9BD-C0ED-4318-9F27-4EC4649FA27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Dating violence: Violence committed by a person who is or has been in a social relationship of a romantic or intimate relationship with the victim.</a:t>
            </a:r>
          </a:p>
          <a:p>
            <a:r>
              <a:rPr lang="en-US" dirty="0">
                <a:latin typeface="Times New Roman" panose="02020603050405020304" pitchFamily="18" charset="0"/>
                <a:cs typeface="Times New Roman" panose="02020603050405020304" pitchFamily="18" charset="0"/>
              </a:rPr>
              <a:t>Stalking: Engaging in a course of conduct directed at a specific person that would cause a reasonable person to fear for their safety or the safety of others or suffer substantial emotional distress.</a:t>
            </a:r>
          </a:p>
        </p:txBody>
      </p:sp>
      <p:sp>
        <p:nvSpPr>
          <p:cNvPr id="4" name="Google Shape;140;p26">
            <a:extLst>
              <a:ext uri="{FF2B5EF4-FFF2-40B4-BE49-F238E27FC236}">
                <a16:creationId xmlns:a16="http://schemas.microsoft.com/office/drawing/2014/main" id="{54998773-5CE4-416B-80A1-70B81627B2E3}"/>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54C7AD3-AC3D-4EB2-A630-FA3F2B42F5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77796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8637-7502-4842-9F72-F602E095E98D}"/>
              </a:ext>
            </a:extLst>
          </p:cNvPr>
          <p:cNvSpPr>
            <a:spLocks noGrp="1"/>
          </p:cNvSpPr>
          <p:nvPr>
            <p:ph type="title"/>
          </p:nvPr>
        </p:nvSpPr>
        <p:spPr/>
        <p:txBody>
          <a:bodyPr>
            <a:normAutofit/>
          </a:bodyPr>
          <a:lstStyle/>
          <a:p>
            <a:r>
              <a:rPr lang="en-US" altLang="en-US" sz="4000" dirty="0">
                <a:latin typeface="Times New Roman" panose="02020603050405020304" pitchFamily="18" charset="0"/>
              </a:rPr>
              <a:t>Domestic/Dating Violence and Stalking (VAWA)</a:t>
            </a:r>
            <a:endParaRPr lang="en-US" sz="4000" dirty="0"/>
          </a:p>
        </p:txBody>
      </p:sp>
      <p:sp>
        <p:nvSpPr>
          <p:cNvPr id="3" name="Content Placeholder 2">
            <a:extLst>
              <a:ext uri="{FF2B5EF4-FFF2-40B4-BE49-F238E27FC236}">
                <a16:creationId xmlns:a16="http://schemas.microsoft.com/office/drawing/2014/main" id="{1DDF85E6-6C6F-4C91-AC26-DCDD30B0FBC5}"/>
              </a:ext>
            </a:extLst>
          </p:cNvPr>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Police must keep statistics on numbers of people involved in any type of domestic or dating violence along with anyone involved in stalking (harassment).</a:t>
            </a:r>
          </a:p>
          <a:p>
            <a:r>
              <a:rPr lang="en-US" sz="2400" dirty="0">
                <a:latin typeface="Times New Roman" panose="02020603050405020304" pitchFamily="18" charset="0"/>
                <a:cs typeface="Times New Roman" panose="02020603050405020304" pitchFamily="18" charset="0"/>
              </a:rPr>
              <a:t>Is the victim in danger?</a:t>
            </a:r>
          </a:p>
          <a:p>
            <a:r>
              <a:rPr lang="en-US" sz="2400" dirty="0">
                <a:latin typeface="Times New Roman" panose="02020603050405020304" pitchFamily="18" charset="0"/>
                <a:cs typeface="Times New Roman" panose="02020603050405020304" pitchFamily="18" charset="0"/>
              </a:rPr>
              <a:t>Was the person in fear for their safety or the safety of others?</a:t>
            </a:r>
          </a:p>
          <a:p>
            <a:r>
              <a:rPr lang="en-US" sz="2400" dirty="0">
                <a:latin typeface="Times New Roman" panose="02020603050405020304" pitchFamily="18" charset="0"/>
                <a:cs typeface="Times New Roman" panose="02020603050405020304" pitchFamily="18" charset="0"/>
              </a:rPr>
              <a:t>What type of abuse or threat of abuse was given?</a:t>
            </a:r>
          </a:p>
          <a:p>
            <a:r>
              <a:rPr lang="en-US" sz="2400" dirty="0">
                <a:latin typeface="Times New Roman" panose="02020603050405020304" pitchFamily="18" charset="0"/>
                <a:cs typeface="Times New Roman" panose="02020603050405020304" pitchFamily="18" charset="0"/>
              </a:rPr>
              <a:t>What type of harassment occurred?</a:t>
            </a:r>
          </a:p>
          <a:p>
            <a:r>
              <a:rPr lang="en-US" sz="2400" dirty="0">
                <a:latin typeface="Times New Roman" panose="02020603050405020304" pitchFamily="18" charset="0"/>
                <a:cs typeface="Times New Roman" panose="02020603050405020304" pitchFamily="18" charset="0"/>
              </a:rPr>
              <a:t>What was the location of the abuse?</a:t>
            </a:r>
          </a:p>
          <a:p>
            <a:r>
              <a:rPr lang="en-US" sz="2400" dirty="0">
                <a:latin typeface="Times New Roman" panose="02020603050405020304" pitchFamily="18" charset="0"/>
                <a:cs typeface="Times New Roman" panose="02020603050405020304" pitchFamily="18" charset="0"/>
              </a:rPr>
              <a:t>What type of relationship did the individuals have?</a:t>
            </a:r>
          </a:p>
          <a:p>
            <a:r>
              <a:rPr lang="en-US" sz="2400" dirty="0">
                <a:latin typeface="Times New Roman" panose="02020603050405020304" pitchFamily="18" charset="0"/>
                <a:cs typeface="Times New Roman" panose="02020603050405020304" pitchFamily="18" charset="0"/>
              </a:rPr>
              <a:t>How many times did the incident occur?</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4EEE383D-7D7F-4F46-AB09-54D20FDE460F}"/>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32F4B0F-8CA8-40B1-956A-0AED42C6757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151866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847D-2FF0-4C9E-9FAF-2A1D5C2C627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Hate Crimes</a:t>
            </a:r>
          </a:p>
        </p:txBody>
      </p:sp>
      <p:sp>
        <p:nvSpPr>
          <p:cNvPr id="3" name="Content Placeholder 2">
            <a:extLst>
              <a:ext uri="{FF2B5EF4-FFF2-40B4-BE49-F238E27FC236}">
                <a16:creationId xmlns:a16="http://schemas.microsoft.com/office/drawing/2014/main" id="{597B06F9-67EA-4A09-8574-8BEEAC5641FC}"/>
              </a:ext>
            </a:extLst>
          </p:cNvPr>
          <p:cNvSpPr>
            <a:spLocks noGrp="1"/>
          </p:cNvSpPr>
          <p:nvPr>
            <p:ph idx="1"/>
          </p:nvPr>
        </p:nvSpPr>
        <p:spPr>
          <a:xfrm>
            <a:off x="838198" y="1690688"/>
            <a:ext cx="10515600" cy="4351338"/>
          </a:xfrm>
        </p:spPr>
        <p:txBody>
          <a:bodyPr>
            <a:noAutofit/>
          </a:bodyPr>
          <a:lstStyle/>
          <a:p>
            <a:pPr marL="0" indent="0">
              <a:buNone/>
              <a:defRPr/>
            </a:pPr>
            <a:r>
              <a:rPr lang="en-US" sz="2000" dirty="0">
                <a:latin typeface="Times New Roman" panose="02020603050405020304" pitchFamily="18" charset="0"/>
                <a:cs typeface="Times New Roman" panose="02020603050405020304" pitchFamily="18" charset="0"/>
              </a:rPr>
              <a:t>The commission of any of the previous listed crimes and the additional crime categories listed below that manifest evidence the victim was chosen because of the perpetrator’s bias against the victim.</a:t>
            </a:r>
          </a:p>
          <a:p>
            <a:pPr>
              <a:defRPr/>
            </a:pPr>
            <a:r>
              <a:rPr lang="en-US" sz="2000" b="1" dirty="0">
                <a:latin typeface="Times New Roman" panose="02020603050405020304" pitchFamily="18" charset="0"/>
                <a:cs typeface="Times New Roman" panose="02020603050405020304" pitchFamily="18" charset="0"/>
              </a:rPr>
              <a:t>Larceny/Theft:</a:t>
            </a:r>
            <a:r>
              <a:rPr lang="en-US" sz="2000" dirty="0">
                <a:latin typeface="Times New Roman" panose="02020603050405020304" pitchFamily="18" charset="0"/>
                <a:cs typeface="Times New Roman" panose="02020603050405020304" pitchFamily="18" charset="0"/>
              </a:rPr>
              <a:t> Includes, pocket picking, purse snatching, shoplifting, theft from building, theft from motor vehicle, theft of motor vehicle parts or accessories, and all other larceny.</a:t>
            </a:r>
          </a:p>
          <a:p>
            <a:pPr>
              <a:defRPr/>
            </a:pPr>
            <a:r>
              <a:rPr lang="en-US" sz="2000" b="1" dirty="0">
                <a:latin typeface="Times New Roman" panose="02020603050405020304" pitchFamily="18" charset="0"/>
                <a:cs typeface="Times New Roman" panose="02020603050405020304" pitchFamily="18" charset="0"/>
              </a:rPr>
              <a:t>Simple Assault</a:t>
            </a:r>
            <a:r>
              <a:rPr lang="en-US" sz="2000" dirty="0">
                <a:latin typeface="Times New Roman" panose="02020603050405020304" pitchFamily="18" charset="0"/>
                <a:cs typeface="Times New Roman" panose="02020603050405020304" pitchFamily="18" charset="0"/>
              </a:rPr>
              <a:t>: An unlawful physical attack by one person upon another where neither the offender displays a weapon, nor the victim suffers obvious severe or aggravated bodily injury involving apparent broken bones, loss of teeth, possible internal injury, severe laceration or loss of consciousness.</a:t>
            </a:r>
          </a:p>
          <a:p>
            <a:pPr>
              <a:defRPr/>
            </a:pPr>
            <a:r>
              <a:rPr lang="en-US" sz="2000" b="1" dirty="0">
                <a:latin typeface="Times New Roman" panose="02020603050405020304" pitchFamily="18" charset="0"/>
                <a:cs typeface="Times New Roman" panose="02020603050405020304" pitchFamily="18" charset="0"/>
              </a:rPr>
              <a:t>Intimidatio</a:t>
            </a:r>
            <a:r>
              <a:rPr lang="en-US" sz="2000" dirty="0">
                <a:latin typeface="Times New Roman" panose="02020603050405020304" pitchFamily="18" charset="0"/>
                <a:cs typeface="Times New Roman" panose="02020603050405020304" pitchFamily="18" charset="0"/>
              </a:rPr>
              <a:t>n: To unlawfully place another person in reasonable fear of bodily harm through the use of threatening words and/or other conduct but without displaying a weapon or subjecting the victim to actual physical attack.</a:t>
            </a:r>
          </a:p>
          <a:p>
            <a:pPr>
              <a:defRPr/>
            </a:pPr>
            <a:r>
              <a:rPr lang="en-US" sz="2000" b="1" dirty="0">
                <a:latin typeface="Times New Roman" panose="02020603050405020304" pitchFamily="18" charset="0"/>
                <a:cs typeface="Times New Roman" panose="02020603050405020304" pitchFamily="18" charset="0"/>
              </a:rPr>
              <a:t>Destruction/Damage/Vandalism or Property (except Arson)</a:t>
            </a:r>
            <a:r>
              <a:rPr lang="en-US" sz="2000" dirty="0">
                <a:latin typeface="Times New Roman" panose="02020603050405020304" pitchFamily="18" charset="0"/>
                <a:cs typeface="Times New Roman" panose="02020603050405020304" pitchFamily="18" charset="0"/>
              </a:rPr>
              <a:t>: To willfully or maliciously destroy, damage, deface or otherwise injure real or personal property without the consent of the owner or the person having custody or control of it.</a:t>
            </a:r>
          </a:p>
          <a:p>
            <a:pPr>
              <a:defRP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DAF80E37-BC2B-4DCA-9DD2-B8946F3C8037}"/>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EE5657E-B0D8-41C2-8C15-1EDAF02717E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77904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4758-1656-44E9-8EE9-1B222978216D}"/>
              </a:ext>
            </a:extLst>
          </p:cNvPr>
          <p:cNvSpPr>
            <a:spLocks noGrp="1"/>
          </p:cNvSpPr>
          <p:nvPr>
            <p:ph type="title"/>
          </p:nvPr>
        </p:nvSpPr>
        <p:spPr/>
        <p:txBody>
          <a:bodyPr>
            <a:normAutofit/>
          </a:bodyPr>
          <a:lstStyle/>
          <a:p>
            <a:r>
              <a:rPr lang="en-US" altLang="en-US" sz="4000" dirty="0">
                <a:latin typeface="Times New Roman" panose="02020603050405020304" pitchFamily="18" charset="0"/>
              </a:rPr>
              <a:t>Liquor, Drug, Weapons Law Violations</a:t>
            </a:r>
            <a:endParaRPr lang="en-US" sz="4000" dirty="0"/>
          </a:p>
        </p:txBody>
      </p:sp>
      <p:sp>
        <p:nvSpPr>
          <p:cNvPr id="3" name="Content Placeholder 2">
            <a:extLst>
              <a:ext uri="{FF2B5EF4-FFF2-40B4-BE49-F238E27FC236}">
                <a16:creationId xmlns:a16="http://schemas.microsoft.com/office/drawing/2014/main" id="{BF3DDC40-4D80-4643-9E89-24180331B65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Police must keep statistics on numbers of people arrested for liquor law violations, drug law violations and illegal weapons possession.</a:t>
            </a:r>
          </a:p>
          <a:p>
            <a:r>
              <a:rPr lang="en-US" dirty="0">
                <a:latin typeface="Times New Roman" panose="02020603050405020304" pitchFamily="18" charset="0"/>
                <a:cs typeface="Times New Roman" panose="02020603050405020304" pitchFamily="18" charset="0"/>
              </a:rPr>
              <a:t>Student housing and student judicial affairs officers must keep statistics on number of people referred for disciplinary action for drug, liquor law and weapons violations.</a:t>
            </a:r>
          </a:p>
          <a:p>
            <a:r>
              <a:rPr lang="en-US" dirty="0">
                <a:latin typeface="Times New Roman" panose="02020603050405020304" pitchFamily="18" charset="0"/>
                <a:cs typeface="Times New Roman" panose="02020603050405020304" pitchFamily="18" charset="0"/>
              </a:rPr>
              <a:t>Disciplinary referrals should not include incidents in which the person is also arrested for the same offense.</a:t>
            </a:r>
          </a:p>
          <a:p>
            <a:r>
              <a:rPr lang="en-US" dirty="0">
                <a:latin typeface="Times New Roman" panose="02020603050405020304" pitchFamily="18" charset="0"/>
                <a:cs typeface="Times New Roman" panose="02020603050405020304" pitchFamily="18" charset="0"/>
              </a:rPr>
              <a:t>Statistics must reflect total number of persons involved, not incidents.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FA728CCE-BC18-4ED1-BAB2-C977E8D2B03B}"/>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4122087-D22E-4E69-8C13-A3E6C39F93A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15277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50DA-FE65-4A07-9618-C8A821BC1218}"/>
              </a:ext>
            </a:extLst>
          </p:cNvPr>
          <p:cNvSpPr>
            <a:spLocks noGrp="1"/>
          </p:cNvSpPr>
          <p:nvPr>
            <p:ph type="title"/>
          </p:nvPr>
        </p:nvSpPr>
        <p:spPr/>
        <p:txBody>
          <a:bodyPr>
            <a:normAutofit/>
          </a:bodyPr>
          <a:lstStyle/>
          <a:p>
            <a:r>
              <a:rPr lang="en-US" altLang="en-US" sz="4000" dirty="0">
                <a:latin typeface="Times New Roman" panose="02020603050405020304" pitchFamily="18" charset="0"/>
              </a:rPr>
              <a:t>Necessary Information for Reporting</a:t>
            </a:r>
            <a:endParaRPr lang="en-US" sz="4000" dirty="0"/>
          </a:p>
        </p:txBody>
      </p:sp>
      <p:sp>
        <p:nvSpPr>
          <p:cNvPr id="3" name="Content Placeholder 2">
            <a:extLst>
              <a:ext uri="{FF2B5EF4-FFF2-40B4-BE49-F238E27FC236}">
                <a16:creationId xmlns:a16="http://schemas.microsoft.com/office/drawing/2014/main" id="{46A4F544-11FD-439F-824F-5D17B9BCD8D6}"/>
              </a:ext>
            </a:extLst>
          </p:cNvPr>
          <p:cNvSpPr>
            <a:spLocks noGrp="1"/>
          </p:cNvSpPr>
          <p:nvPr>
            <p:ph idx="1"/>
          </p:nvPr>
        </p:nvSpPr>
        <p:spPr/>
        <p:txBody>
          <a:bodyPr>
            <a:noAutofit/>
          </a:bodyPr>
          <a:lstStyle/>
          <a:p>
            <a:pPr>
              <a:spcBef>
                <a:spcPct val="20000"/>
              </a:spcBef>
              <a:spcAft>
                <a:spcPct val="25000"/>
              </a:spcAft>
            </a:pPr>
            <a:r>
              <a:rPr lang="en-US" altLang="en-US" sz="2400" dirty="0">
                <a:latin typeface="Times New Roman" panose="02020603050405020304" pitchFamily="18" charset="0"/>
              </a:rPr>
              <a:t>Your name or the name of the reporting person and contact information</a:t>
            </a:r>
          </a:p>
          <a:p>
            <a:pPr>
              <a:spcBef>
                <a:spcPct val="20000"/>
              </a:spcBef>
              <a:spcAft>
                <a:spcPct val="25000"/>
              </a:spcAft>
            </a:pPr>
            <a:r>
              <a:rPr lang="en-US" altLang="en-US" sz="2400" dirty="0">
                <a:latin typeface="Times New Roman" panose="02020603050405020304" pitchFamily="18" charset="0"/>
              </a:rPr>
              <a:t>Type of incident (See Clery Crime Reporting Form)</a:t>
            </a:r>
          </a:p>
          <a:p>
            <a:pPr>
              <a:spcBef>
                <a:spcPct val="20000"/>
              </a:spcBef>
              <a:spcAft>
                <a:spcPct val="25000"/>
              </a:spcAft>
            </a:pPr>
            <a:r>
              <a:rPr lang="en-US" altLang="en-US" sz="2400" dirty="0">
                <a:latin typeface="Times New Roman" panose="02020603050405020304" pitchFamily="18" charset="0"/>
              </a:rPr>
              <a:t>Date of incident</a:t>
            </a:r>
          </a:p>
          <a:p>
            <a:pPr>
              <a:spcBef>
                <a:spcPct val="20000"/>
              </a:spcBef>
              <a:spcAft>
                <a:spcPct val="25000"/>
              </a:spcAft>
            </a:pPr>
            <a:r>
              <a:rPr lang="en-US" altLang="en-US" sz="2400" dirty="0">
                <a:latin typeface="Times New Roman" panose="02020603050405020304" pitchFamily="18" charset="0"/>
              </a:rPr>
              <a:t>Location of incident</a:t>
            </a:r>
          </a:p>
          <a:p>
            <a:pPr>
              <a:spcBef>
                <a:spcPct val="20000"/>
              </a:spcBef>
              <a:spcAft>
                <a:spcPct val="25000"/>
              </a:spcAft>
            </a:pPr>
            <a:r>
              <a:rPr lang="en-US" altLang="en-US" sz="2400" dirty="0">
                <a:latin typeface="Times New Roman" panose="02020603050405020304" pitchFamily="18" charset="0"/>
              </a:rPr>
              <a:t>Description of incident and law enforcement case-number if known</a:t>
            </a:r>
          </a:p>
          <a:p>
            <a:pPr>
              <a:spcBef>
                <a:spcPct val="20000"/>
              </a:spcBef>
              <a:spcAft>
                <a:spcPct val="25000"/>
              </a:spcAft>
            </a:pPr>
            <a:r>
              <a:rPr lang="en-US" altLang="en-US" sz="2400" dirty="0">
                <a:latin typeface="Times New Roman" panose="02020603050405020304" pitchFamily="18" charset="0"/>
              </a:rPr>
              <a:t>Whether or not the incident was bias motivated</a:t>
            </a:r>
          </a:p>
          <a:p>
            <a:pPr>
              <a:spcBef>
                <a:spcPct val="20000"/>
              </a:spcBef>
              <a:spcAft>
                <a:spcPct val="25000"/>
              </a:spcAft>
            </a:pPr>
            <a:r>
              <a:rPr lang="en-US" altLang="en-US" sz="2400" dirty="0">
                <a:latin typeface="Times New Roman" panose="02020603050405020304" pitchFamily="18" charset="0"/>
              </a:rPr>
              <a:t>Who, What, When, Where and How?</a:t>
            </a:r>
          </a:p>
          <a:p>
            <a:pPr>
              <a:spcBef>
                <a:spcPct val="20000"/>
              </a:spcBef>
              <a:spcAft>
                <a:spcPct val="25000"/>
              </a:spcAft>
            </a:pPr>
            <a:r>
              <a:rPr lang="en-US" altLang="en-US" sz="2400" dirty="0">
                <a:latin typeface="Times New Roman" panose="02020603050405020304" pitchFamily="18" charset="0"/>
              </a:rPr>
              <a:t>Were there any witnesses?</a:t>
            </a:r>
          </a:p>
          <a:p>
            <a:pPr>
              <a:spcBef>
                <a:spcPct val="20000"/>
              </a:spcBef>
              <a:spcAft>
                <a:spcPct val="25000"/>
              </a:spcAft>
            </a:pPr>
            <a:r>
              <a:rPr lang="en-US" altLang="en-US" sz="2400" dirty="0">
                <a:latin typeface="Times New Roman" panose="02020603050405020304" pitchFamily="18" charset="0"/>
              </a:rPr>
              <a:t>Are there any suspects?</a:t>
            </a:r>
          </a:p>
          <a:p>
            <a:endParaRPr lang="en-US" sz="2400" dirty="0"/>
          </a:p>
        </p:txBody>
      </p:sp>
      <p:sp>
        <p:nvSpPr>
          <p:cNvPr id="4" name="Google Shape;140;p26">
            <a:extLst>
              <a:ext uri="{FF2B5EF4-FFF2-40B4-BE49-F238E27FC236}">
                <a16:creationId xmlns:a16="http://schemas.microsoft.com/office/drawing/2014/main" id="{63ABE967-2F46-4955-B12E-67B7A703417A}"/>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A4BD8DB-2E86-4C5F-9118-72D452F24B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188910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4D44-5CBA-485D-A157-3C5243ECF076}"/>
              </a:ext>
            </a:extLst>
          </p:cNvPr>
          <p:cNvSpPr>
            <a:spLocks noGrp="1"/>
          </p:cNvSpPr>
          <p:nvPr>
            <p:ph type="title"/>
          </p:nvPr>
        </p:nvSpPr>
        <p:spPr/>
        <p:txBody>
          <a:bodyPr>
            <a:normAutofit/>
          </a:bodyPr>
          <a:lstStyle/>
          <a:p>
            <a:r>
              <a:rPr lang="en-US" altLang="en-US" sz="4000" dirty="0">
                <a:latin typeface="Times New Roman" panose="02020603050405020304" pitchFamily="18" charset="0"/>
              </a:rPr>
              <a:t>Location</a:t>
            </a:r>
            <a:endParaRPr lang="en-US" sz="4000" dirty="0"/>
          </a:p>
        </p:txBody>
      </p:sp>
      <p:sp>
        <p:nvSpPr>
          <p:cNvPr id="3" name="Content Placeholder 2">
            <a:extLst>
              <a:ext uri="{FF2B5EF4-FFF2-40B4-BE49-F238E27FC236}">
                <a16:creationId xmlns:a16="http://schemas.microsoft.com/office/drawing/2014/main" id="{32781C04-F4A7-4D1D-AE30-3403C7B4A172}"/>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You must report if it occurred</a:t>
            </a:r>
          </a:p>
          <a:p>
            <a:r>
              <a:rPr lang="en-US" dirty="0">
                <a:latin typeface="Times New Roman" panose="02020603050405020304" pitchFamily="18" charset="0"/>
                <a:cs typeface="Times New Roman" panose="02020603050405020304" pitchFamily="18" charset="0"/>
              </a:rPr>
              <a:t>On campus</a:t>
            </a:r>
          </a:p>
          <a:p>
            <a:r>
              <a:rPr lang="en-US" dirty="0">
                <a:latin typeface="Times New Roman" panose="02020603050405020304" pitchFamily="18" charset="0"/>
                <a:cs typeface="Times New Roman" panose="02020603050405020304" pitchFamily="18" charset="0"/>
              </a:rPr>
              <a:t>On campus, in residence halls</a:t>
            </a:r>
          </a:p>
          <a:p>
            <a:r>
              <a:rPr lang="en-US" dirty="0">
                <a:latin typeface="Times New Roman" panose="02020603050405020304" pitchFamily="18" charset="0"/>
                <a:cs typeface="Times New Roman" panose="02020603050405020304" pitchFamily="18" charset="0"/>
              </a:rPr>
              <a:t>All public property, including thoroughfares, streets, sidewalks, and parking facilities, that is within the campus, or immediately adjacent to and accessible from the campus.</a:t>
            </a:r>
          </a:p>
          <a:p>
            <a:r>
              <a:rPr lang="en-US" dirty="0">
                <a:latin typeface="Times New Roman" panose="02020603050405020304" pitchFamily="18" charset="0"/>
                <a:cs typeface="Times New Roman" panose="02020603050405020304" pitchFamily="18" charset="0"/>
              </a:rPr>
              <a:t>On non-campus property owned or controlled by the University or a recognized student organization</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9D4E1E25-58AD-4AD5-8981-54B52B6EA439}"/>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4B7FF1C9-2BBA-476C-A0D3-9728B47BE1C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84229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5282-600D-4779-B255-2A68DD8EF6EE}"/>
              </a:ext>
            </a:extLst>
          </p:cNvPr>
          <p:cNvSpPr>
            <a:spLocks noGrp="1"/>
          </p:cNvSpPr>
          <p:nvPr>
            <p:ph type="title"/>
          </p:nvPr>
        </p:nvSpPr>
        <p:spPr/>
        <p:txBody>
          <a:bodyPr>
            <a:normAutofit/>
          </a:bodyPr>
          <a:lstStyle/>
          <a:p>
            <a:r>
              <a:rPr lang="en-US" altLang="en-US" sz="4000" dirty="0">
                <a:latin typeface="Times New Roman" panose="02020603050405020304" pitchFamily="18" charset="0"/>
              </a:rPr>
              <a:t>Location (continued)</a:t>
            </a:r>
            <a:endParaRPr lang="en-US" sz="4000" dirty="0"/>
          </a:p>
        </p:txBody>
      </p:sp>
      <p:sp>
        <p:nvSpPr>
          <p:cNvPr id="3" name="Content Placeholder 2">
            <a:extLst>
              <a:ext uri="{FF2B5EF4-FFF2-40B4-BE49-F238E27FC236}">
                <a16:creationId xmlns:a16="http://schemas.microsoft.com/office/drawing/2014/main" id="{35791336-37B0-4136-80CD-A734C543F3C1}"/>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These off-campus properties are termed “non-campus property,” defined by law to include:</a:t>
            </a:r>
          </a:p>
          <a:p>
            <a:r>
              <a:rPr lang="en-US" dirty="0">
                <a:latin typeface="Times New Roman" panose="02020603050405020304" pitchFamily="18" charset="0"/>
                <a:cs typeface="Times New Roman" panose="02020603050405020304" pitchFamily="18" charset="0"/>
              </a:rPr>
              <a:t>Property owned or controlled by MSU (e.g. 855 Valley Road, 1515 Broad Street locations) Controlled is meant to be that at the time of the incident MSU sanction the event. Field trips, trips abroad (solely maintained by MSU), sport team travel locations, experiential learning off campus (solely controlled by MSU) are among examples of this.</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727E0206-748F-4C72-88FA-F0C4369C3D52}"/>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E1D10B0B-6302-4760-8F17-D4CFFBC56E4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115386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3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826-B312-4F4C-AD52-B967599835E1}"/>
              </a:ext>
            </a:extLst>
          </p:cNvPr>
          <p:cNvSpPr>
            <a:spLocks noGrp="1"/>
          </p:cNvSpPr>
          <p:nvPr>
            <p:ph type="title"/>
          </p:nvPr>
        </p:nvSpPr>
        <p:spPr/>
        <p:txBody>
          <a:bodyPr>
            <a:normAutofit/>
          </a:bodyPr>
          <a:lstStyle/>
          <a:p>
            <a:r>
              <a:rPr lang="en-US" altLang="en-US" sz="4000" dirty="0">
                <a:latin typeface="Times New Roman" panose="02020603050405020304" pitchFamily="18" charset="0"/>
              </a:rPr>
              <a:t>Get the facts</a:t>
            </a:r>
            <a:endParaRPr lang="en-US" sz="4000" dirty="0"/>
          </a:p>
        </p:txBody>
      </p:sp>
      <p:sp>
        <p:nvSpPr>
          <p:cNvPr id="3" name="Content Placeholder 2">
            <a:extLst>
              <a:ext uri="{FF2B5EF4-FFF2-40B4-BE49-F238E27FC236}">
                <a16:creationId xmlns:a16="http://schemas.microsoft.com/office/drawing/2014/main" id="{0D0B000E-A5A9-4E85-8112-4DC85976FB4D}"/>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Description of the incident or crime”.</a:t>
            </a:r>
          </a:p>
          <a:p>
            <a:r>
              <a:rPr lang="en-US" dirty="0">
                <a:latin typeface="Times New Roman" panose="02020603050405020304" pitchFamily="18" charset="0"/>
                <a:cs typeface="Times New Roman" panose="02020603050405020304" pitchFamily="18" charset="0"/>
              </a:rPr>
              <a:t>Specific questions will help police assign the crime to the correct category.</a:t>
            </a:r>
          </a:p>
          <a:p>
            <a:r>
              <a:rPr lang="en-US" dirty="0">
                <a:latin typeface="Times New Roman" panose="02020603050405020304" pitchFamily="18" charset="0"/>
                <a:cs typeface="Times New Roman" panose="02020603050405020304" pitchFamily="18" charset="0"/>
              </a:rPr>
              <a:t>Get as accurate and complete a description of what happened as you can.</a:t>
            </a:r>
          </a:p>
          <a:p>
            <a:r>
              <a:rPr lang="en-US" dirty="0">
                <a:latin typeface="Times New Roman" panose="02020603050405020304" pitchFamily="18" charset="0"/>
                <a:cs typeface="Times New Roman" panose="02020603050405020304" pitchFamily="18" charset="0"/>
              </a:rPr>
              <a:t>If not sure, report.</a:t>
            </a:r>
          </a:p>
          <a:p>
            <a:r>
              <a:rPr lang="en-US" dirty="0">
                <a:latin typeface="Times New Roman" panose="02020603050405020304" pitchFamily="18" charset="0"/>
                <a:cs typeface="Times New Roman" panose="02020603050405020304" pitchFamily="18" charset="0"/>
              </a:rPr>
              <a:t>CSA’s should not investigate the crime or attempt to determine whether a crime, in fact, took place. </a:t>
            </a:r>
          </a:p>
          <a:p>
            <a:r>
              <a:rPr lang="en-US" dirty="0">
                <a:latin typeface="Times New Roman" panose="02020603050405020304" pitchFamily="18" charset="0"/>
                <a:cs typeface="Times New Roman" panose="02020603050405020304" pitchFamily="18" charset="0"/>
              </a:rPr>
              <a:t>A victim can choose not to report, however a CSA is still obligated to report.</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7530058D-25FC-44D2-9964-D8AFEC1A0335}"/>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078168A-951B-4001-A14F-8E066B0F65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543062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E6F-893D-416C-ADD9-AF4795E62ED6}"/>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Find out the following in all cases</a:t>
            </a:r>
          </a:p>
        </p:txBody>
      </p:sp>
      <p:sp>
        <p:nvSpPr>
          <p:cNvPr id="3" name="Content Placeholder 2">
            <a:extLst>
              <a:ext uri="{FF2B5EF4-FFF2-40B4-BE49-F238E27FC236}">
                <a16:creationId xmlns:a16="http://schemas.microsoft.com/office/drawing/2014/main" id="{FB55B957-9AD4-4D11-AFA1-DDF367CFD681}"/>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Is the victim or assailant a student?  Are they acquaintances?</a:t>
            </a:r>
          </a:p>
          <a:p>
            <a:r>
              <a:rPr lang="en-US" altLang="en-US" dirty="0">
                <a:latin typeface="Times New Roman" panose="02020603050405020304" pitchFamily="18" charset="0"/>
                <a:cs typeface="Times New Roman" panose="02020603050405020304" pitchFamily="18" charset="0"/>
              </a:rPr>
              <a:t>Does the victim wish to remain anonymous?</a:t>
            </a:r>
          </a:p>
          <a:p>
            <a:r>
              <a:rPr lang="en-US" altLang="en-US" dirty="0">
                <a:latin typeface="Times New Roman" panose="02020603050405020304" pitchFamily="18" charset="0"/>
                <a:cs typeface="Times New Roman" panose="02020603050405020304" pitchFamily="18" charset="0"/>
              </a:rPr>
              <a:t>Has the incident been reported to police or to any other CSA?</a:t>
            </a:r>
          </a:p>
          <a:p>
            <a:r>
              <a:rPr lang="en-US" altLang="en-US" dirty="0">
                <a:latin typeface="Times New Roman" panose="02020603050405020304" pitchFamily="18" charset="0"/>
                <a:cs typeface="Times New Roman" panose="02020603050405020304" pitchFamily="18" charset="0"/>
              </a:rPr>
              <a:t>Was either party under the influence of alcohol or drugs?</a:t>
            </a:r>
          </a:p>
        </p:txBody>
      </p:sp>
      <p:sp>
        <p:nvSpPr>
          <p:cNvPr id="4" name="Google Shape;140;p26">
            <a:extLst>
              <a:ext uri="{FF2B5EF4-FFF2-40B4-BE49-F238E27FC236}">
                <a16:creationId xmlns:a16="http://schemas.microsoft.com/office/drawing/2014/main" id="{BFA0FB34-0EC0-4DAF-9087-E3617A27C3E2}"/>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422B351-A175-4986-B9F3-990C293FBA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38330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973-7748-434E-981E-BED8FD3C775B}"/>
              </a:ext>
            </a:extLst>
          </p:cNvPr>
          <p:cNvSpPr>
            <a:spLocks noGrp="1"/>
          </p:cNvSpPr>
          <p:nvPr>
            <p:ph type="title"/>
          </p:nvPr>
        </p:nvSpPr>
        <p:spPr/>
        <p:txBody>
          <a:bodyPr>
            <a:normAutofit/>
          </a:bodyPr>
          <a:lstStyle/>
          <a:p>
            <a:r>
              <a:rPr lang="en-US" altLang="en-US" sz="4000" dirty="0">
                <a:latin typeface="Times New Roman" panose="02020603050405020304" pitchFamily="18" charset="0"/>
              </a:rPr>
              <a:t>Overview</a:t>
            </a:r>
            <a:endParaRPr lang="en-US" sz="4000" dirty="0"/>
          </a:p>
        </p:txBody>
      </p:sp>
      <p:sp>
        <p:nvSpPr>
          <p:cNvPr id="3" name="Content Placeholder 2">
            <a:extLst>
              <a:ext uri="{FF2B5EF4-FFF2-40B4-BE49-F238E27FC236}">
                <a16:creationId xmlns:a16="http://schemas.microsoft.com/office/drawing/2014/main" id="{005E6850-EFB8-4920-9732-0671C4ADF0FB}"/>
              </a:ext>
            </a:extLst>
          </p:cNvPr>
          <p:cNvSpPr>
            <a:spLocks noGrp="1"/>
          </p:cNvSpPr>
          <p:nvPr>
            <p:ph idx="1"/>
          </p:nvPr>
        </p:nvSpPr>
        <p:spPr/>
        <p:txBody>
          <a:bodyPr/>
          <a:lstStyle/>
          <a:p>
            <a:r>
              <a:rPr lang="en-US" altLang="en-US" dirty="0">
                <a:latin typeface="Times New Roman" panose="02020603050405020304" pitchFamily="18" charset="0"/>
              </a:rPr>
              <a:t>What is the Clery Act?</a:t>
            </a:r>
          </a:p>
          <a:p>
            <a:r>
              <a:rPr lang="en-US" altLang="en-US" dirty="0">
                <a:latin typeface="Times New Roman" panose="02020603050405020304" pitchFamily="18" charset="0"/>
              </a:rPr>
              <a:t>Who is a Campus Security Authority?</a:t>
            </a:r>
          </a:p>
          <a:p>
            <a:r>
              <a:rPr lang="en-US" altLang="en-US" dirty="0">
                <a:latin typeface="Times New Roman" panose="02020603050405020304" pitchFamily="18" charset="0"/>
              </a:rPr>
              <a:t>What are the responsibilities of a CSA?</a:t>
            </a:r>
          </a:p>
          <a:p>
            <a:r>
              <a:rPr lang="en-US" altLang="en-US" dirty="0">
                <a:latin typeface="Times New Roman" panose="02020603050405020304" pitchFamily="18" charset="0"/>
              </a:rPr>
              <a:t>Who is included and exempt from reporting?</a:t>
            </a:r>
          </a:p>
          <a:p>
            <a:r>
              <a:rPr lang="en-US" altLang="en-US" dirty="0">
                <a:latin typeface="Times New Roman" panose="02020603050405020304" pitchFamily="18" charset="0"/>
              </a:rPr>
              <a:t>Which crimes should you report? </a:t>
            </a:r>
          </a:p>
          <a:p>
            <a:r>
              <a:rPr lang="en-US" altLang="en-US" dirty="0">
                <a:latin typeface="Times New Roman" panose="02020603050405020304" pitchFamily="18" charset="0"/>
              </a:rPr>
              <a:t>How do you report Clery Act crimes? </a:t>
            </a:r>
            <a:endParaRPr lang="en-US" altLang="en-US" dirty="0">
              <a:solidFill>
                <a:schemeClr val="tx2"/>
              </a:solidFill>
              <a:latin typeface="Times New Roman" panose="02020603050405020304" pitchFamily="18" charset="0"/>
            </a:endParaRPr>
          </a:p>
          <a:p>
            <a:endParaRPr lang="en-US" dirty="0"/>
          </a:p>
        </p:txBody>
      </p:sp>
      <p:sp>
        <p:nvSpPr>
          <p:cNvPr id="4" name="Google Shape;140;p26">
            <a:extLst>
              <a:ext uri="{FF2B5EF4-FFF2-40B4-BE49-F238E27FC236}">
                <a16:creationId xmlns:a16="http://schemas.microsoft.com/office/drawing/2014/main" id="{66FEC441-80A3-4E95-A98F-9BE102264558}"/>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77E1D28-C3A3-4EAA-96E3-DA303910581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pic>
        <p:nvPicPr>
          <p:cNvPr id="6" name="Picture 5">
            <a:extLst>
              <a:ext uri="{FF2B5EF4-FFF2-40B4-BE49-F238E27FC236}">
                <a16:creationId xmlns:a16="http://schemas.microsoft.com/office/drawing/2014/main" id="{95873E8D-476C-4AF8-AC50-E2852CB4BC26}"/>
              </a:ext>
            </a:extLst>
          </p:cNvPr>
          <p:cNvPicPr>
            <a:picLocks noChangeAspect="1"/>
          </p:cNvPicPr>
          <p:nvPr/>
        </p:nvPicPr>
        <p:blipFill>
          <a:blip r:embed="rId3"/>
          <a:stretch>
            <a:fillRect/>
          </a:stretch>
        </p:blipFill>
        <p:spPr>
          <a:xfrm>
            <a:off x="7978104" y="1990725"/>
            <a:ext cx="3703392" cy="2438400"/>
          </a:xfrm>
          <a:prstGeom prst="rect">
            <a:avLst/>
          </a:prstGeom>
        </p:spPr>
      </p:pic>
    </p:spTree>
    <p:extLst>
      <p:ext uri="{BB962C8B-B14F-4D97-AF65-F5344CB8AC3E}">
        <p14:creationId xmlns:p14="http://schemas.microsoft.com/office/powerpoint/2010/main" val="4181064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C404-31C8-479D-970C-B6AE848F6265}"/>
              </a:ext>
            </a:extLst>
          </p:cNvPr>
          <p:cNvSpPr>
            <a:spLocks noGrp="1"/>
          </p:cNvSpPr>
          <p:nvPr>
            <p:ph type="title"/>
          </p:nvPr>
        </p:nvSpPr>
        <p:spPr>
          <a:xfrm>
            <a:off x="838200" y="365125"/>
            <a:ext cx="10515600" cy="1325563"/>
          </a:xfrm>
        </p:spPr>
        <p:txBody>
          <a:bodyPr>
            <a:normAutofit/>
          </a:bodyPr>
          <a:lstStyle/>
          <a:p>
            <a:r>
              <a:rPr lang="en-US" altLang="en-US" sz="4000" dirty="0">
                <a:latin typeface="Times New Roman" panose="02020603050405020304" pitchFamily="18" charset="0"/>
              </a:rPr>
              <a:t>Offer Help</a:t>
            </a:r>
            <a:endParaRPr lang="en-US" sz="4000" dirty="0"/>
          </a:p>
        </p:txBody>
      </p:sp>
      <p:sp>
        <p:nvSpPr>
          <p:cNvPr id="3" name="Content Placeholder 2">
            <a:extLst>
              <a:ext uri="{FF2B5EF4-FFF2-40B4-BE49-F238E27FC236}">
                <a16:creationId xmlns:a16="http://schemas.microsoft.com/office/drawing/2014/main" id="{13ECBDD6-F901-4DA1-81F1-4562F4BAF4A4}"/>
              </a:ext>
            </a:extLst>
          </p:cNvPr>
          <p:cNvSpPr>
            <a:spLocks noGrp="1"/>
          </p:cNvSpPr>
          <p:nvPr>
            <p:ph idx="1"/>
          </p:nvPr>
        </p:nvSpPr>
        <p:spPr/>
        <p:txBody>
          <a:bodyPr/>
          <a:lstStyle/>
          <a:p>
            <a:pPr>
              <a:buFontTx/>
              <a:buNone/>
            </a:pPr>
            <a:r>
              <a:rPr lang="en-US" altLang="en-US" dirty="0">
                <a:latin typeface="Times New Roman" panose="02020603050405020304" pitchFamily="18" charset="0"/>
                <a:cs typeface="Times New Roman" panose="02020603050405020304" pitchFamily="18" charset="0"/>
              </a:rPr>
              <a:t>Provide the person with information on:</a:t>
            </a:r>
          </a:p>
          <a:p>
            <a:r>
              <a:rPr lang="en-US" altLang="en-US" dirty="0">
                <a:latin typeface="Times New Roman" panose="02020603050405020304" pitchFamily="18" charset="0"/>
                <a:cs typeface="Times New Roman" panose="02020603050405020304" pitchFamily="18" charset="0"/>
              </a:rPr>
              <a:t>Reporting to campus police</a:t>
            </a:r>
          </a:p>
          <a:p>
            <a:r>
              <a:rPr lang="en-US" altLang="en-US" dirty="0">
                <a:latin typeface="Times New Roman" panose="02020603050405020304" pitchFamily="18" charset="0"/>
                <a:cs typeface="Times New Roman" panose="02020603050405020304" pitchFamily="18" charset="0"/>
              </a:rPr>
              <a:t>Campus programs for assisting victims of sexual violence and other assaults</a:t>
            </a:r>
          </a:p>
          <a:p>
            <a:r>
              <a:rPr lang="en-US" altLang="en-US" dirty="0">
                <a:latin typeface="Times New Roman" panose="02020603050405020304" pitchFamily="18" charset="0"/>
                <a:cs typeface="Times New Roman" panose="02020603050405020304" pitchFamily="18" charset="0"/>
              </a:rPr>
              <a:t>Procedures for seeking medical help</a:t>
            </a:r>
          </a:p>
          <a:p>
            <a:endParaRPr lang="en-US" dirty="0">
              <a:latin typeface="Times New Roman" panose="02020603050405020304" pitchFamily="18" charset="0"/>
              <a:cs typeface="Times New Roman" panose="02020603050405020304" pitchFamily="18" charset="0"/>
            </a:endParaRPr>
          </a:p>
        </p:txBody>
      </p:sp>
      <p:pic>
        <p:nvPicPr>
          <p:cNvPr id="2050" name="Picture 2" descr="https://www.montclair.edu/responsive-media/cache/faculty-excellence/wp-content/uploads/sites/195/2020/03/Picture1.png.4.1x.generic.jpg">
            <a:extLst>
              <a:ext uri="{FF2B5EF4-FFF2-40B4-BE49-F238E27FC236}">
                <a16:creationId xmlns:a16="http://schemas.microsoft.com/office/drawing/2014/main" id="{4B53F129-78E4-4C1C-9BA6-92D27DF38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798" y="3474566"/>
            <a:ext cx="4131102" cy="2751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ntclair State University EMS - Home | Facebook">
            <a:extLst>
              <a:ext uri="{FF2B5EF4-FFF2-40B4-BE49-F238E27FC236}">
                <a16:creationId xmlns:a16="http://schemas.microsoft.com/office/drawing/2014/main" id="{36ED988E-99AC-4248-9BD8-59FFB7F8D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314" y="4487154"/>
            <a:ext cx="1459381" cy="16898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5467B5-84BE-4124-B631-3705D7B70C60}"/>
              </a:ext>
            </a:extLst>
          </p:cNvPr>
          <p:cNvPicPr>
            <a:picLocks noChangeAspect="1"/>
          </p:cNvPicPr>
          <p:nvPr/>
        </p:nvPicPr>
        <p:blipFill>
          <a:blip r:embed="rId4"/>
          <a:stretch>
            <a:fillRect/>
          </a:stretch>
        </p:blipFill>
        <p:spPr>
          <a:xfrm>
            <a:off x="4095191" y="4485497"/>
            <a:ext cx="1459381" cy="1691466"/>
          </a:xfrm>
          <a:prstGeom prst="rect">
            <a:avLst/>
          </a:prstGeom>
        </p:spPr>
      </p:pic>
      <p:sp>
        <p:nvSpPr>
          <p:cNvPr id="7" name="Google Shape;140;p26">
            <a:extLst>
              <a:ext uri="{FF2B5EF4-FFF2-40B4-BE49-F238E27FC236}">
                <a16:creationId xmlns:a16="http://schemas.microsoft.com/office/drawing/2014/main" id="{498291D2-215A-4AE4-B319-1783D229667F}"/>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43ADF4F1-E656-4D25-A978-E5BA1154F45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175949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BB77-6005-4E69-9AD3-4E56B06335DE}"/>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Reporting and Investigating Missing Persons</a:t>
            </a:r>
          </a:p>
        </p:txBody>
      </p:sp>
      <p:sp>
        <p:nvSpPr>
          <p:cNvPr id="3" name="Content Placeholder 2">
            <a:extLst>
              <a:ext uri="{FF2B5EF4-FFF2-40B4-BE49-F238E27FC236}">
                <a16:creationId xmlns:a16="http://schemas.microsoft.com/office/drawing/2014/main" id="{CB1AA692-8D2F-4D4B-B8AC-F60212916B3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Must notify the University Police Department within 24 hours of the determination that the student is missing.</a:t>
            </a:r>
          </a:p>
          <a:p>
            <a:r>
              <a:rPr lang="en-US" dirty="0">
                <a:latin typeface="Times New Roman" panose="02020603050405020304" pitchFamily="18" charset="0"/>
                <a:cs typeface="Times New Roman" panose="02020603050405020304" pitchFamily="18" charset="0"/>
              </a:rPr>
              <a:t>Residence Hall staff, building directors, Dean of Students personnel, among others, may many times be first contacts to report missing students. There is no waiting period for an individual to report a missing person.</a:t>
            </a:r>
          </a:p>
          <a:p>
            <a:r>
              <a:rPr lang="en-US" dirty="0">
                <a:latin typeface="Times New Roman" panose="02020603050405020304" pitchFamily="18" charset="0"/>
                <a:cs typeface="Times New Roman" panose="02020603050405020304" pitchFamily="18" charset="0"/>
              </a:rPr>
              <a:t>The Montclair State University Police Department will investigate, following established police protocol, all cases of missing persons that are brought to their attention. </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20FA8C4B-A840-4B86-AFEA-BBA01DB8CB0D}"/>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E4D2EBB2-A1B8-4C63-8064-4CB1D2AE10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27427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C162-0B7A-44D7-B4AB-A468F7D7D60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Informing Designated Contact Person</a:t>
            </a:r>
          </a:p>
        </p:txBody>
      </p:sp>
      <p:sp>
        <p:nvSpPr>
          <p:cNvPr id="3" name="Content Placeholder 2">
            <a:extLst>
              <a:ext uri="{FF2B5EF4-FFF2-40B4-BE49-F238E27FC236}">
                <a16:creationId xmlns:a16="http://schemas.microsoft.com/office/drawing/2014/main" id="{104FD499-F57E-45F3-B5C4-7EAEFCCEF3B6}"/>
              </a:ext>
            </a:extLst>
          </p:cNvPr>
          <p:cNvSpPr>
            <a:spLocks noGrp="1"/>
          </p:cNvSpPr>
          <p:nvPr>
            <p:ph idx="1"/>
          </p:nvPr>
        </p:nvSpPr>
        <p:spPr/>
        <p:txBody>
          <a:bodyPr/>
          <a:lstStyle/>
          <a:p>
            <a:pPr>
              <a:spcAft>
                <a:spcPct val="0"/>
              </a:spcAft>
            </a:pPr>
            <a:r>
              <a:rPr lang="en-US" altLang="en-US" dirty="0">
                <a:latin typeface="Times New Roman" panose="02020603050405020304" pitchFamily="18" charset="0"/>
                <a:cs typeface="Times New Roman" panose="02020603050405020304" pitchFamily="18" charset="0"/>
              </a:rPr>
              <a:t>The University Police Department will inform the student’s identified emergency contact person, or persons, that a student is missing within 24 hours of receiving a missing person report.</a:t>
            </a:r>
          </a:p>
          <a:p>
            <a:pPr>
              <a:spcAft>
                <a:spcPct val="0"/>
              </a:spcAft>
            </a:pPr>
            <a:r>
              <a:rPr lang="en-US" altLang="en-US" dirty="0">
                <a:latin typeface="Times New Roman" panose="02020603050405020304" pitchFamily="18" charset="0"/>
                <a:cs typeface="Times New Roman" panose="02020603050405020304" pitchFamily="18" charset="0"/>
              </a:rPr>
              <a:t>In cases where the student is under the age of 18 and or unemancipated, or where the missing student may be at risk, University Police shall also notify the student’s custodial parent or guardian within 24 hours of the determination that the student is missing, unless more immediate contact is warranted.</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263679BF-6896-43B7-A645-58E040794AA3}"/>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9EF4A55-CEED-473A-BCBB-87230BC95A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26792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728D-D15E-4AC5-A58C-05972FF3414D}"/>
              </a:ext>
            </a:extLst>
          </p:cNvPr>
          <p:cNvSpPr>
            <a:spLocks noGrp="1"/>
          </p:cNvSpPr>
          <p:nvPr>
            <p:ph type="title"/>
          </p:nvPr>
        </p:nvSpPr>
        <p:spPr/>
        <p:txBody>
          <a:bodyPr>
            <a:normAutofit/>
          </a:bodyPr>
          <a:lstStyle/>
          <a:p>
            <a:r>
              <a:rPr lang="en-US" altLang="en-US" sz="4000" dirty="0">
                <a:latin typeface="Times New Roman" panose="02020603050405020304" pitchFamily="18" charset="0"/>
              </a:rPr>
              <a:t>Reporting</a:t>
            </a:r>
            <a:endParaRPr lang="en-US" sz="4000" dirty="0"/>
          </a:p>
        </p:txBody>
      </p:sp>
      <p:sp>
        <p:nvSpPr>
          <p:cNvPr id="3" name="Content Placeholder 2">
            <a:extLst>
              <a:ext uri="{FF2B5EF4-FFF2-40B4-BE49-F238E27FC236}">
                <a16:creationId xmlns:a16="http://schemas.microsoft.com/office/drawing/2014/main" id="{8631FCF3-B7BD-477A-9D88-063FE758213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Complete the Campus Security Authority Crime Report Form (You may need to wait until the person leaves.)</a:t>
            </a:r>
          </a:p>
          <a:p>
            <a:r>
              <a:rPr lang="en-US" dirty="0">
                <a:latin typeface="Times New Roman" panose="02020603050405020304" pitchFamily="18" charset="0"/>
                <a:cs typeface="Times New Roman" panose="02020603050405020304" pitchFamily="18" charset="0"/>
              </a:rPr>
              <a:t>Tell the person you must report the incident as an anonymous statistic</a:t>
            </a:r>
          </a:p>
          <a:p>
            <a:r>
              <a:rPr lang="en-US" dirty="0">
                <a:latin typeface="Times New Roman" panose="02020603050405020304" pitchFamily="18" charset="0"/>
                <a:cs typeface="Times New Roman" panose="02020603050405020304" pitchFamily="18" charset="0"/>
              </a:rPr>
              <a:t>Complete one form for each crime reported</a:t>
            </a:r>
          </a:p>
          <a:p>
            <a:pPr>
              <a:spcAft>
                <a:spcPct val="0"/>
              </a:spcAft>
            </a:pPr>
            <a:r>
              <a:rPr lang="en-US" altLang="en-US" dirty="0">
                <a:latin typeface="Times New Roman" panose="02020603050405020304" pitchFamily="18" charset="0"/>
                <a:cs typeface="Times New Roman" panose="02020603050405020304" pitchFamily="18" charset="0"/>
              </a:rPr>
              <a:t>If no crimes have been committed over the course of a calendar year, you still must complete the annual crime report form.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9F38BA03-6EFA-49EE-AD37-141EA0D33DA3}"/>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17B4A3A-9EE4-4E56-A1BF-489770E0BC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77082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6DE2-C18A-4E77-8EC4-434EB6BA54AD}"/>
              </a:ext>
            </a:extLst>
          </p:cNvPr>
          <p:cNvSpPr>
            <a:spLocks noGrp="1"/>
          </p:cNvSpPr>
          <p:nvPr>
            <p:ph type="title"/>
          </p:nvPr>
        </p:nvSpPr>
        <p:spPr/>
        <p:txBody>
          <a:bodyPr>
            <a:normAutofit/>
          </a:bodyPr>
          <a:lstStyle/>
          <a:p>
            <a:r>
              <a:rPr lang="en-US" altLang="en-US" sz="4000" dirty="0">
                <a:latin typeface="Times New Roman" panose="02020603050405020304" pitchFamily="18" charset="0"/>
              </a:rPr>
              <a:t>What if I forget to file a report?</a:t>
            </a:r>
            <a:endParaRPr lang="en-US" sz="4000" dirty="0"/>
          </a:p>
        </p:txBody>
      </p:sp>
      <p:sp>
        <p:nvSpPr>
          <p:cNvPr id="3" name="Content Placeholder 2">
            <a:extLst>
              <a:ext uri="{FF2B5EF4-FFF2-40B4-BE49-F238E27FC236}">
                <a16:creationId xmlns:a16="http://schemas.microsoft.com/office/drawing/2014/main" id="{7EAD9247-A451-4E73-8669-F6DD9EACB211}"/>
              </a:ext>
            </a:extLst>
          </p:cNvPr>
          <p:cNvSpPr>
            <a:spLocks noGrp="1"/>
          </p:cNvSpPr>
          <p:nvPr>
            <p:ph idx="1"/>
          </p:nvPr>
        </p:nvSpPr>
        <p:spPr/>
        <p:txBody>
          <a:bodyPr/>
          <a:lstStyle/>
          <a:p>
            <a:pPr>
              <a:spcAft>
                <a:spcPct val="0"/>
              </a:spcAft>
            </a:pPr>
            <a:r>
              <a:rPr lang="en-US" altLang="en-US" dirty="0">
                <a:latin typeface="Times New Roman" panose="02020603050405020304" pitchFamily="18" charset="0"/>
                <a:cs typeface="Times New Roman" panose="02020603050405020304" pitchFamily="18" charset="0"/>
              </a:rPr>
              <a:t>Each year, the Clery Act Coordinator will send an email to all CSA’s that contains a ‘CSA Annual Summary Disclosure’ form. The purpose of this form is to confirm whether CSA’s do or do not have any previously unreported Clery Act-qualifying crimes/incidents that were reported to them the previous calendar year. All CSA’s are required to complete, sign, and return the form to the Coordinator </a:t>
            </a:r>
            <a:r>
              <a:rPr lang="en-US" altLang="en-US" dirty="0">
                <a:solidFill>
                  <a:srgbClr val="CC0000"/>
                </a:solidFill>
                <a:latin typeface="Times New Roman" panose="02020603050405020304" pitchFamily="18" charset="0"/>
                <a:cs typeface="Times New Roman" panose="02020603050405020304" pitchFamily="18" charset="0"/>
              </a:rPr>
              <a:t>no later than December 31st. </a:t>
            </a: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99B7F178-1FEA-42CE-AA39-88FF5422805E}"/>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F0F3C2BA-6684-4EFB-A72E-07D8490C2FE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073790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9C86-0B32-4124-98C0-1E879490CF3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322FB016-37ED-4239-9079-AE7C3266B2D6}"/>
              </a:ext>
            </a:extLst>
          </p:cNvPr>
          <p:cNvSpPr>
            <a:spLocks noGrp="1"/>
          </p:cNvSpPr>
          <p:nvPr>
            <p:ph idx="1"/>
          </p:nvPr>
        </p:nvSpPr>
        <p:spPr>
          <a:xfrm>
            <a:off x="838200" y="1825625"/>
            <a:ext cx="7705725" cy="4351338"/>
          </a:xfrm>
        </p:spPr>
        <p:txBody>
          <a:bodyPr>
            <a:normAutofit/>
          </a:bodyPr>
          <a:lstStyle/>
          <a:p>
            <a:r>
              <a:rPr lang="en-US" altLang="en-US" dirty="0">
                <a:latin typeface="Times New Roman" panose="02020603050405020304" pitchFamily="18" charset="0"/>
                <a:cs typeface="Times New Roman" panose="02020603050405020304" pitchFamily="18" charset="0"/>
              </a:rPr>
              <a:t>Prevention is key but in the unfortunate event that a crime does occur, these are more than statistics. These are our students, colleagues, family and loved ones. It is our responsibility to make sure we promote a safe and caring community here.</a:t>
            </a:r>
          </a:p>
          <a:p>
            <a:r>
              <a:rPr lang="en-US" dirty="0">
                <a:latin typeface="Times New Roman" panose="02020603050405020304" pitchFamily="18" charset="0"/>
                <a:cs typeface="Times New Roman" panose="02020603050405020304" pitchFamily="18" charset="0"/>
              </a:rPr>
              <a:t>It is important to not make assumptions and, more than ever, to treat each other and ourselves with kindness, empathy, and compassion.</a:t>
            </a:r>
          </a:p>
        </p:txBody>
      </p:sp>
      <p:pic>
        <p:nvPicPr>
          <p:cNvPr id="4" name="Picture 3" descr="C:\Users\slbequette\Desktop\jeanne clery.jpg">
            <a:extLst>
              <a:ext uri="{FF2B5EF4-FFF2-40B4-BE49-F238E27FC236}">
                <a16:creationId xmlns:a16="http://schemas.microsoft.com/office/drawing/2014/main" id="{70218CE4-2608-40A7-ABB2-01E4D2DF7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899" y="1117247"/>
            <a:ext cx="2817976" cy="438351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0;p26">
            <a:extLst>
              <a:ext uri="{FF2B5EF4-FFF2-40B4-BE49-F238E27FC236}">
                <a16:creationId xmlns:a16="http://schemas.microsoft.com/office/drawing/2014/main" id="{841C42A2-EC3A-43C4-BC39-54A47F29311F}"/>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A3C8DA94-7731-4B45-9B01-C4C84806B3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4247639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9D49-FBBF-4068-853C-793B125AEBB0}"/>
              </a:ext>
            </a:extLst>
          </p:cNvPr>
          <p:cNvSpPr>
            <a:spLocks noGrp="1"/>
          </p:cNvSpPr>
          <p:nvPr>
            <p:ph type="title"/>
          </p:nvPr>
        </p:nvSpPr>
        <p:spPr/>
        <p:txBody>
          <a:bodyPr>
            <a:normAutofit/>
          </a:bodyPr>
          <a:lstStyle/>
          <a:p>
            <a:r>
              <a:rPr lang="en-US" altLang="en-US" sz="4000" dirty="0">
                <a:latin typeface="Times New Roman" panose="02020603050405020304" pitchFamily="18" charset="0"/>
              </a:rPr>
              <a:t>For More Information</a:t>
            </a:r>
            <a:endParaRPr lang="en-US" sz="4000" dirty="0"/>
          </a:p>
        </p:txBody>
      </p:sp>
      <p:sp>
        <p:nvSpPr>
          <p:cNvPr id="3" name="Content Placeholder 2">
            <a:extLst>
              <a:ext uri="{FF2B5EF4-FFF2-40B4-BE49-F238E27FC236}">
                <a16:creationId xmlns:a16="http://schemas.microsoft.com/office/drawing/2014/main" id="{9B005A9C-8186-4999-BC84-4B26502A3F71}"/>
              </a:ext>
            </a:extLst>
          </p:cNvPr>
          <p:cNvSpPr>
            <a:spLocks noGrp="1"/>
          </p:cNvSpPr>
          <p:nvPr>
            <p:ph idx="1"/>
          </p:nvPr>
        </p:nvSpPr>
        <p:spPr>
          <a:xfrm>
            <a:off x="838200" y="1825625"/>
            <a:ext cx="11579578" cy="4351338"/>
          </a:xfrm>
        </p:spPr>
        <p:txBody>
          <a:bodyPr>
            <a:normAutofit/>
          </a:bodyPr>
          <a:lstStyle/>
          <a:p>
            <a:pPr marL="0" indent="0">
              <a:spcAft>
                <a:spcPct val="0"/>
              </a:spcAft>
              <a:buNone/>
            </a:pPr>
            <a:r>
              <a:rPr lang="en-US" altLang="en-US" dirty="0">
                <a:latin typeface="Times New Roman" panose="02020603050405020304" pitchFamily="18" charset="0"/>
                <a:cs typeface="Times New Roman" panose="02020603050405020304" pitchFamily="18" charset="0"/>
              </a:rPr>
              <a:t>Meredith Martin</a:t>
            </a:r>
          </a:p>
          <a:p>
            <a:pPr>
              <a:spcAft>
                <a:spcPct val="0"/>
              </a:spcAft>
            </a:pPr>
            <a:r>
              <a:rPr lang="en-US" altLang="en-US" dirty="0">
                <a:latin typeface="Times New Roman" panose="02020603050405020304" pitchFamily="18" charset="0"/>
                <a:cs typeface="Times New Roman" panose="02020603050405020304" pitchFamily="18" charset="0"/>
              </a:rPr>
              <a:t>Compliance Manager</a:t>
            </a:r>
          </a:p>
          <a:p>
            <a:pPr>
              <a:spcAft>
                <a:spcPct val="0"/>
              </a:spcAft>
            </a:pPr>
            <a:r>
              <a:rPr lang="en-US" altLang="en-US" dirty="0">
                <a:latin typeface="Times New Roman" panose="02020603050405020304" pitchFamily="18" charset="0"/>
                <a:cs typeface="Times New Roman" panose="02020603050405020304" pitchFamily="18" charset="0"/>
              </a:rPr>
              <a:t>Email: </a:t>
            </a:r>
            <a:r>
              <a:rPr lang="en-US" altLang="en-US" dirty="0">
                <a:latin typeface="Times New Roman" panose="02020603050405020304" pitchFamily="18" charset="0"/>
                <a:cs typeface="Times New Roman" panose="02020603050405020304" pitchFamily="18" charset="0"/>
                <a:hlinkClick r:id="rId2"/>
              </a:rPr>
              <a:t>martinm@montclair.edu</a:t>
            </a:r>
            <a:endParaRPr lang="en-US" altLang="en-US" dirty="0">
              <a:latin typeface="Times New Roman" panose="02020603050405020304" pitchFamily="18" charset="0"/>
              <a:cs typeface="Times New Roman" panose="02020603050405020304" pitchFamily="18" charset="0"/>
            </a:endParaRPr>
          </a:p>
          <a:p>
            <a:pPr>
              <a:spcAft>
                <a:spcPct val="0"/>
              </a:spcAft>
            </a:pPr>
            <a:endParaRPr lang="en-US" altLang="en-US" dirty="0">
              <a:latin typeface="Times New Roman" panose="02020603050405020304" pitchFamily="18" charset="0"/>
              <a:cs typeface="Times New Roman" panose="02020603050405020304" pitchFamily="18" charset="0"/>
            </a:endParaRPr>
          </a:p>
          <a:p>
            <a:pPr>
              <a:spcAft>
                <a:spcPct val="0"/>
              </a:spcAft>
            </a:pPr>
            <a:r>
              <a:rPr lang="en-US" altLang="en-US" dirty="0">
                <a:latin typeface="Times New Roman" panose="02020603050405020304" pitchFamily="18" charset="0"/>
                <a:cs typeface="Times New Roman" panose="02020603050405020304" pitchFamily="18" charset="0"/>
              </a:rPr>
              <a:t>Contact University Police at 973-655-5222 or email us at </a:t>
            </a:r>
            <a:r>
              <a:rPr lang="en-US" altLang="en-US" dirty="0">
                <a:latin typeface="Times New Roman" panose="02020603050405020304" pitchFamily="18" charset="0"/>
                <a:cs typeface="Times New Roman" panose="02020603050405020304" pitchFamily="18" charset="0"/>
                <a:hlinkClick r:id="rId3"/>
              </a:rPr>
              <a:t>msupolice@montclair.edu</a:t>
            </a:r>
            <a:endParaRPr lang="en-US" altLang="en-US" dirty="0">
              <a:latin typeface="Times New Roman" panose="02020603050405020304" pitchFamily="18" charset="0"/>
              <a:cs typeface="Times New Roman" panose="02020603050405020304" pitchFamily="18" charset="0"/>
            </a:endParaRPr>
          </a:p>
          <a:p>
            <a:pPr>
              <a:spcAft>
                <a:spcPct val="0"/>
              </a:spcAft>
            </a:pPr>
            <a:r>
              <a:rPr lang="de-DE" altLang="en-US" dirty="0">
                <a:latin typeface="Times New Roman" panose="02020603050405020304" pitchFamily="18" charset="0"/>
                <a:cs typeface="Times New Roman" panose="02020603050405020304" pitchFamily="18" charset="0"/>
              </a:rPr>
              <a:t>MSUPD website at </a:t>
            </a:r>
            <a:r>
              <a:rPr lang="de-DE" altLang="en-US" dirty="0">
                <a:latin typeface="Times New Roman" panose="02020603050405020304" pitchFamily="18" charset="0"/>
                <a:cs typeface="Times New Roman" panose="02020603050405020304" pitchFamily="18" charset="0"/>
                <a:hlinkClick r:id="rId4"/>
              </a:rPr>
              <a:t>www.montclair.edu/universitypolice</a:t>
            </a:r>
            <a:endParaRPr lang="de-DE" altLang="en-US" dirty="0">
              <a:latin typeface="Times New Roman" panose="02020603050405020304" pitchFamily="18" charset="0"/>
              <a:cs typeface="Times New Roman" panose="02020603050405020304" pitchFamily="18" charset="0"/>
            </a:endParaRPr>
          </a:p>
          <a:p>
            <a:pPr>
              <a:spcAft>
                <a:spcPct val="0"/>
              </a:spcAft>
            </a:pP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26" name="Picture 2" descr="Montclair State University + Other NJ Schools Make List of Best US Colleges  - Montclair Girl">
            <a:extLst>
              <a:ext uri="{FF2B5EF4-FFF2-40B4-BE49-F238E27FC236}">
                <a16:creationId xmlns:a16="http://schemas.microsoft.com/office/drawing/2014/main" id="{2AA52B1C-21A2-4E64-A043-C0704A2E8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244" y="365125"/>
            <a:ext cx="5277556" cy="351617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0;p26">
            <a:extLst>
              <a:ext uri="{FF2B5EF4-FFF2-40B4-BE49-F238E27FC236}">
                <a16:creationId xmlns:a16="http://schemas.microsoft.com/office/drawing/2014/main" id="{334CA20A-C449-47E4-B9C0-B990789F5031}"/>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A36AB609-4680-4BAD-B56A-BF353B2B5ED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89845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4163-7FDB-4220-847B-5F46DB096ADF}"/>
              </a:ext>
            </a:extLst>
          </p:cNvPr>
          <p:cNvSpPr>
            <a:spLocks noGrp="1"/>
          </p:cNvSpPr>
          <p:nvPr>
            <p:ph type="title"/>
          </p:nvPr>
        </p:nvSpPr>
        <p:spPr/>
        <p:txBody>
          <a:bodyPr>
            <a:normAutofit/>
          </a:bodyPr>
          <a:lstStyle/>
          <a:p>
            <a:r>
              <a:rPr lang="en-US" altLang="en-US" sz="4000" dirty="0">
                <a:latin typeface="Times New Roman" panose="02020603050405020304" pitchFamily="18" charset="0"/>
              </a:rPr>
              <a:t>Jeanne Clery Disclosure of Campus Security Policy &amp; Crime Statistics Act</a:t>
            </a:r>
            <a:endParaRPr lang="en-US" sz="4000" dirty="0"/>
          </a:p>
        </p:txBody>
      </p:sp>
      <p:sp>
        <p:nvSpPr>
          <p:cNvPr id="3" name="Content Placeholder 2">
            <a:extLst>
              <a:ext uri="{FF2B5EF4-FFF2-40B4-BE49-F238E27FC236}">
                <a16:creationId xmlns:a16="http://schemas.microsoft.com/office/drawing/2014/main" id="{097E92A7-E146-4581-9DFF-0B4BE5A403F7}"/>
              </a:ext>
            </a:extLst>
          </p:cNvPr>
          <p:cNvSpPr>
            <a:spLocks noGrp="1"/>
          </p:cNvSpPr>
          <p:nvPr>
            <p:ph idx="1"/>
          </p:nvPr>
        </p:nvSpPr>
        <p:spPr>
          <a:xfrm>
            <a:off x="838200" y="1825625"/>
            <a:ext cx="5777753" cy="4351338"/>
          </a:xfrm>
        </p:spPr>
        <p:txBody>
          <a:bodyPr>
            <a:normAutofit lnSpcReduction="10000"/>
          </a:bodyPr>
          <a:lstStyle/>
          <a:p>
            <a:pPr marL="0" indent="0">
              <a:spcBef>
                <a:spcPct val="20000"/>
              </a:spcBef>
              <a:spcAft>
                <a:spcPct val="25000"/>
              </a:spcAft>
              <a:buNone/>
              <a:defRPr/>
            </a:pPr>
            <a:r>
              <a:rPr lang="en-US" altLang="en-US" dirty="0">
                <a:latin typeface="Times New Roman" panose="02020603050405020304" pitchFamily="18" charset="0"/>
              </a:rPr>
              <a:t>Jeanne Clery was raped and murdered in her dorm room at Lehigh University in 1986. Her killer was another student. </a:t>
            </a:r>
          </a:p>
          <a:p>
            <a:pPr marL="0" indent="0">
              <a:spcBef>
                <a:spcPct val="20000"/>
              </a:spcBef>
              <a:spcAft>
                <a:spcPct val="25000"/>
              </a:spcAft>
              <a:buNone/>
              <a:defRPr/>
            </a:pPr>
            <a:r>
              <a:rPr lang="en-US" altLang="en-US" dirty="0">
                <a:latin typeface="Times New Roman" panose="02020603050405020304" pitchFamily="18" charset="0"/>
              </a:rPr>
              <a:t>Her parents believe she would have been more cautious if she had known about other violent crimes at Lehigh. Her parents advocated for legislation that would require universities to disclose information regarding crime on college campuses.</a:t>
            </a:r>
          </a:p>
          <a:p>
            <a:endParaRPr lang="en-US" dirty="0"/>
          </a:p>
        </p:txBody>
      </p:sp>
      <p:pic>
        <p:nvPicPr>
          <p:cNvPr id="4" name="Picture 1">
            <a:extLst>
              <a:ext uri="{FF2B5EF4-FFF2-40B4-BE49-F238E27FC236}">
                <a16:creationId xmlns:a16="http://schemas.microsoft.com/office/drawing/2014/main" id="{E5234DC5-5F25-4856-B3E4-44382926E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5" y="1350717"/>
            <a:ext cx="3306295" cy="457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40;p26">
            <a:extLst>
              <a:ext uri="{FF2B5EF4-FFF2-40B4-BE49-F238E27FC236}">
                <a16:creationId xmlns:a16="http://schemas.microsoft.com/office/drawing/2014/main" id="{147E5494-A9CD-46E2-8AB4-175060A97A3E}"/>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849DD11-8FFE-42CA-A710-962D066A626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13521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69BC-30AC-46A2-98DE-F85EA38639AA}"/>
              </a:ext>
            </a:extLst>
          </p:cNvPr>
          <p:cNvSpPr>
            <a:spLocks noGrp="1"/>
          </p:cNvSpPr>
          <p:nvPr>
            <p:ph type="title"/>
          </p:nvPr>
        </p:nvSpPr>
        <p:spPr/>
        <p:txBody>
          <a:bodyPr>
            <a:normAutofit/>
          </a:bodyPr>
          <a:lstStyle/>
          <a:p>
            <a:r>
              <a:rPr lang="en-US" altLang="en-US" sz="4000" dirty="0">
                <a:latin typeface="Times New Roman" panose="02020603050405020304" pitchFamily="18" charset="0"/>
              </a:rPr>
              <a:t>What is the Clery Act?</a:t>
            </a:r>
            <a:endParaRPr lang="en-US" sz="4000" dirty="0"/>
          </a:p>
        </p:txBody>
      </p:sp>
      <p:sp>
        <p:nvSpPr>
          <p:cNvPr id="3" name="Content Placeholder 2">
            <a:extLst>
              <a:ext uri="{FF2B5EF4-FFF2-40B4-BE49-F238E27FC236}">
                <a16:creationId xmlns:a16="http://schemas.microsoft.com/office/drawing/2014/main" id="{BD2EE50E-07FC-4DA0-ADD0-268558CFA09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Federal law that requires institutions of higher education in the United States to disclose campus security information including crime statistics for the campus and surrounding areas. </a:t>
            </a:r>
          </a:p>
          <a:p>
            <a:r>
              <a:rPr lang="en-US" altLang="en-US" dirty="0">
                <a:latin typeface="Times New Roman" panose="02020603050405020304" pitchFamily="18" charset="0"/>
                <a:cs typeface="Times New Roman" panose="02020603050405020304" pitchFamily="18" charset="0"/>
              </a:rPr>
              <a:t>All public and private postsecondary institutions participating in federal student aid are subject to the law. Violators can be fined by the Department of Education for violating the law and risk loss of federal aid. </a:t>
            </a:r>
          </a:p>
          <a:p>
            <a:endParaRPr lang="en-US" dirty="0"/>
          </a:p>
        </p:txBody>
      </p:sp>
      <p:sp>
        <p:nvSpPr>
          <p:cNvPr id="4" name="Google Shape;140;p26">
            <a:extLst>
              <a:ext uri="{FF2B5EF4-FFF2-40B4-BE49-F238E27FC236}">
                <a16:creationId xmlns:a16="http://schemas.microsoft.com/office/drawing/2014/main" id="{875C1859-255C-4A7F-8CBD-39C451C5A132}"/>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F2041FC0-BCD4-4861-B767-9D05C80F22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85372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69BC-30AC-46A2-98DE-F85EA38639AA}"/>
              </a:ext>
            </a:extLst>
          </p:cNvPr>
          <p:cNvSpPr>
            <a:spLocks noGrp="1"/>
          </p:cNvSpPr>
          <p:nvPr>
            <p:ph type="title"/>
          </p:nvPr>
        </p:nvSpPr>
        <p:spPr/>
        <p:txBody>
          <a:bodyPr>
            <a:normAutofit/>
          </a:bodyPr>
          <a:lstStyle/>
          <a:p>
            <a:r>
              <a:rPr lang="en-US" altLang="en-US" sz="4000" dirty="0">
                <a:latin typeface="Times New Roman" panose="02020603050405020304" pitchFamily="18" charset="0"/>
              </a:rPr>
              <a:t>Who is a Campus Security Authority (CSA)?</a:t>
            </a:r>
          </a:p>
        </p:txBody>
      </p:sp>
      <p:sp>
        <p:nvSpPr>
          <p:cNvPr id="3" name="Content Placeholder 2">
            <a:extLst>
              <a:ext uri="{FF2B5EF4-FFF2-40B4-BE49-F238E27FC236}">
                <a16:creationId xmlns:a16="http://schemas.microsoft.com/office/drawing/2014/main" id="{BD2EE50E-07FC-4DA0-ADD0-268558CFA096}"/>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Campus Police Departments</a:t>
            </a:r>
          </a:p>
          <a:p>
            <a:r>
              <a:rPr lang="en-US" altLang="en-US" dirty="0">
                <a:latin typeface="Times New Roman" panose="02020603050405020304" pitchFamily="18" charset="0"/>
                <a:cs typeface="Times New Roman" panose="02020603050405020304" pitchFamily="18" charset="0"/>
              </a:rPr>
              <a:t>Individuals with Campus Security Responsibilities</a:t>
            </a:r>
          </a:p>
          <a:p>
            <a:r>
              <a:rPr lang="en-US" altLang="en-US" dirty="0">
                <a:latin typeface="Times New Roman" panose="02020603050405020304" pitchFamily="18" charset="0"/>
                <a:cs typeface="Times New Roman" panose="02020603050405020304" pitchFamily="18" charset="0"/>
              </a:rPr>
              <a:t>Individuals Designated by the Campus</a:t>
            </a:r>
          </a:p>
          <a:p>
            <a:r>
              <a:rPr lang="en-US" altLang="en-US" dirty="0">
                <a:latin typeface="Times New Roman" panose="02020603050405020304" pitchFamily="18" charset="0"/>
                <a:cs typeface="Times New Roman" panose="02020603050405020304" pitchFamily="18" charset="0"/>
              </a:rPr>
              <a:t>Officials with Significant Responsibility for Student and Campus Activities who are likely to receive complaints from a victim of crime.</a:t>
            </a:r>
          </a:p>
          <a:p>
            <a:r>
              <a:rPr lang="en-US" altLang="en-US" b="1" dirty="0">
                <a:latin typeface="Times New Roman" panose="02020603050405020304" pitchFamily="18" charset="0"/>
                <a:cs typeface="Times New Roman" panose="02020603050405020304" pitchFamily="18" charset="0"/>
              </a:rPr>
              <a:t>CSAs are defined and identified by their function, not by their title. </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18BBC5B3-6F58-496F-9CB7-4EAA5D20CD36}"/>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1B55FF0-B7DD-4714-A40C-0438FC9A235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395344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8E75-9839-4E8A-8DF4-8EDE617E1076}"/>
              </a:ext>
            </a:extLst>
          </p:cNvPr>
          <p:cNvSpPr>
            <a:spLocks noGrp="1"/>
          </p:cNvSpPr>
          <p:nvPr>
            <p:ph type="title"/>
          </p:nvPr>
        </p:nvSpPr>
        <p:spPr/>
        <p:txBody>
          <a:bodyPr>
            <a:normAutofit/>
          </a:bodyPr>
          <a:lstStyle/>
          <a:p>
            <a:r>
              <a:rPr lang="en-US" altLang="en-US" sz="4000" u="sng" dirty="0">
                <a:latin typeface="Times New Roman" panose="02020603050405020304" pitchFamily="18" charset="0"/>
              </a:rPr>
              <a:t>Category 1</a:t>
            </a:r>
            <a:r>
              <a:rPr lang="en-US" altLang="en-US" sz="4000" dirty="0">
                <a:latin typeface="Times New Roman" panose="02020603050405020304" pitchFamily="18" charset="0"/>
              </a:rPr>
              <a:t> – Campus Police Departments</a:t>
            </a:r>
            <a:endParaRPr lang="en-US" sz="4000" dirty="0"/>
          </a:p>
        </p:txBody>
      </p:sp>
      <p:sp>
        <p:nvSpPr>
          <p:cNvPr id="3" name="Content Placeholder 2">
            <a:extLst>
              <a:ext uri="{FF2B5EF4-FFF2-40B4-BE49-F238E27FC236}">
                <a16:creationId xmlns:a16="http://schemas.microsoft.com/office/drawing/2014/main" id="{7D657252-9B10-4644-BFD0-713E45FC5ACE}"/>
              </a:ext>
            </a:extLst>
          </p:cNvPr>
          <p:cNvSpPr>
            <a:spLocks noGrp="1"/>
          </p:cNvSpPr>
          <p:nvPr>
            <p:ph idx="1"/>
          </p:nvPr>
        </p:nvSpPr>
        <p:spPr/>
        <p:txBody>
          <a:bodyPr/>
          <a:lstStyle/>
          <a:p>
            <a:r>
              <a:rPr lang="en-US" altLang="en-US" dirty="0">
                <a:latin typeface="Times New Roman" panose="02020603050405020304" pitchFamily="18" charset="0"/>
              </a:rPr>
              <a:t>All Officers of the Montclair State Police Department.</a:t>
            </a:r>
          </a:p>
          <a:p>
            <a:endParaRPr lang="en-US" dirty="0"/>
          </a:p>
        </p:txBody>
      </p:sp>
      <p:pic>
        <p:nvPicPr>
          <p:cNvPr id="4" name="Picture 1">
            <a:extLst>
              <a:ext uri="{FF2B5EF4-FFF2-40B4-BE49-F238E27FC236}">
                <a16:creationId xmlns:a16="http://schemas.microsoft.com/office/drawing/2014/main" id="{DFF8F13B-1431-44A9-8D9A-4424171B5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21" y="3119720"/>
            <a:ext cx="2262425" cy="262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6EF4669B-9647-4BB5-AC76-BC701A5A1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632" y="3008734"/>
            <a:ext cx="6614136" cy="284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0;p26">
            <a:extLst>
              <a:ext uri="{FF2B5EF4-FFF2-40B4-BE49-F238E27FC236}">
                <a16:creationId xmlns:a16="http://schemas.microsoft.com/office/drawing/2014/main" id="{18503F2D-9331-4849-B0F2-BFB5614BF537}"/>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161646E3-A378-4C4D-8E41-239157F7713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44296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AB43-CA68-458E-9BAF-8161E308B382}"/>
              </a:ext>
            </a:extLst>
          </p:cNvPr>
          <p:cNvSpPr>
            <a:spLocks noGrp="1"/>
          </p:cNvSpPr>
          <p:nvPr>
            <p:ph type="title"/>
          </p:nvPr>
        </p:nvSpPr>
        <p:spPr/>
        <p:txBody>
          <a:bodyPr>
            <a:normAutofit/>
          </a:bodyPr>
          <a:lstStyle/>
          <a:p>
            <a:r>
              <a:rPr lang="en-US" altLang="en-US" sz="4000" u="sng" dirty="0">
                <a:latin typeface="Times New Roman" panose="02020603050405020304" pitchFamily="18" charset="0"/>
                <a:cs typeface="Times New Roman" panose="02020603050405020304" pitchFamily="18" charset="0"/>
              </a:rPr>
              <a:t>Category 2</a:t>
            </a:r>
            <a:r>
              <a:rPr lang="en-US" altLang="en-US" sz="4000" dirty="0">
                <a:latin typeface="Times New Roman" panose="02020603050405020304" pitchFamily="18" charset="0"/>
                <a:cs typeface="Times New Roman" panose="02020603050405020304" pitchFamily="18" charset="0"/>
              </a:rPr>
              <a:t> – Individuals with Campus Security Responsibilities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F5FD37-340A-4BA3-9A1A-F651D380F7D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Persons responsible for monitoring or controlling entrance to campus property</a:t>
            </a:r>
          </a:p>
          <a:p>
            <a:r>
              <a:rPr lang="en-US" dirty="0">
                <a:latin typeface="Times New Roman" panose="02020603050405020304" pitchFamily="18" charset="0"/>
                <a:cs typeface="Times New Roman" panose="02020603050405020304" pitchFamily="18" charset="0"/>
              </a:rPr>
              <a:t>Campus safety personnel &amp; community assistants who routinely monitor entrances to buildings and secured areas are likely to assist with reporting crime.</a:t>
            </a:r>
          </a:p>
          <a:p>
            <a:r>
              <a:rPr lang="en-US" dirty="0">
                <a:latin typeface="Times New Roman" panose="02020603050405020304" pitchFamily="18" charset="0"/>
                <a:cs typeface="Times New Roman" panose="02020603050405020304" pitchFamily="18" charset="0"/>
              </a:rPr>
              <a:t>Parking / Information kiosk staff</a:t>
            </a:r>
          </a:p>
          <a:p>
            <a:r>
              <a:rPr lang="en-US" dirty="0">
                <a:latin typeface="Times New Roman" panose="02020603050405020304" pitchFamily="18" charset="0"/>
                <a:cs typeface="Times New Roman" panose="02020603050405020304" pitchFamily="18" charset="0"/>
              </a:rPr>
              <a:t>Building managers</a:t>
            </a:r>
          </a:p>
          <a:p>
            <a:r>
              <a:rPr lang="en-US" dirty="0">
                <a:latin typeface="Times New Roman" panose="02020603050405020304" pitchFamily="18" charset="0"/>
                <a:cs typeface="Times New Roman" panose="02020603050405020304" pitchFamily="18" charset="0"/>
              </a:rPr>
              <a:t>Resident Assistants</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D3944415-3DE0-4C4A-A1AD-AD29D50722A5}"/>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939DC1F-A6B4-498E-91CE-24AA0C27AD8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01525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2530-6C95-43C9-AE19-841AD7E61A31}"/>
              </a:ext>
            </a:extLst>
          </p:cNvPr>
          <p:cNvSpPr>
            <a:spLocks noGrp="1"/>
          </p:cNvSpPr>
          <p:nvPr>
            <p:ph type="title"/>
          </p:nvPr>
        </p:nvSpPr>
        <p:spPr>
          <a:xfrm>
            <a:off x="838200" y="365125"/>
            <a:ext cx="11231880" cy="1325563"/>
          </a:xfrm>
        </p:spPr>
        <p:txBody>
          <a:bodyPr>
            <a:normAutofit/>
          </a:bodyPr>
          <a:lstStyle/>
          <a:p>
            <a:r>
              <a:rPr lang="en-US" altLang="en-US" sz="4000" u="sng" dirty="0">
                <a:latin typeface="Times New Roman" panose="02020603050405020304" pitchFamily="18" charset="0"/>
                <a:cs typeface="Times New Roman" panose="02020603050405020304" pitchFamily="18" charset="0"/>
              </a:rPr>
              <a:t>Category 3</a:t>
            </a:r>
            <a:r>
              <a:rPr lang="en-US" altLang="en-US" sz="4000" dirty="0">
                <a:latin typeface="Times New Roman" panose="02020603050405020304" pitchFamily="18" charset="0"/>
                <a:cs typeface="Times New Roman" panose="02020603050405020304" pitchFamily="18" charset="0"/>
              </a:rPr>
              <a:t> – Individuals Designated by the Campus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6984A0-3CAF-438D-9A06-0CC1EC8CF82C}"/>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President’s Office and Staff</a:t>
            </a:r>
          </a:p>
          <a:p>
            <a:r>
              <a:rPr lang="en-US" altLang="en-US" dirty="0">
                <a:latin typeface="Times New Roman" panose="02020603050405020304" pitchFamily="18" charset="0"/>
                <a:cs typeface="Times New Roman" panose="02020603050405020304" pitchFamily="18" charset="0"/>
              </a:rPr>
              <a:t>Student Affairs Director, Deans and Administrators</a:t>
            </a:r>
          </a:p>
          <a:p>
            <a:r>
              <a:rPr lang="en-US" altLang="en-US" dirty="0">
                <a:latin typeface="Times New Roman" panose="02020603050405020304" pitchFamily="18" charset="0"/>
                <a:cs typeface="Times New Roman" panose="02020603050405020304" pitchFamily="18" charset="0"/>
              </a:rPr>
              <a:t>Residence Life Staff, Residence Hall Directors</a:t>
            </a:r>
          </a:p>
          <a:p>
            <a:r>
              <a:rPr lang="en-US" altLang="en-US" dirty="0">
                <a:latin typeface="Times New Roman" panose="02020603050405020304" pitchFamily="18" charset="0"/>
                <a:cs typeface="Times New Roman" panose="02020603050405020304" pitchFamily="18" charset="0"/>
              </a:rPr>
              <a:t>Title IX Coordinator</a:t>
            </a:r>
          </a:p>
          <a:p>
            <a:r>
              <a:rPr lang="en-US" altLang="en-US" u="sng" dirty="0">
                <a:latin typeface="Times New Roman" panose="02020603050405020304" pitchFamily="18" charset="0"/>
                <a:cs typeface="Times New Roman" panose="02020603050405020304" pitchFamily="18" charset="0"/>
              </a:rPr>
              <a:t>Others as designated</a:t>
            </a:r>
          </a:p>
          <a:p>
            <a:endParaRPr lang="en-US" dirty="0">
              <a:latin typeface="Times New Roman" panose="02020603050405020304" pitchFamily="18" charset="0"/>
              <a:cs typeface="Times New Roman" panose="02020603050405020304" pitchFamily="18" charset="0"/>
            </a:endParaRPr>
          </a:p>
        </p:txBody>
      </p:sp>
      <p:sp>
        <p:nvSpPr>
          <p:cNvPr id="4" name="Google Shape;140;p26">
            <a:extLst>
              <a:ext uri="{FF2B5EF4-FFF2-40B4-BE49-F238E27FC236}">
                <a16:creationId xmlns:a16="http://schemas.microsoft.com/office/drawing/2014/main" id="{7DB63615-A9F9-4F5B-8DF3-070FAE2D75A8}"/>
              </a:ext>
            </a:extLst>
          </p:cNvPr>
          <p:cNvSpPr/>
          <p:nvPr/>
        </p:nvSpPr>
        <p:spPr>
          <a:xfrm>
            <a:off x="-2" y="6217514"/>
            <a:ext cx="12192000" cy="672353"/>
          </a:xfrm>
          <a:prstGeom prst="rect">
            <a:avLst/>
          </a:prstGeom>
          <a:solidFill>
            <a:schemeClr val="tx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3E2D407-9B03-41F7-9FD1-BD2F537FD9F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67700" y="6271334"/>
            <a:ext cx="3124200" cy="520700"/>
          </a:xfrm>
          <a:prstGeom prst="rect">
            <a:avLst/>
          </a:prstGeom>
        </p:spPr>
      </p:pic>
    </p:spTree>
    <p:extLst>
      <p:ext uri="{BB962C8B-B14F-4D97-AF65-F5344CB8AC3E}">
        <p14:creationId xmlns:p14="http://schemas.microsoft.com/office/powerpoint/2010/main" val="2914537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2315</Words>
  <Application>Microsoft Office PowerPoint</Application>
  <PresentationFormat>Widescreen</PresentationFormat>
  <Paragraphs>183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Campus Security Authority (CSA) Training and Reporting</vt:lpstr>
      <vt:lpstr>Goal and Objective</vt:lpstr>
      <vt:lpstr>Overview</vt:lpstr>
      <vt:lpstr>Jeanne Clery Disclosure of Campus Security Policy &amp; Crime Statistics Act</vt:lpstr>
      <vt:lpstr>What is the Clery Act?</vt:lpstr>
      <vt:lpstr>Who is a Campus Security Authority (CSA)?</vt:lpstr>
      <vt:lpstr>Category 1 – Campus Police Departments</vt:lpstr>
      <vt:lpstr>Category 2 – Individuals with Campus Security Responsibilities</vt:lpstr>
      <vt:lpstr>Category 3 – Individuals Designated by the Campus</vt:lpstr>
      <vt:lpstr>Category 4 – Officials with Significant Responsibility for Student &amp; Campus Activities</vt:lpstr>
      <vt:lpstr>CSA’s with significant responsibility for Student and Campus Activities</vt:lpstr>
      <vt:lpstr>Some examples of those exempt are</vt:lpstr>
      <vt:lpstr>YOU DO NOT HAVE TO REPORT IF</vt:lpstr>
      <vt:lpstr>Confidential Reporting</vt:lpstr>
      <vt:lpstr>What crimes must I report?</vt:lpstr>
      <vt:lpstr>Criminal Offenses</vt:lpstr>
      <vt:lpstr>Criminal Offenses (continued)</vt:lpstr>
      <vt:lpstr>Criminal Offenses (Sex Offenses)</vt:lpstr>
      <vt:lpstr>Violence Against Women Act (VAWA) Offenses</vt:lpstr>
      <vt:lpstr>Violence Against Women Act (VAWA) Offenses</vt:lpstr>
      <vt:lpstr>Domestic/Dating Violence and Stalking (VAWA)</vt:lpstr>
      <vt:lpstr>Hate Crimes</vt:lpstr>
      <vt:lpstr>Liquor, Drug, Weapons Law Violations</vt:lpstr>
      <vt:lpstr>Necessary Information for Reporting</vt:lpstr>
      <vt:lpstr>Location</vt:lpstr>
      <vt:lpstr>Location (continued)</vt:lpstr>
      <vt:lpstr>PowerPoint Presentation</vt:lpstr>
      <vt:lpstr>Get the facts</vt:lpstr>
      <vt:lpstr>Find out the following in all cases</vt:lpstr>
      <vt:lpstr>Offer Help</vt:lpstr>
      <vt:lpstr>Reporting and Investigating Missing Persons</vt:lpstr>
      <vt:lpstr>Informing Designated Contact Person</vt:lpstr>
      <vt:lpstr>Reporting</vt:lpstr>
      <vt:lpstr>What if I forget to file a report?</vt:lpstr>
      <vt:lpstr>Conclusion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Security Authority (CSA) Training and Reporting</dc:title>
  <dc:creator>Meredith Martin</dc:creator>
  <cp:lastModifiedBy>Meredith Martin</cp:lastModifiedBy>
  <cp:revision>31</cp:revision>
  <dcterms:created xsi:type="dcterms:W3CDTF">2022-09-22T14:58:32Z</dcterms:created>
  <dcterms:modified xsi:type="dcterms:W3CDTF">2022-09-23T16:47:24Z</dcterms:modified>
</cp:coreProperties>
</file>