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80" r:id="rId24"/>
    <p:sldId id="281" r:id="rId25"/>
    <p:sldId id="282" r:id="rId26"/>
    <p:sldId id="286" r:id="rId27"/>
    <p:sldId id="287" r:id="rId28"/>
    <p:sldId id="285" r:id="rId29"/>
    <p:sldId id="288" r:id="rId30"/>
    <p:sldId id="283" r:id="rId31"/>
    <p:sldId id="279" r:id="rId32"/>
    <p:sldId id="289" r:id="rId33"/>
    <p:sldId id="293"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79730" autoAdjust="0"/>
  </p:normalViewPr>
  <p:slideViewPr>
    <p:cSldViewPr snapToGrid="0">
      <p:cViewPr varScale="1">
        <p:scale>
          <a:sx n="53" d="100"/>
          <a:sy n="53" d="100"/>
        </p:scale>
        <p:origin x="6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0EB5F-7A8B-48EB-8F46-42FF099BA9A8}"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D332F-C7CF-4D2C-9FA6-04A5EFD8CB0A}" type="slidenum">
              <a:rPr lang="en-US" smtClean="0"/>
              <a:t>‹#›</a:t>
            </a:fld>
            <a:endParaRPr lang="en-US"/>
          </a:p>
        </p:txBody>
      </p:sp>
    </p:spTree>
    <p:extLst>
      <p:ext uri="{BB962C8B-B14F-4D97-AF65-F5344CB8AC3E}">
        <p14:creationId xmlns:p14="http://schemas.microsoft.com/office/powerpoint/2010/main" val="10367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gov/news/press-releases/us-department-education-levies-historic-fine-against-penn-state-over-handling-sexual-misconduct-incid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1</a:t>
            </a:fld>
            <a:endParaRPr lang="en-US"/>
          </a:p>
        </p:txBody>
      </p:sp>
    </p:spTree>
    <p:extLst>
      <p:ext uri="{BB962C8B-B14F-4D97-AF65-F5344CB8AC3E}">
        <p14:creationId xmlns:p14="http://schemas.microsoft.com/office/powerpoint/2010/main" val="236918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 services and </a:t>
            </a:r>
            <a:r>
              <a:rPr lang="en-US" sz="1200" b="0" i="0" kern="1200" dirty="0">
                <a:solidFill>
                  <a:schemeClr val="tx1"/>
                </a:solidFill>
                <a:effectLst/>
                <a:latin typeface="+mn-lt"/>
                <a:ea typeface="+mn-ea"/>
                <a:cs typeface="+mn-cs"/>
              </a:rPr>
              <a:t>Capstone On-Campus Management, under its “shared governance” arrangement, provides day-to-day operations of The Heights, with MSU providing student life and residential programming. </a:t>
            </a:r>
            <a:r>
              <a:rPr lang="en-US" dirty="0"/>
              <a:t>These are contracts that are not exempt.</a:t>
            </a:r>
          </a:p>
        </p:txBody>
      </p:sp>
      <p:sp>
        <p:nvSpPr>
          <p:cNvPr id="4" name="Slide Number Placeholder 3"/>
          <p:cNvSpPr>
            <a:spLocks noGrp="1"/>
          </p:cNvSpPr>
          <p:nvPr>
            <p:ph type="sldNum" sz="quarter" idx="5"/>
          </p:nvPr>
        </p:nvSpPr>
        <p:spPr/>
        <p:txBody>
          <a:bodyPr/>
          <a:lstStyle/>
          <a:p>
            <a:fld id="{D1BD332F-C7CF-4D2C-9FA6-04A5EFD8CB0A}" type="slidenum">
              <a:rPr lang="en-US" smtClean="0"/>
              <a:t>12</a:t>
            </a:fld>
            <a:endParaRPr lang="en-US"/>
          </a:p>
        </p:txBody>
      </p:sp>
    </p:spTree>
    <p:extLst>
      <p:ext uri="{BB962C8B-B14F-4D97-AF65-F5344CB8AC3E}">
        <p14:creationId xmlns:p14="http://schemas.microsoft.com/office/powerpoint/2010/main" val="21882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you must be functioning in that role when it is reported to you. For example if you are a professor as well as a counselor and someone reports it to you while you teaching classes on the side it must be reported because it was not reported to you in that function. </a:t>
            </a:r>
          </a:p>
        </p:txBody>
      </p:sp>
      <p:sp>
        <p:nvSpPr>
          <p:cNvPr id="4" name="Slide Number Placeholder 3"/>
          <p:cNvSpPr>
            <a:spLocks noGrp="1"/>
          </p:cNvSpPr>
          <p:nvPr>
            <p:ph type="sldNum" sz="quarter" idx="5"/>
          </p:nvPr>
        </p:nvSpPr>
        <p:spPr/>
        <p:txBody>
          <a:bodyPr/>
          <a:lstStyle/>
          <a:p>
            <a:fld id="{D1BD332F-C7CF-4D2C-9FA6-04A5EFD8CB0A}" type="slidenum">
              <a:rPr lang="en-US" smtClean="0"/>
              <a:t>13</a:t>
            </a:fld>
            <a:endParaRPr lang="en-US"/>
          </a:p>
        </p:txBody>
      </p:sp>
    </p:spTree>
    <p:extLst>
      <p:ext uri="{BB962C8B-B14F-4D97-AF65-F5344CB8AC3E}">
        <p14:creationId xmlns:p14="http://schemas.microsoft.com/office/powerpoint/2010/main" val="175501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such information, the University can keep accurate records of the number of incidents involving students, determine where there is a pattern of crime with regard to a particular location, method or assailant and alert the campus community to potential danger. Reports filed in this manner are counted and disclosed in the annual crime statistics for the institution and may result in a timely warning report.</a:t>
            </a:r>
          </a:p>
          <a:p>
            <a:endParaRPr lang="en-US" dirty="0"/>
          </a:p>
          <a:p>
            <a:pPr rtl="0"/>
            <a:r>
              <a:rPr lang="en-US" sz="1200" b="0" i="0" u="none" strike="noStrike" kern="1200" dirty="0">
                <a:solidFill>
                  <a:schemeClr val="tx1"/>
                </a:solidFill>
                <a:effectLst/>
                <a:latin typeface="+mn-lt"/>
                <a:ea typeface="+mn-ea"/>
                <a:cs typeface="+mn-cs"/>
              </a:rPr>
              <a:t>In addition, individuals can send texts with immediate relay to the University Police Department. You can text a crime tip to the University Police by texting the keyword “E-TIPS”, a space and your message to 67283. University Police will investigate any anonymous report.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Victims do not always want to report a crime to the police, sometimes they feel more comfortable with reporting it to another university official, a friend or colleague that they have built a relationship with.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14</a:t>
            </a:fld>
            <a:endParaRPr lang="en-US"/>
          </a:p>
        </p:txBody>
      </p:sp>
    </p:spTree>
    <p:extLst>
      <p:ext uri="{BB962C8B-B14F-4D97-AF65-F5344CB8AC3E}">
        <p14:creationId xmlns:p14="http://schemas.microsoft.com/office/powerpoint/2010/main" val="237434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two people got into a fight that is not a reportable offense </a:t>
            </a:r>
          </a:p>
        </p:txBody>
      </p:sp>
      <p:sp>
        <p:nvSpPr>
          <p:cNvPr id="4" name="Slide Number Placeholder 3"/>
          <p:cNvSpPr>
            <a:spLocks noGrp="1"/>
          </p:cNvSpPr>
          <p:nvPr>
            <p:ph type="sldNum" sz="quarter" idx="5"/>
          </p:nvPr>
        </p:nvSpPr>
        <p:spPr/>
        <p:txBody>
          <a:bodyPr/>
          <a:lstStyle/>
          <a:p>
            <a:fld id="{D1BD332F-C7CF-4D2C-9FA6-04A5EFD8CB0A}" type="slidenum">
              <a:rPr lang="en-US" smtClean="0"/>
              <a:t>16</a:t>
            </a:fld>
            <a:endParaRPr lang="en-US"/>
          </a:p>
        </p:txBody>
      </p:sp>
    </p:spTree>
    <p:extLst>
      <p:ext uri="{BB962C8B-B14F-4D97-AF65-F5344CB8AC3E}">
        <p14:creationId xmlns:p14="http://schemas.microsoft.com/office/powerpoint/2010/main" val="222428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to lock their cars and dorm rooms and provide them with a list of items not permitted in residence rooms.</a:t>
            </a:r>
          </a:p>
        </p:txBody>
      </p:sp>
      <p:sp>
        <p:nvSpPr>
          <p:cNvPr id="4" name="Slide Number Placeholder 3"/>
          <p:cNvSpPr>
            <a:spLocks noGrp="1"/>
          </p:cNvSpPr>
          <p:nvPr>
            <p:ph type="sldNum" sz="quarter" idx="5"/>
          </p:nvPr>
        </p:nvSpPr>
        <p:spPr/>
        <p:txBody>
          <a:bodyPr/>
          <a:lstStyle/>
          <a:p>
            <a:fld id="{D1BD332F-C7CF-4D2C-9FA6-04A5EFD8CB0A}" type="slidenum">
              <a:rPr lang="en-US" smtClean="0"/>
              <a:t>17</a:t>
            </a:fld>
            <a:endParaRPr lang="en-US"/>
          </a:p>
        </p:txBody>
      </p:sp>
    </p:spTree>
    <p:extLst>
      <p:ext uri="{BB962C8B-B14F-4D97-AF65-F5344CB8AC3E}">
        <p14:creationId xmlns:p14="http://schemas.microsoft.com/office/powerpoint/2010/main" val="83136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occurs, the Student Health Center has a certified professional Sexual Assault Nurse Examiner who can provide victim-centered services (during office hours). If the individual prefers or needs an off-campus hospital evaluation, the Student Health Center will facilitate this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Passaic County SART is on-call 24-hours a day and will respond to the police department or the hospital. The National Sexual Assault Telephone Hotline 800.656.HOPE (4673) routes calls to a local RAINN affiliate organization based on the first six digits of the phone number.</a:t>
            </a:r>
          </a:p>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18</a:t>
            </a:fld>
            <a:endParaRPr lang="en-US"/>
          </a:p>
        </p:txBody>
      </p:sp>
    </p:spTree>
    <p:extLst>
      <p:ext uri="{BB962C8B-B14F-4D97-AF65-F5344CB8AC3E}">
        <p14:creationId xmlns:p14="http://schemas.microsoft.com/office/powerpoint/2010/main" val="369413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Violence Against Women Act 2013 amended the Clery Act to require policy statements, additional crime reporting and prevention programs for domestic violence, dating violence, sexual assault and stalking. VAWA </a:t>
            </a:r>
            <a:r>
              <a:rPr lang="en-US" sz="1200" b="0" i="0" kern="1200" dirty="0">
                <a:solidFill>
                  <a:schemeClr val="tx1"/>
                </a:solidFill>
                <a:effectLst/>
                <a:latin typeface="+mn-lt"/>
                <a:ea typeface="+mn-ea"/>
                <a:cs typeface="+mn-cs"/>
              </a:rPr>
              <a:t>was the first federal legislation acknowledging domestic violence and sexual assault as crimes and provided federal resources to encourage community-coordinated responses to combating violence against women. Each VAWA reauthorization has built on existing protections and programs to better meet the needs of survivors. </a:t>
            </a:r>
          </a:p>
          <a:p>
            <a:endParaRPr lang="en-US" dirty="0"/>
          </a:p>
          <a:p>
            <a:r>
              <a:rPr lang="en-US" dirty="0"/>
              <a:t>The Campus Sexual Violence Elimination Act, or Campus </a:t>
            </a:r>
            <a:r>
              <a:rPr lang="en-US" dirty="0" err="1"/>
              <a:t>SaVE</a:t>
            </a:r>
            <a:r>
              <a:rPr lang="en-US" dirty="0"/>
              <a:t> Act (</a:t>
            </a:r>
            <a:r>
              <a:rPr lang="en-US" dirty="0" err="1"/>
              <a:t>SaVE</a:t>
            </a:r>
            <a:r>
              <a:rPr lang="en-US" dirty="0"/>
              <a:t>), is a 2013 amendment to the Clery Act. </a:t>
            </a:r>
            <a:r>
              <a:rPr lang="en-US" dirty="0" err="1"/>
              <a:t>SaVE</a:t>
            </a:r>
            <a:r>
              <a:rPr lang="en-US" dirty="0"/>
              <a:t> increased transparency about the scope of sexual violence on campus, guarantees victims enhanced rights and accommodations, provides for standards that protect both the accuser and accused in institutional conduct proceedings, and provides campus community wide prevention educational programming. </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1BD332F-C7CF-4D2C-9FA6-04A5EFD8CB0A}" type="slidenum">
              <a:rPr lang="en-US" smtClean="0"/>
              <a:t>19</a:t>
            </a:fld>
            <a:endParaRPr lang="en-US"/>
          </a:p>
        </p:txBody>
      </p:sp>
    </p:spTree>
    <p:extLst>
      <p:ext uri="{BB962C8B-B14F-4D97-AF65-F5344CB8AC3E}">
        <p14:creationId xmlns:p14="http://schemas.microsoft.com/office/powerpoint/2010/main" val="350676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a:t>
            </a:r>
            <a:r>
              <a:rPr lang="en-US" dirty="0" err="1"/>
              <a:t>clery</a:t>
            </a:r>
            <a:r>
              <a:rPr lang="en-US" dirty="0"/>
              <a:t> offense we see on campus is dating violence. </a:t>
            </a:r>
          </a:p>
          <a:p>
            <a:endParaRPr lang="en-US" dirty="0"/>
          </a:p>
          <a:p>
            <a:r>
              <a:rPr lang="en-US" dirty="0"/>
              <a:t>On September 23</a:t>
            </a:r>
            <a:r>
              <a:rPr lang="en-US" baseline="30000" dirty="0"/>
              <a:t>rd</a:t>
            </a:r>
            <a:r>
              <a:rPr lang="en-US" dirty="0"/>
              <a:t>, 2022 ATTORNEY GENERAL ADMINISTRATIVE EXECUTIVE DIRECTIVE NO. 2022-10 created the Division of Violence Intervention and Victim Assistance in the Department of Law &amp; Public Safety. </a:t>
            </a:r>
          </a:p>
        </p:txBody>
      </p:sp>
      <p:sp>
        <p:nvSpPr>
          <p:cNvPr id="4" name="Slide Number Placeholder 3"/>
          <p:cNvSpPr>
            <a:spLocks noGrp="1"/>
          </p:cNvSpPr>
          <p:nvPr>
            <p:ph type="sldNum" sz="quarter" idx="5"/>
          </p:nvPr>
        </p:nvSpPr>
        <p:spPr/>
        <p:txBody>
          <a:bodyPr/>
          <a:lstStyle/>
          <a:p>
            <a:fld id="{D1BD332F-C7CF-4D2C-9FA6-04A5EFD8CB0A}" type="slidenum">
              <a:rPr lang="en-US" smtClean="0"/>
              <a:t>20</a:t>
            </a:fld>
            <a:endParaRPr lang="en-US"/>
          </a:p>
        </p:txBody>
      </p:sp>
    </p:spTree>
    <p:extLst>
      <p:ext uri="{BB962C8B-B14F-4D97-AF65-F5344CB8AC3E}">
        <p14:creationId xmlns:p14="http://schemas.microsoft.com/office/powerpoint/2010/main" val="4087898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Clery Act purposes hate crimes include criminal homicide, robbery, aggravated assault, burglary, motor vehicle theft, arson, and sex offenses. A hate crime is done based on a bias, there are all kinds of biases. The Department of Education identifies race, gender, gender identity, race, religion, sexual orientation, ethnicity/national origin, or disability. Even if the incident does not fit the formal definition of hate crimes under Clery, it might still be a policy violation or a concern that can be formally addressed.</a:t>
            </a:r>
          </a:p>
        </p:txBody>
      </p:sp>
      <p:sp>
        <p:nvSpPr>
          <p:cNvPr id="4" name="Slide Number Placeholder 3"/>
          <p:cNvSpPr>
            <a:spLocks noGrp="1"/>
          </p:cNvSpPr>
          <p:nvPr>
            <p:ph type="sldNum" sz="quarter" idx="5"/>
          </p:nvPr>
        </p:nvSpPr>
        <p:spPr/>
        <p:txBody>
          <a:bodyPr/>
          <a:lstStyle/>
          <a:p>
            <a:fld id="{D1BD332F-C7CF-4D2C-9FA6-04A5EFD8CB0A}" type="slidenum">
              <a:rPr lang="en-US" smtClean="0"/>
              <a:t>21</a:t>
            </a:fld>
            <a:endParaRPr lang="en-US"/>
          </a:p>
        </p:txBody>
      </p:sp>
    </p:spTree>
    <p:extLst>
      <p:ext uri="{BB962C8B-B14F-4D97-AF65-F5344CB8AC3E}">
        <p14:creationId xmlns:p14="http://schemas.microsoft.com/office/powerpoint/2010/main" val="177801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Public Drunkenness or Public Intoxication is NOT a Clery reportable offense unless the perpetrator also includes underage drinking.</a:t>
            </a:r>
          </a:p>
        </p:txBody>
      </p:sp>
      <p:sp>
        <p:nvSpPr>
          <p:cNvPr id="4" name="Slide Number Placeholder 3"/>
          <p:cNvSpPr>
            <a:spLocks noGrp="1"/>
          </p:cNvSpPr>
          <p:nvPr>
            <p:ph type="sldNum" sz="quarter" idx="5"/>
          </p:nvPr>
        </p:nvSpPr>
        <p:spPr/>
        <p:txBody>
          <a:bodyPr/>
          <a:lstStyle/>
          <a:p>
            <a:fld id="{D1BD332F-C7CF-4D2C-9FA6-04A5EFD8CB0A}" type="slidenum">
              <a:rPr lang="en-US" smtClean="0"/>
              <a:t>22</a:t>
            </a:fld>
            <a:endParaRPr lang="en-US"/>
          </a:p>
        </p:txBody>
      </p:sp>
    </p:spTree>
    <p:extLst>
      <p:ext uri="{BB962C8B-B14F-4D97-AF65-F5344CB8AC3E}">
        <p14:creationId xmlns:p14="http://schemas.microsoft.com/office/powerpoint/2010/main" val="426384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here is a picture of Jeanne </a:t>
            </a:r>
            <a:r>
              <a:rPr lang="en-US" dirty="0" err="1"/>
              <a:t>Clery’s</a:t>
            </a:r>
            <a:r>
              <a:rPr lang="en-US" dirty="0"/>
              <a:t> parents Connie and Howard Clery.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Capitol Hill, they lobbied for revolutionary policy changes that eventually took the form as the Jeanne Clery Act. They lobbied for accountability and transparency in campus crime policies and statistics. Connie and Howard also worked with allies and advocates to form a 501(c)(3) nonprofit organization that would seek to prevent the kind of violence that had taken Jeanne from them. Today that organization, Clery Center, remains dedicated to guiding institutions of higher education to implement effective campus safety measures.</a:t>
            </a:r>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3</a:t>
            </a:fld>
            <a:endParaRPr lang="en-US"/>
          </a:p>
        </p:txBody>
      </p:sp>
    </p:spTree>
    <p:extLst>
      <p:ext uri="{BB962C8B-B14F-4D97-AF65-F5344CB8AC3E}">
        <p14:creationId xmlns:p14="http://schemas.microsoft.com/office/powerpoint/2010/main" val="38377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contact Clifton, Little Falls, Bloomfield and Montclair police for statistics on the public property that is included in the Clery geography. </a:t>
            </a:r>
          </a:p>
        </p:txBody>
      </p:sp>
      <p:sp>
        <p:nvSpPr>
          <p:cNvPr id="4" name="Slide Number Placeholder 3"/>
          <p:cNvSpPr>
            <a:spLocks noGrp="1"/>
          </p:cNvSpPr>
          <p:nvPr>
            <p:ph type="sldNum" sz="quarter" idx="5"/>
          </p:nvPr>
        </p:nvSpPr>
        <p:spPr/>
        <p:txBody>
          <a:bodyPr/>
          <a:lstStyle/>
          <a:p>
            <a:fld id="{D1BD332F-C7CF-4D2C-9FA6-04A5EFD8CB0A}" type="slidenum">
              <a:rPr lang="en-US" smtClean="0"/>
              <a:t>23</a:t>
            </a:fld>
            <a:endParaRPr lang="en-US"/>
          </a:p>
        </p:txBody>
      </p:sp>
    </p:spTree>
    <p:extLst>
      <p:ext uri="{BB962C8B-B14F-4D97-AF65-F5344CB8AC3E}">
        <p14:creationId xmlns:p14="http://schemas.microsoft.com/office/powerpoint/2010/main" val="219895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trips: You are not required to include statistics for crimes that occur on field trips at locations your institution does not own or control.</a:t>
            </a:r>
          </a:p>
          <a:p>
            <a:endParaRPr lang="en-US" dirty="0"/>
          </a:p>
          <a:p>
            <a:r>
              <a:rPr lang="en-US" dirty="0"/>
              <a:t>Overnight, school-sponsored trips: If MSU sponsors students on an overnight trip, for example to see a play, and they rent hotel rooms, we don’t have to include crimes that occur in those rooms in Clery Act statistics because the hotel rooms don’t meet the frequently-used-by-students criterion.</a:t>
            </a:r>
          </a:p>
          <a:p>
            <a:endParaRPr lang="en-US" dirty="0"/>
          </a:p>
          <a:p>
            <a:r>
              <a:rPr lang="en-US" dirty="0"/>
              <a:t>Repeated use of a location for school-sponsored trips: If every year the students stay in the same hotel each year, then we must include portions of the hotel in the </a:t>
            </a:r>
            <a:r>
              <a:rPr lang="en-US" dirty="0" err="1"/>
              <a:t>noncampus</a:t>
            </a:r>
            <a:r>
              <a:rPr lang="en-US" dirty="0"/>
              <a:t> geography. To include any common areas used to access the rooms (lobby, elevators, etc.) for the times and dates specified in the rental agreement</a:t>
            </a:r>
          </a:p>
          <a:p>
            <a:endParaRPr lang="en-US" dirty="0"/>
          </a:p>
          <a:p>
            <a:r>
              <a:rPr lang="en-US" dirty="0"/>
              <a:t>If students study abroad at a location or facility that MSU does not own or control, we don’t have to include statistics </a:t>
            </a:r>
          </a:p>
        </p:txBody>
      </p:sp>
      <p:sp>
        <p:nvSpPr>
          <p:cNvPr id="4" name="Slide Number Placeholder 3"/>
          <p:cNvSpPr>
            <a:spLocks noGrp="1"/>
          </p:cNvSpPr>
          <p:nvPr>
            <p:ph type="sldNum" sz="quarter" idx="5"/>
          </p:nvPr>
        </p:nvSpPr>
        <p:spPr/>
        <p:txBody>
          <a:bodyPr/>
          <a:lstStyle/>
          <a:p>
            <a:fld id="{D1BD332F-C7CF-4D2C-9FA6-04A5EFD8CB0A}" type="slidenum">
              <a:rPr lang="en-US" smtClean="0"/>
              <a:t>24</a:t>
            </a:fld>
            <a:endParaRPr lang="en-US"/>
          </a:p>
        </p:txBody>
      </p:sp>
    </p:spTree>
    <p:extLst>
      <p:ext uri="{BB962C8B-B14F-4D97-AF65-F5344CB8AC3E}">
        <p14:creationId xmlns:p14="http://schemas.microsoft.com/office/powerpoint/2010/main" val="3788141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our campus that is available on the Montclair website. It may be useful for individuals who are not familiar with the campus buildings and can help determine location when reporting. For reporting purposes we also include the </a:t>
            </a:r>
            <a:r>
              <a:rPr lang="en-US" sz="1200" b="0" i="0" kern="1200" dirty="0">
                <a:solidFill>
                  <a:schemeClr val="tx1"/>
                </a:solidFill>
                <a:effectLst/>
                <a:latin typeface="+mn-lt"/>
                <a:ea typeface="+mn-ea"/>
                <a:cs typeface="+mn-cs"/>
              </a:rPr>
              <a:t>Center for Audiology and Speech Language Pathology in Bloomfield. </a:t>
            </a:r>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25</a:t>
            </a:fld>
            <a:endParaRPr lang="en-US"/>
          </a:p>
        </p:txBody>
      </p:sp>
    </p:spTree>
    <p:extLst>
      <p:ext uri="{BB962C8B-B14F-4D97-AF65-F5344CB8AC3E}">
        <p14:creationId xmlns:p14="http://schemas.microsoft.com/office/powerpoint/2010/main" val="414180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Persons can report students missing to any official of the University, who then must notify the University Police Department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University Police Department will serve as the lead investigating agency unless superseded by a Prosecutor’s Office or State of New Jersey or federal agency with appropriate jurisdiction. The University Police Department will contact any agency where the missing person may live, work or be reported to be within.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Students can report it in the RAVE tip hotline</a:t>
            </a:r>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26</a:t>
            </a:fld>
            <a:endParaRPr lang="en-US"/>
          </a:p>
        </p:txBody>
      </p:sp>
    </p:spTree>
    <p:extLst>
      <p:ext uri="{BB962C8B-B14F-4D97-AF65-F5344CB8AC3E}">
        <p14:creationId xmlns:p14="http://schemas.microsoft.com/office/powerpoint/2010/main" val="118722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27</a:t>
            </a:fld>
            <a:endParaRPr lang="en-US"/>
          </a:p>
        </p:txBody>
      </p:sp>
    </p:spTree>
    <p:extLst>
      <p:ext uri="{BB962C8B-B14F-4D97-AF65-F5344CB8AC3E}">
        <p14:creationId xmlns:p14="http://schemas.microsoft.com/office/powerpoint/2010/main" val="388420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does not have to be disciplinary actions for resources to be available to them. Some people will not want the resources right away but may come back when they are ready and we want to make sure they know what resources are available to them. They may </a:t>
            </a:r>
            <a:r>
              <a:rPr lang="en-US" sz="1200" b="0" i="0" kern="1200" dirty="0">
                <a:solidFill>
                  <a:schemeClr val="tx1"/>
                </a:solidFill>
                <a:effectLst/>
                <a:latin typeface="+mn-lt"/>
                <a:ea typeface="+mn-ea"/>
                <a:cs typeface="+mn-cs"/>
              </a:rPr>
              <a:t>request changes to academic, living, transportation, and working accommodations and other protective measures. These options must be provided if requested and reasonably available, regardless of whether or not the person chooses to report to campus police or local law enforcement.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The University Health Center, Counseling and Psychological Services (CAPS), and Health Promotion provide outreach activities and educational workshops on health and wellness issues. They offer a wide variety of groups that help students. Group therapy, support groups, one on one consultations and drop-ins. Self-defense training, thriving after trauma, and Coping 101. Therapy Assistance Online services offer free services to students and employees.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more information on the website if they are interested. Show them where the information is located or where these services are provided if they need that assistance. Community resource information is provided on the University Health Center website.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VAWA 2022 </a:t>
            </a:r>
            <a:r>
              <a:rPr lang="en-US" dirty="0"/>
              <a:t>Sec. 303 improves existing campus grant programs to support institutions of higher education in developing and disseminating comprehensive prevention education for all students. This section expands training for school-based personnel and campus health centers to meet the needs of young victims of violence, including by using a victim-centered, trauma-informed interview technique.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28</a:t>
            </a:fld>
            <a:endParaRPr lang="en-US"/>
          </a:p>
        </p:txBody>
      </p:sp>
    </p:spTree>
    <p:extLst>
      <p:ext uri="{BB962C8B-B14F-4D97-AF65-F5344CB8AC3E}">
        <p14:creationId xmlns:p14="http://schemas.microsoft.com/office/powerpoint/2010/main" val="2529960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a crime is reported to a CSA, they must ask the person if they would like to report it to University Police. If the CSA has firsthand knowledge/confirmation that the reporting party filed a police report with University Police, then they are not obligated to complete and submit a CSA report form. However, if the reporting party says they will file a police report with University Police and leaves (no CSA firsthand knowledge/confirmation that a police report was filed), then the CSA must still complete and submit a Campus Security Authority Crime Report Form.</a:t>
            </a:r>
          </a:p>
          <a:p>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If the reported crime is made in good faith, meaning that there is a reasonable basis for believing that the information is not rumor or hearsay, then the crime is reportable.</a:t>
            </a:r>
            <a:r>
              <a:rPr lang="en-US" sz="1200" b="1" i="0" u="none" strike="noStrike" kern="1200" dirty="0">
                <a:solidFill>
                  <a:schemeClr val="tx1"/>
                </a:solidFill>
                <a:effectLst/>
                <a:latin typeface="+mn-lt"/>
                <a:ea typeface="+mn-ea"/>
                <a:cs typeface="+mn-cs"/>
              </a:rPr>
              <a:t> When in doubt, a CSA Report Form should be completed and submitted.</a:t>
            </a:r>
            <a:endParaRPr lang="en-US" b="0" dirty="0">
              <a:effectLst/>
            </a:endParaRPr>
          </a:p>
          <a:p>
            <a:endParaRPr lang="en-US" b="0" dirty="0">
              <a:effectLst/>
            </a:endParaRPr>
          </a:p>
          <a:p>
            <a:r>
              <a:rPr lang="en-US" sz="1200" b="0" i="0" u="none" strike="noStrike" kern="1200" dirty="0">
                <a:solidFill>
                  <a:schemeClr val="tx1"/>
                </a:solidFill>
                <a:effectLst/>
                <a:latin typeface="+mn-lt"/>
                <a:ea typeface="+mn-ea"/>
                <a:cs typeface="+mn-cs"/>
              </a:rPr>
              <a:t>University Police reviews Campus Security Authority Crime Report Form and decides if an incident warrants a timely warning/emergency notification of the University community and whether it is a reportable crime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All community members are encouraged to promptly report all campus-related criminal incidents and other public safety-related emergencies to University Police. </a:t>
            </a:r>
            <a:br>
              <a:rPr lang="en-US" b="0" dirty="0">
                <a:effectLst/>
              </a:rPr>
            </a:br>
            <a:endParaRPr lang="en-US" b="0" dirty="0">
              <a:effectLst/>
            </a:endParaRPr>
          </a:p>
          <a:p>
            <a:pPr rtl="0"/>
            <a:r>
              <a:rPr lang="en-US" sz="1200" b="0" i="0" u="none" strike="noStrike" kern="1200" dirty="0">
                <a:solidFill>
                  <a:schemeClr val="tx1"/>
                </a:solidFill>
                <a:effectLst/>
                <a:latin typeface="+mn-lt"/>
                <a:ea typeface="+mn-ea"/>
                <a:cs typeface="+mn-cs"/>
              </a:rPr>
              <a:t>For incidents requiring immediate attention, dial </a:t>
            </a:r>
            <a:r>
              <a:rPr lang="en-US" sz="1200" b="1" i="0" u="none" strike="noStrike" kern="1200" dirty="0">
                <a:solidFill>
                  <a:schemeClr val="tx1"/>
                </a:solidFill>
                <a:effectLst/>
                <a:latin typeface="+mn-lt"/>
                <a:ea typeface="+mn-ea"/>
                <a:cs typeface="+mn-cs"/>
              </a:rPr>
              <a:t>973-655-5222 </a:t>
            </a:r>
            <a:r>
              <a:rPr lang="en-US" sz="1200" b="0" i="0" u="none" strike="noStrike" kern="1200" dirty="0">
                <a:solidFill>
                  <a:schemeClr val="tx1"/>
                </a:solidFill>
                <a:effectLst/>
                <a:latin typeface="+mn-lt"/>
                <a:ea typeface="+mn-ea"/>
                <a:cs typeface="+mn-cs"/>
              </a:rPr>
              <a:t>or use one of the “Blue Light” Emergency Phones located throughout campus.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Like I said before, University police also accept anonymous reports on their TIPS line at </a:t>
            </a:r>
            <a:r>
              <a:rPr lang="en-US" sz="1200" b="1" i="0" u="none" strike="noStrike" kern="1200" dirty="0">
                <a:solidFill>
                  <a:schemeClr val="tx1"/>
                </a:solidFill>
                <a:effectLst/>
                <a:latin typeface="+mn-lt"/>
                <a:ea typeface="+mn-ea"/>
                <a:cs typeface="+mn-cs"/>
              </a:rPr>
              <a:t>973-655-8477</a:t>
            </a:r>
            <a:r>
              <a:rPr lang="en-US" sz="1200" b="0" i="0" u="none" strike="noStrike" kern="1200" dirty="0">
                <a:solidFill>
                  <a:schemeClr val="tx1"/>
                </a:solidFill>
                <a:effectLst/>
                <a:latin typeface="+mn-lt"/>
                <a:ea typeface="+mn-ea"/>
                <a:cs typeface="+mn-cs"/>
              </a:rPr>
              <a:t> (TIPS) from any on-campus phone or via text messaging through the Rave E-Tips program. To utilize this system, all you have to do is text keyword “E-TIPS” a space and your message to 67283 from your cellular phone.</a:t>
            </a:r>
            <a:endParaRPr lang="en-US" b="0" dirty="0">
              <a:effectLst/>
            </a:endParaRPr>
          </a:p>
          <a:p>
            <a:br>
              <a:rPr lang="en-US" dirty="0"/>
            </a:b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29</a:t>
            </a:fld>
            <a:endParaRPr lang="en-US"/>
          </a:p>
        </p:txBody>
      </p:sp>
    </p:spTree>
    <p:extLst>
      <p:ext uri="{BB962C8B-B14F-4D97-AF65-F5344CB8AC3E}">
        <p14:creationId xmlns:p14="http://schemas.microsoft.com/office/powerpoint/2010/main" val="1794361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the Clery Act is to provide accurate, complete, and timely information regarding crimes committed. You may need to ask if you can pause them for a minute and say something like it looks like you are about to tell me something significant and I am happy to listen to you and hear to listen, but I do have the obligation to report this to the University to not only assist you but for the safety of the community. The responsibility to report is a way of supporting that individual. The primary function is not sharing it as a requirement but more as something you want to do to help them get the support they need. </a:t>
            </a:r>
          </a:p>
          <a:p>
            <a:endParaRPr lang="en-US" dirty="0"/>
          </a:p>
          <a:p>
            <a:r>
              <a:rPr lang="en-US" dirty="0"/>
              <a:t>If there appears to be an ongoing or serious threat of a similar incident occurring to the victim or others, you must contact the police immediately in addition to completing the required form. A timely warning or emergency notification may need to be issued to the campus community. All members of the Montclair community are signed up for timely warnings automatically. </a:t>
            </a:r>
          </a:p>
        </p:txBody>
      </p:sp>
      <p:sp>
        <p:nvSpPr>
          <p:cNvPr id="4" name="Slide Number Placeholder 3"/>
          <p:cNvSpPr>
            <a:spLocks noGrp="1"/>
          </p:cNvSpPr>
          <p:nvPr>
            <p:ph type="sldNum" sz="quarter" idx="5"/>
          </p:nvPr>
        </p:nvSpPr>
        <p:spPr/>
        <p:txBody>
          <a:bodyPr/>
          <a:lstStyle/>
          <a:p>
            <a:fld id="{D1BD332F-C7CF-4D2C-9FA6-04A5EFD8CB0A}" type="slidenum">
              <a:rPr lang="en-US" smtClean="0"/>
              <a:t>31</a:t>
            </a:fld>
            <a:endParaRPr lang="en-US"/>
          </a:p>
        </p:txBody>
      </p:sp>
    </p:spTree>
    <p:extLst>
      <p:ext uri="{BB962C8B-B14F-4D97-AF65-F5344CB8AC3E}">
        <p14:creationId xmlns:p14="http://schemas.microsoft.com/office/powerpoint/2010/main" val="736049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32</a:t>
            </a:fld>
            <a:endParaRPr lang="en-US"/>
          </a:p>
        </p:txBody>
      </p:sp>
    </p:spTree>
    <p:extLst>
      <p:ext uri="{BB962C8B-B14F-4D97-AF65-F5344CB8AC3E}">
        <p14:creationId xmlns:p14="http://schemas.microsoft.com/office/powerpoint/2010/main" val="3856849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33</a:t>
            </a:fld>
            <a:endParaRPr lang="en-US"/>
          </a:p>
        </p:txBody>
      </p:sp>
    </p:spTree>
    <p:extLst>
      <p:ext uri="{BB962C8B-B14F-4D97-AF65-F5344CB8AC3E}">
        <p14:creationId xmlns:p14="http://schemas.microsoft.com/office/powerpoint/2010/main" val="159069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here is a picture of Jeanne Clery. Jean’s assailant entered the dorm through a door that had been propped open. He was looking for rooms to rob. After Jeanne’s death it came to light that the university had received reports of 181 situations of auto-locking doors being propped open by residents. There were 38 violent crimes on and around the campus within the last 3 years but this information had not been communicated to the campus community. </a:t>
            </a:r>
          </a:p>
        </p:txBody>
      </p:sp>
      <p:sp>
        <p:nvSpPr>
          <p:cNvPr id="4" name="Slide Number Placeholder 3"/>
          <p:cNvSpPr>
            <a:spLocks noGrp="1"/>
          </p:cNvSpPr>
          <p:nvPr>
            <p:ph type="sldNum" sz="quarter" idx="5"/>
          </p:nvPr>
        </p:nvSpPr>
        <p:spPr/>
        <p:txBody>
          <a:bodyPr/>
          <a:lstStyle/>
          <a:p>
            <a:fld id="{D1BD332F-C7CF-4D2C-9FA6-04A5EFD8CB0A}" type="slidenum">
              <a:rPr lang="en-US" smtClean="0"/>
              <a:t>4</a:t>
            </a:fld>
            <a:endParaRPr lang="en-US"/>
          </a:p>
        </p:txBody>
      </p:sp>
    </p:spTree>
    <p:extLst>
      <p:ext uri="{BB962C8B-B14F-4D97-AF65-F5344CB8AC3E}">
        <p14:creationId xmlns:p14="http://schemas.microsoft.com/office/powerpoint/2010/main" val="1774080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Campus security authorities are a critical part of Clery Act compliance, you are trusted members of our community. </a:t>
            </a:r>
          </a:p>
          <a:p>
            <a:endParaRPr lang="en-US" dirty="0"/>
          </a:p>
          <a:p>
            <a:r>
              <a:rPr lang="en-US" dirty="0"/>
              <a:t>“The best education in the world is useless if a student doesn’t survive with a healthy mind and body.” – Connie and Howard </a:t>
            </a:r>
            <a:r>
              <a:rPr lang="en-US" dirty="0" err="1"/>
              <a:t>Clery</a:t>
            </a:r>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34</a:t>
            </a:fld>
            <a:endParaRPr lang="en-US"/>
          </a:p>
        </p:txBody>
      </p:sp>
    </p:spTree>
    <p:extLst>
      <p:ext uri="{BB962C8B-B14F-4D97-AF65-F5344CB8AC3E}">
        <p14:creationId xmlns:p14="http://schemas.microsoft.com/office/powerpoint/2010/main" val="2864368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ASR is available by going to the University Police website. There is a downloadable PDF as well. Safety needs to be a priority.</a:t>
            </a:r>
          </a:p>
          <a:p>
            <a:endParaRPr lang="en-US" dirty="0"/>
          </a:p>
          <a:p>
            <a:r>
              <a:rPr lang="en-US" dirty="0"/>
              <a:t>Schools are communities, we are an open campus. Please remember to have situational awareness and be approachable for students to come forward and feel comfortable to disclose information and ask questions to.</a:t>
            </a:r>
          </a:p>
          <a:p>
            <a:endParaRPr lang="en-US" dirty="0"/>
          </a:p>
          <a:p>
            <a:r>
              <a:rPr lang="en-US" dirty="0"/>
              <a:t>You role as a CSA does not have to end at receiving and passing on reports. You can be an ambassador for </a:t>
            </a:r>
            <a:r>
              <a:rPr lang="en-US" dirty="0" err="1"/>
              <a:t>Clery</a:t>
            </a:r>
            <a:r>
              <a:rPr lang="en-US" dirty="0"/>
              <a:t>.</a:t>
            </a:r>
          </a:p>
        </p:txBody>
      </p:sp>
      <p:sp>
        <p:nvSpPr>
          <p:cNvPr id="4" name="Slide Number Placeholder 3"/>
          <p:cNvSpPr>
            <a:spLocks noGrp="1"/>
          </p:cNvSpPr>
          <p:nvPr>
            <p:ph type="sldNum" sz="quarter" idx="5"/>
          </p:nvPr>
        </p:nvSpPr>
        <p:spPr/>
        <p:txBody>
          <a:bodyPr/>
          <a:lstStyle/>
          <a:p>
            <a:fld id="{D1BD332F-C7CF-4D2C-9FA6-04A5EFD8CB0A}" type="slidenum">
              <a:rPr lang="en-US" smtClean="0"/>
              <a:t>35</a:t>
            </a:fld>
            <a:endParaRPr lang="en-US"/>
          </a:p>
        </p:txBody>
      </p:sp>
    </p:spTree>
    <p:extLst>
      <p:ext uri="{BB962C8B-B14F-4D97-AF65-F5344CB8AC3E}">
        <p14:creationId xmlns:p14="http://schemas.microsoft.com/office/powerpoint/2010/main" val="289776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Clery fine per violation penalty can be up to $67,544 and rises annually. The Clery Act requires every year on October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that we publish an annual security and fire safety report. The report includes current policies concerning the security of, and access to, campus facilities and residencies, as well as security considerations in the maintenance of campus facilities. The ASR includes statistics of campus crime for the preceding 3 calendar years, plus details about efforts taken to improve campus safety. This report can be found on the University Police website.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Every institution must issue timely warning notices to the community for any Clery Act crime that represents an ongoing threat to the safety of students or employees. Emergency notifications are issued upon confirmation of a significant emergency or dangerous situation involving an immediate threat to the health or safety of students or employees occurring on campus. University police must maintain and update a daily crime log, and devise and test emergency notifications and evacuation procedures. The Clery Act also requires the University to disclose fire safety information, keep a fire log and publish an annual fire safety report containing policy statements and statistics as well. </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2020, The University of North Carolina at Chapel Hill was fined $1.5 million and the University of California, Berkeley was fined $2.35 million and will be monitored for two years for Clery Act violations.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Michigan State University was issued $4.5 million for violations relating to the Larry Nassar sexual abuse cases, in addition to general Clery noncompliance.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Penn State was fined $</a:t>
            </a:r>
            <a:r>
              <a:rPr lang="en-US" sz="120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2,397,000</a:t>
            </a:r>
            <a:r>
              <a:rPr lang="en-US" sz="1200" u="non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for violating the Clery Act</a:t>
            </a:r>
            <a:r>
              <a:rPr lang="en-US" sz="1200" kern="1200" dirty="0">
                <a:solidFill>
                  <a:schemeClr val="tx1"/>
                </a:solidFill>
                <a:effectLst/>
                <a:latin typeface="+mn-lt"/>
                <a:ea typeface="+mn-ea"/>
                <a:cs typeface="+mn-cs"/>
              </a:rPr>
              <a:t> in light of the Pete Sandusky sex scandal.</a:t>
            </a:r>
          </a:p>
          <a:p>
            <a:r>
              <a:rPr lang="en-US" sz="120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1BD332F-C7CF-4D2C-9FA6-04A5EFD8CB0A}" type="slidenum">
              <a:rPr lang="en-US" smtClean="0"/>
              <a:t>5</a:t>
            </a:fld>
            <a:endParaRPr lang="en-US"/>
          </a:p>
        </p:txBody>
      </p:sp>
    </p:spTree>
    <p:extLst>
      <p:ext uri="{BB962C8B-B14F-4D97-AF65-F5344CB8AC3E}">
        <p14:creationId xmlns:p14="http://schemas.microsoft.com/office/powerpoint/2010/main" val="383549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Education uses the term CSA very broadly. They are talking about four groups of individuals on a campus that they have identified as mandatory reporters. Because official responsibilities and job titles vary on campuses, the regulations do not provide an all-inclusive list of specific titles and positions. </a:t>
            </a:r>
          </a:p>
        </p:txBody>
      </p:sp>
      <p:sp>
        <p:nvSpPr>
          <p:cNvPr id="4" name="Slide Number Placeholder 3"/>
          <p:cNvSpPr>
            <a:spLocks noGrp="1"/>
          </p:cNvSpPr>
          <p:nvPr>
            <p:ph type="sldNum" sz="quarter" idx="5"/>
          </p:nvPr>
        </p:nvSpPr>
        <p:spPr/>
        <p:txBody>
          <a:bodyPr/>
          <a:lstStyle/>
          <a:p>
            <a:fld id="{D1BD332F-C7CF-4D2C-9FA6-04A5EFD8CB0A}" type="slidenum">
              <a:rPr lang="en-US" smtClean="0"/>
              <a:t>6</a:t>
            </a:fld>
            <a:endParaRPr lang="en-US"/>
          </a:p>
        </p:txBody>
      </p:sp>
    </p:spTree>
    <p:extLst>
      <p:ext uri="{BB962C8B-B14F-4D97-AF65-F5344CB8AC3E}">
        <p14:creationId xmlns:p14="http://schemas.microsoft.com/office/powerpoint/2010/main" val="334870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Campus Police department consists of officers and civilians. The headquarters is located on the corner of College Avenue and Carlisle Rd. </a:t>
            </a:r>
          </a:p>
        </p:txBody>
      </p:sp>
      <p:sp>
        <p:nvSpPr>
          <p:cNvPr id="4" name="Slide Number Placeholder 3"/>
          <p:cNvSpPr>
            <a:spLocks noGrp="1"/>
          </p:cNvSpPr>
          <p:nvPr>
            <p:ph type="sldNum" sz="quarter" idx="5"/>
          </p:nvPr>
        </p:nvSpPr>
        <p:spPr/>
        <p:txBody>
          <a:bodyPr/>
          <a:lstStyle/>
          <a:p>
            <a:fld id="{D1BD332F-C7CF-4D2C-9FA6-04A5EFD8CB0A}" type="slidenum">
              <a:rPr lang="en-US" smtClean="0"/>
              <a:t>7</a:t>
            </a:fld>
            <a:endParaRPr lang="en-US"/>
          </a:p>
        </p:txBody>
      </p:sp>
    </p:spTree>
    <p:extLst>
      <p:ext uri="{BB962C8B-B14F-4D97-AF65-F5344CB8AC3E}">
        <p14:creationId xmlns:p14="http://schemas.microsoft.com/office/powerpoint/2010/main" val="127390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RAs and Service Assistants may witness incidents in the residence halls or come across something during their routine inspections. Even though the parking staff is contracted here they are still considered CSAs. </a:t>
            </a:r>
          </a:p>
        </p:txBody>
      </p:sp>
      <p:sp>
        <p:nvSpPr>
          <p:cNvPr id="4" name="Slide Number Placeholder 3"/>
          <p:cNvSpPr>
            <a:spLocks noGrp="1"/>
          </p:cNvSpPr>
          <p:nvPr>
            <p:ph type="sldNum" sz="quarter" idx="5"/>
          </p:nvPr>
        </p:nvSpPr>
        <p:spPr/>
        <p:txBody>
          <a:bodyPr/>
          <a:lstStyle/>
          <a:p>
            <a:fld id="{D1BD332F-C7CF-4D2C-9FA6-04A5EFD8CB0A}" type="slidenum">
              <a:rPr lang="en-US" smtClean="0"/>
              <a:t>8</a:t>
            </a:fld>
            <a:endParaRPr lang="en-US"/>
          </a:p>
        </p:txBody>
      </p:sp>
    </p:spTree>
    <p:extLst>
      <p:ext uri="{BB962C8B-B14F-4D97-AF65-F5344CB8AC3E}">
        <p14:creationId xmlns:p14="http://schemas.microsoft.com/office/powerpoint/2010/main" val="415177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or not the individual is paid is not a factor in determining whether that individual is a CSA. CSAs are officials whose functions involve building relationships with students. </a:t>
            </a:r>
          </a:p>
        </p:txBody>
      </p:sp>
      <p:sp>
        <p:nvSpPr>
          <p:cNvPr id="4" name="Slide Number Placeholder 3"/>
          <p:cNvSpPr>
            <a:spLocks noGrp="1"/>
          </p:cNvSpPr>
          <p:nvPr>
            <p:ph type="sldNum" sz="quarter" idx="5"/>
          </p:nvPr>
        </p:nvSpPr>
        <p:spPr/>
        <p:txBody>
          <a:bodyPr/>
          <a:lstStyle/>
          <a:p>
            <a:fld id="{D1BD332F-C7CF-4D2C-9FA6-04A5EFD8CB0A}" type="slidenum">
              <a:rPr lang="en-US" smtClean="0"/>
              <a:t>10</a:t>
            </a:fld>
            <a:endParaRPr lang="en-US"/>
          </a:p>
        </p:txBody>
      </p:sp>
    </p:spTree>
    <p:extLst>
      <p:ext uri="{BB962C8B-B14F-4D97-AF65-F5344CB8AC3E}">
        <p14:creationId xmlns:p14="http://schemas.microsoft.com/office/powerpoint/2010/main" val="130205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332F-C7CF-4D2C-9FA6-04A5EFD8CB0A}" type="slidenum">
              <a:rPr lang="en-US" smtClean="0"/>
              <a:t>11</a:t>
            </a:fld>
            <a:endParaRPr lang="en-US"/>
          </a:p>
        </p:txBody>
      </p:sp>
    </p:spTree>
    <p:extLst>
      <p:ext uri="{BB962C8B-B14F-4D97-AF65-F5344CB8AC3E}">
        <p14:creationId xmlns:p14="http://schemas.microsoft.com/office/powerpoint/2010/main" val="279807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9236-3A62-4B05-A239-911DEAE7B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3B3A8B-9900-4D63-85AD-8207FE806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DFD9FD-4D34-4695-A8E8-229E898737EC}"/>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5" name="Footer Placeholder 4">
            <a:extLst>
              <a:ext uri="{FF2B5EF4-FFF2-40B4-BE49-F238E27FC236}">
                <a16:creationId xmlns:a16="http://schemas.microsoft.com/office/drawing/2014/main" id="{9AEBD7FA-BD66-4C07-BC31-2F0E8585DB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1C7A9-13AB-4AE6-B953-2AFE4B1AC1A1}"/>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0718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F24D-0C05-4793-9EA0-FB63D129A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6A1787-FE56-4C8F-9B6D-415FF75C11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1D35E-044F-4FA8-850F-B0AC386FE5C6}"/>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5" name="Footer Placeholder 4">
            <a:extLst>
              <a:ext uri="{FF2B5EF4-FFF2-40B4-BE49-F238E27FC236}">
                <a16:creationId xmlns:a16="http://schemas.microsoft.com/office/drawing/2014/main" id="{9B257705-0349-4882-80AC-F21A90D63F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F16CF9-D0B7-4EE1-BE1F-E7B03511FDB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29746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EB229-9418-4E14-BB70-21297CAC2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5FD742-D910-4D73-9635-719B9BB66B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1A7E5-D444-4B41-9C7F-7BEB6F2601AF}"/>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5" name="Footer Placeholder 4">
            <a:extLst>
              <a:ext uri="{FF2B5EF4-FFF2-40B4-BE49-F238E27FC236}">
                <a16:creationId xmlns:a16="http://schemas.microsoft.com/office/drawing/2014/main" id="{49843839-A55E-4AFB-9A51-C5711A527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5BBA40-049C-49A7-9391-FB39275C35DE}"/>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386920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06F6-E165-493E-8BAF-8573647CF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4211A-07BF-45BE-A256-09F15BE297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8956D-0EDC-4B6C-A7B2-E841D02A59C5}"/>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5" name="Footer Placeholder 4">
            <a:extLst>
              <a:ext uri="{FF2B5EF4-FFF2-40B4-BE49-F238E27FC236}">
                <a16:creationId xmlns:a16="http://schemas.microsoft.com/office/drawing/2014/main" id="{6A15A44A-26FB-4049-A923-7330E34064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4104E6-F8EC-4D4B-AF2A-2266250ED10C}"/>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375017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3154-FE94-45F1-8B31-A89B2A0FD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3659B-8B4D-4B1E-8351-EADBB7539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19B8A9-FA90-42D0-9EF8-1BBABBD560BF}"/>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5" name="Footer Placeholder 4">
            <a:extLst>
              <a:ext uri="{FF2B5EF4-FFF2-40B4-BE49-F238E27FC236}">
                <a16:creationId xmlns:a16="http://schemas.microsoft.com/office/drawing/2014/main" id="{F04A0AFD-5369-45E2-8925-C4879221F6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432740-AB5A-4966-AEE0-A68E1AEE694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161718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3550-D47B-4952-96AC-F4BF6D23E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D7627-FAB2-4B97-831A-0D20ADDFB7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ED34F6-C78A-4482-A28B-B064ACE006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8461AA-6A76-4411-A958-3DBBC0CED338}"/>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6" name="Footer Placeholder 5">
            <a:extLst>
              <a:ext uri="{FF2B5EF4-FFF2-40B4-BE49-F238E27FC236}">
                <a16:creationId xmlns:a16="http://schemas.microsoft.com/office/drawing/2014/main" id="{8E8AB07E-C4F4-4128-B29E-A6150B5F01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29E3BA-9F25-4289-9A6B-3E4D2837566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6316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3447-FE38-4770-B5BB-330AD2443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02AA9-5FA9-4F06-B534-ABE00031F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4C60A3-714E-42F7-995A-844BD04939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5442B-39DF-4583-A9F6-B3C7C4091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0781F1-747A-4132-83D9-80DB3CDE23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E730C-788A-4FE2-9CF6-97D456FDF754}"/>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8" name="Footer Placeholder 7">
            <a:extLst>
              <a:ext uri="{FF2B5EF4-FFF2-40B4-BE49-F238E27FC236}">
                <a16:creationId xmlns:a16="http://schemas.microsoft.com/office/drawing/2014/main" id="{C3FAD7D8-ACFF-46DD-ABD1-6B454D04BE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0FD80D-EF51-4FE6-A37E-6DD7A4AB2B1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37806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4D02-B2F7-4B17-9696-FD54876867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A743B5-8AF8-47A1-A528-E217A3973A91}"/>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4" name="Footer Placeholder 3">
            <a:extLst>
              <a:ext uri="{FF2B5EF4-FFF2-40B4-BE49-F238E27FC236}">
                <a16:creationId xmlns:a16="http://schemas.microsoft.com/office/drawing/2014/main" id="{C4825C51-0C05-411F-8526-E61E498D4B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D17B95-F3F0-48EF-8F17-E5754CC539A4}"/>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50630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B7CEF-AD63-4C88-81B9-980EA8A6262B}"/>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3" name="Footer Placeholder 2">
            <a:extLst>
              <a:ext uri="{FF2B5EF4-FFF2-40B4-BE49-F238E27FC236}">
                <a16:creationId xmlns:a16="http://schemas.microsoft.com/office/drawing/2014/main" id="{68D0E1E7-177A-4BBB-B9A6-8A9B2E195B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51F698-EA79-4CBC-A8E5-E2024C98947C}"/>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323048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D806-1451-41B1-9A71-5540D47D3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F3DA6-04AD-4CFB-A4C2-D709B2477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3BF979-9226-4A2D-84A5-8043EDF73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F67E71-0EA5-4AC1-B350-5314F9BAEFA3}"/>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6" name="Footer Placeholder 5">
            <a:extLst>
              <a:ext uri="{FF2B5EF4-FFF2-40B4-BE49-F238E27FC236}">
                <a16:creationId xmlns:a16="http://schemas.microsoft.com/office/drawing/2014/main" id="{997705CD-2DF1-4343-8DBD-57BF758DD8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FDAAAD-6F2D-4F25-ADA7-0ABFA10BDC00}"/>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58236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C358-2765-4E45-AFC3-9174DE135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590071-E11D-41D1-A758-C55E6EB66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6FC954-A17B-4C86-B959-E8176FD1E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4FA861-9012-4824-A883-7823D01CE3BE}"/>
              </a:ext>
            </a:extLst>
          </p:cNvPr>
          <p:cNvSpPr>
            <a:spLocks noGrp="1"/>
          </p:cNvSpPr>
          <p:nvPr>
            <p:ph type="dt" sz="half" idx="10"/>
          </p:nvPr>
        </p:nvSpPr>
        <p:spPr/>
        <p:txBody>
          <a:bodyPr/>
          <a:lstStyle/>
          <a:p>
            <a:fld id="{8D9BF76C-EDCF-43C6-A645-99AF9BDFFF81}" type="datetimeFigureOut">
              <a:rPr lang="en-US" smtClean="0"/>
              <a:t>9/14/2023</a:t>
            </a:fld>
            <a:endParaRPr lang="en-US" dirty="0"/>
          </a:p>
        </p:txBody>
      </p:sp>
      <p:sp>
        <p:nvSpPr>
          <p:cNvPr id="6" name="Footer Placeholder 5">
            <a:extLst>
              <a:ext uri="{FF2B5EF4-FFF2-40B4-BE49-F238E27FC236}">
                <a16:creationId xmlns:a16="http://schemas.microsoft.com/office/drawing/2014/main" id="{422D9318-BD60-4069-BF79-8B5999D03C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E1E888-4AAB-43AE-A609-E76FD86CCD57}"/>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37254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DE913-EA08-46DD-AEB3-6484983DA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DB01FB-E8DA-4230-A193-DD350CCB1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CF73E-11D3-4497-B3BE-709CA9C96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BF76C-EDCF-43C6-A645-99AF9BDFFF81}" type="datetimeFigureOut">
              <a:rPr lang="en-US" smtClean="0"/>
              <a:t>9/14/2023</a:t>
            </a:fld>
            <a:endParaRPr lang="en-US" dirty="0"/>
          </a:p>
        </p:txBody>
      </p:sp>
      <p:sp>
        <p:nvSpPr>
          <p:cNvPr id="5" name="Footer Placeholder 4">
            <a:extLst>
              <a:ext uri="{FF2B5EF4-FFF2-40B4-BE49-F238E27FC236}">
                <a16:creationId xmlns:a16="http://schemas.microsoft.com/office/drawing/2014/main" id="{2BD6AE75-3DF6-4D5A-988E-D159585D4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B0FD62-6AFA-4B91-92DF-89E44B137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09D82-A8B3-4634-835C-6CFB607C009F}" type="slidenum">
              <a:rPr lang="en-US" smtClean="0"/>
              <a:t>‹#›</a:t>
            </a:fld>
            <a:endParaRPr lang="en-US" dirty="0"/>
          </a:p>
        </p:txBody>
      </p:sp>
    </p:spTree>
    <p:extLst>
      <p:ext uri="{BB962C8B-B14F-4D97-AF65-F5344CB8AC3E}">
        <p14:creationId xmlns:p14="http://schemas.microsoft.com/office/powerpoint/2010/main" val="3030686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mailto:martinm@montclair.edu" TargetMode="External"/><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montclair.edu/universitypolice" TargetMode="External"/><Relationship Id="rId4" Type="http://schemas.openxmlformats.org/officeDocument/2006/relationships/hyperlink" Target="mailto:msupolice@montclair.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5174-07D6-46EF-8935-CE63E3A0A48C}"/>
              </a:ext>
            </a:extLst>
          </p:cNvPr>
          <p:cNvSpPr>
            <a:spLocks noGrp="1"/>
          </p:cNvSpPr>
          <p:nvPr>
            <p:ph type="ctrTitle"/>
          </p:nvPr>
        </p:nvSpPr>
        <p:spPr>
          <a:xfrm>
            <a:off x="1524000" y="530261"/>
            <a:ext cx="9144000" cy="1790514"/>
          </a:xfrm>
        </p:spPr>
        <p:txBody>
          <a:bodyPr>
            <a:normAutofit/>
          </a:bodyPr>
          <a:lstStyle/>
          <a:p>
            <a:r>
              <a:rPr lang="en-US" altLang="en-US" sz="4800" b="1" dirty="0">
                <a:latin typeface="Times New Roman" panose="02020603050405020304" pitchFamily="18" charset="0"/>
              </a:rPr>
              <a:t>Campus Security Authority (CSA)</a:t>
            </a:r>
            <a:br>
              <a:rPr lang="en-US" altLang="en-US" sz="4800" b="1" dirty="0">
                <a:latin typeface="Times New Roman" panose="02020603050405020304" pitchFamily="18" charset="0"/>
              </a:rPr>
            </a:br>
            <a:r>
              <a:rPr lang="en-US" altLang="en-US" sz="4800" b="1" dirty="0">
                <a:latin typeface="Times New Roman" panose="02020603050405020304" pitchFamily="18" charset="0"/>
              </a:rPr>
              <a:t>Training and Reporting</a:t>
            </a:r>
            <a:endParaRPr lang="en-US" sz="4800" dirty="0"/>
          </a:p>
        </p:txBody>
      </p:sp>
      <p:pic>
        <p:nvPicPr>
          <p:cNvPr id="4" name="Picture 2">
            <a:extLst>
              <a:ext uri="{FF2B5EF4-FFF2-40B4-BE49-F238E27FC236}">
                <a16:creationId xmlns:a16="http://schemas.microsoft.com/office/drawing/2014/main" id="{D5CF8ADE-933D-4A9C-92AE-BC5DC990D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343" y="2444954"/>
            <a:ext cx="389731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ADC1ACA-970A-4614-A2AC-C26CE4D4EA5F}"/>
              </a:ext>
            </a:extLst>
          </p:cNvPr>
          <p:cNvSpPr/>
          <p:nvPr/>
        </p:nvSpPr>
        <p:spPr>
          <a:xfrm>
            <a:off x="3378908" y="5263594"/>
            <a:ext cx="5434181" cy="646331"/>
          </a:xfrm>
          <a:prstGeom prst="rect">
            <a:avLst/>
          </a:prstGeom>
        </p:spPr>
        <p:txBody>
          <a:bodyPr wrap="none">
            <a:spAutoFit/>
          </a:bodyPr>
          <a:lstStyle/>
          <a:p>
            <a:pPr algn="ctr"/>
            <a:r>
              <a:rPr lang="en-US" altLang="en-US" sz="3600" b="1" dirty="0">
                <a:latin typeface="Times New Roman" panose="02020603050405020304" pitchFamily="18" charset="0"/>
              </a:rPr>
              <a:t>Montclair State University</a:t>
            </a:r>
          </a:p>
        </p:txBody>
      </p:sp>
      <p:pic>
        <p:nvPicPr>
          <p:cNvPr id="3" name="Picture 2">
            <a:extLst>
              <a:ext uri="{FF2B5EF4-FFF2-40B4-BE49-F238E27FC236}">
                <a16:creationId xmlns:a16="http://schemas.microsoft.com/office/drawing/2014/main" id="{573AA195-76E9-41CB-B504-50E65622889B}"/>
              </a:ext>
            </a:extLst>
          </p:cNvPr>
          <p:cNvPicPr>
            <a:picLocks noChangeAspect="1"/>
          </p:cNvPicPr>
          <p:nvPr/>
        </p:nvPicPr>
        <p:blipFill>
          <a:blip r:embed="rId4"/>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59413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836A-612B-46A0-93E5-4778051281B2}"/>
              </a:ext>
            </a:extLst>
          </p:cNvPr>
          <p:cNvSpPr>
            <a:spLocks noGrp="1"/>
          </p:cNvSpPr>
          <p:nvPr>
            <p:ph type="title"/>
          </p:nvPr>
        </p:nvSpPr>
        <p:spPr/>
        <p:txBody>
          <a:bodyPr>
            <a:normAutofit/>
          </a:bodyPr>
          <a:lstStyle/>
          <a:p>
            <a:r>
              <a:rPr lang="en-US" altLang="en-US" sz="4000" u="sng" dirty="0">
                <a:latin typeface="Times New Roman" panose="02020603050405020304" pitchFamily="18" charset="0"/>
                <a:cs typeface="Times New Roman" panose="02020603050405020304" pitchFamily="18" charset="0"/>
              </a:rPr>
              <a:t>Category 4</a:t>
            </a:r>
            <a:r>
              <a:rPr lang="en-US" altLang="en-US" sz="4000" dirty="0">
                <a:latin typeface="Times New Roman" panose="02020603050405020304" pitchFamily="18" charset="0"/>
                <a:cs typeface="Times New Roman" panose="02020603050405020304" pitchFamily="18" charset="0"/>
              </a:rPr>
              <a:t> – Officials with Significant Responsibility for Student &amp; Campus Activities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A29411-F30A-48AC-B117-484C4B954A5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Focus on Function of official, not just title</a:t>
            </a:r>
          </a:p>
          <a:p>
            <a:r>
              <a:rPr lang="en-US" dirty="0">
                <a:latin typeface="Times New Roman" panose="02020603050405020304" pitchFamily="18" charset="0"/>
                <a:cs typeface="Times New Roman" panose="02020603050405020304" pitchFamily="18" charset="0"/>
              </a:rPr>
              <a:t>Significant Contact with Students</a:t>
            </a:r>
          </a:p>
          <a:p>
            <a:r>
              <a:rPr lang="en-US" dirty="0">
                <a:latin typeface="Times New Roman" panose="02020603050405020304" pitchFamily="18" charset="0"/>
                <a:cs typeface="Times New Roman" panose="02020603050405020304" pitchFamily="18" charset="0"/>
              </a:rPr>
              <a:t>Line Responsibility</a:t>
            </a:r>
          </a:p>
          <a:p>
            <a:r>
              <a:rPr lang="en-US" dirty="0">
                <a:latin typeface="Times New Roman" panose="02020603050405020304" pitchFamily="18" charset="0"/>
                <a:cs typeface="Times New Roman" panose="02020603050405020304" pitchFamily="18" charset="0"/>
              </a:rPr>
              <a:t>May include Officials not specifically employed as “Faculty” or “Staff</a:t>
            </a:r>
          </a:p>
        </p:txBody>
      </p:sp>
      <p:pic>
        <p:nvPicPr>
          <p:cNvPr id="7" name="Picture 6">
            <a:extLst>
              <a:ext uri="{FF2B5EF4-FFF2-40B4-BE49-F238E27FC236}">
                <a16:creationId xmlns:a16="http://schemas.microsoft.com/office/drawing/2014/main" id="{B5AE29C9-6F2E-4EAB-9BF7-6719E3FEA1BD}"/>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90794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AFCC-BD74-44FE-B615-D579ED1707A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CSA’s with significant responsibility for Student and Campus Activities</a:t>
            </a:r>
          </a:p>
        </p:txBody>
      </p:sp>
      <p:sp>
        <p:nvSpPr>
          <p:cNvPr id="3" name="Content Placeholder 2">
            <a:extLst>
              <a:ext uri="{FF2B5EF4-FFF2-40B4-BE49-F238E27FC236}">
                <a16:creationId xmlns:a16="http://schemas.microsoft.com/office/drawing/2014/main" id="{7E134A9B-3DC3-4625-98D2-D6D4CA307BB9}"/>
              </a:ext>
            </a:extLst>
          </p:cNvPr>
          <p:cNvSpPr>
            <a:spLocks noGrp="1"/>
          </p:cNvSpPr>
          <p:nvPr>
            <p:ph idx="1"/>
          </p:nvPr>
        </p:nvSpPr>
        <p:spPr/>
        <p:txBody>
          <a:bodyPr>
            <a:normAutofit fontScale="92500" lnSpcReduction="20000"/>
          </a:bodyPr>
          <a:lstStyle/>
          <a:p>
            <a:pPr marL="0" indent="0">
              <a:buNone/>
            </a:pPr>
            <a:r>
              <a:rPr lang="en-US" sz="3000" dirty="0">
                <a:latin typeface="Times New Roman" panose="02020603050405020304" pitchFamily="18" charset="0"/>
                <a:cs typeface="Times New Roman" panose="02020603050405020304" pitchFamily="18" charset="0"/>
              </a:rPr>
              <a:t>Examples Include:</a:t>
            </a:r>
          </a:p>
          <a:p>
            <a:r>
              <a:rPr lang="en-US" sz="3000" dirty="0">
                <a:latin typeface="Times New Roman" panose="02020603050405020304" pitchFamily="18" charset="0"/>
                <a:cs typeface="Times New Roman" panose="02020603050405020304" pitchFamily="18" charset="0"/>
              </a:rPr>
              <a:t>Deans of Students</a:t>
            </a:r>
          </a:p>
          <a:p>
            <a:r>
              <a:rPr lang="en-US" sz="3000" dirty="0">
                <a:latin typeface="Times New Roman" panose="02020603050405020304" pitchFamily="18" charset="0"/>
                <a:cs typeface="Times New Roman" panose="02020603050405020304" pitchFamily="18" charset="0"/>
              </a:rPr>
              <a:t>Provost and Staff</a:t>
            </a:r>
          </a:p>
          <a:p>
            <a:r>
              <a:rPr lang="en-US" sz="3000" dirty="0">
                <a:latin typeface="Times New Roman" panose="02020603050405020304" pitchFamily="18" charset="0"/>
                <a:cs typeface="Times New Roman" panose="02020603050405020304" pitchFamily="18" charset="0"/>
              </a:rPr>
              <a:t>Representatives of Housing and Resident Life</a:t>
            </a:r>
          </a:p>
          <a:p>
            <a:r>
              <a:rPr lang="en-US" sz="3000" dirty="0">
                <a:latin typeface="Times New Roman" panose="02020603050405020304" pitchFamily="18" charset="0"/>
                <a:cs typeface="Times New Roman" panose="02020603050405020304" pitchFamily="18" charset="0"/>
              </a:rPr>
              <a:t>Student Judicial Programs / Other Discipline Officials</a:t>
            </a:r>
          </a:p>
          <a:p>
            <a:r>
              <a:rPr lang="en-US" sz="3000" dirty="0">
                <a:latin typeface="Times New Roman" panose="02020603050405020304" pitchFamily="18" charset="0"/>
                <a:cs typeface="Times New Roman" panose="02020603050405020304" pitchFamily="18" charset="0"/>
              </a:rPr>
              <a:t>Directors or Managers of student related programs</a:t>
            </a:r>
          </a:p>
          <a:p>
            <a:r>
              <a:rPr lang="en-US" sz="3000" dirty="0">
                <a:latin typeface="Times New Roman" panose="02020603050405020304" pitchFamily="18" charset="0"/>
                <a:cs typeface="Times New Roman" panose="02020603050405020304" pitchFamily="18" charset="0"/>
              </a:rPr>
              <a:t>Officials who oversee extracurricular activities</a:t>
            </a:r>
          </a:p>
          <a:p>
            <a:r>
              <a:rPr lang="en-US" sz="3000" dirty="0">
                <a:latin typeface="Times New Roman" panose="02020603050405020304" pitchFamily="18" charset="0"/>
                <a:cs typeface="Times New Roman" panose="02020603050405020304" pitchFamily="18" charset="0"/>
              </a:rPr>
              <a:t>Director of Athletics, Coaches, Trainers, Staff</a:t>
            </a:r>
          </a:p>
          <a:p>
            <a:r>
              <a:rPr lang="en-US" sz="3000" dirty="0">
                <a:latin typeface="Times New Roman" panose="02020603050405020304" pitchFamily="18" charset="0"/>
                <a:cs typeface="Times New Roman" panose="02020603050405020304" pitchFamily="18" charset="0"/>
              </a:rPr>
              <a:t>Student Health Directors</a:t>
            </a:r>
          </a:p>
          <a:p>
            <a:r>
              <a:rPr lang="en-US" sz="3000" dirty="0">
                <a:latin typeface="Times New Roman" panose="02020603050405020304" pitchFamily="18" charset="0"/>
                <a:cs typeface="Times New Roman" panose="02020603050405020304" pitchFamily="18" charset="0"/>
              </a:rPr>
              <a:t>Faculty Advisors and Advisors to Student Groups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3BB7493-2FC7-49C0-A631-1C9E7C047F25}"/>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36525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4FAE-288A-4B1C-861A-1F1B6BF30B22}"/>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Some examples of those exempt are</a:t>
            </a:r>
          </a:p>
        </p:txBody>
      </p:sp>
      <p:sp>
        <p:nvSpPr>
          <p:cNvPr id="3" name="Content Placeholder 2">
            <a:extLst>
              <a:ext uri="{FF2B5EF4-FFF2-40B4-BE49-F238E27FC236}">
                <a16:creationId xmlns:a16="http://schemas.microsoft.com/office/drawing/2014/main" id="{AB2D0D14-36B4-425D-B65B-838D4812C97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Faculty with no responsibility for student activities beyond the classroom</a:t>
            </a:r>
          </a:p>
          <a:p>
            <a:r>
              <a:rPr lang="en-US" dirty="0">
                <a:latin typeface="Times New Roman" panose="02020603050405020304" pitchFamily="18" charset="0"/>
                <a:cs typeface="Times New Roman" panose="02020603050405020304" pitchFamily="18" charset="0"/>
              </a:rPr>
              <a:t>Individual campus health center physicians</a:t>
            </a:r>
          </a:p>
          <a:p>
            <a:r>
              <a:rPr lang="en-US" dirty="0">
                <a:latin typeface="Times New Roman" panose="02020603050405020304" pitchFamily="18" charset="0"/>
                <a:cs typeface="Times New Roman" panose="02020603050405020304" pitchFamily="18" charset="0"/>
              </a:rPr>
              <a:t>Clerical staff</a:t>
            </a:r>
          </a:p>
          <a:p>
            <a:r>
              <a:rPr lang="en-US" dirty="0">
                <a:latin typeface="Times New Roman" panose="02020603050405020304" pitchFamily="18" charset="0"/>
                <a:cs typeface="Times New Roman" panose="02020603050405020304" pitchFamily="18" charset="0"/>
              </a:rPr>
              <a:t>Food service staff</a:t>
            </a:r>
          </a:p>
          <a:p>
            <a:r>
              <a:rPr lang="en-US" dirty="0">
                <a:latin typeface="Times New Roman" panose="02020603050405020304" pitchFamily="18" charset="0"/>
                <a:cs typeface="Times New Roman" panose="02020603050405020304" pitchFamily="18" charset="0"/>
              </a:rPr>
              <a:t>Non-professional and contract staff </a:t>
            </a:r>
          </a:p>
          <a:p>
            <a:endParaRPr lang="en-US" dirty="0">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3D3A1C98-E02F-471A-8FB1-EEE6189E6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068" y="2963069"/>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32C7160-3F21-461E-AFBD-2655804BC13D}"/>
              </a:ext>
            </a:extLst>
          </p:cNvPr>
          <p:cNvPicPr>
            <a:picLocks noChangeAspect="1"/>
          </p:cNvPicPr>
          <p:nvPr/>
        </p:nvPicPr>
        <p:blipFill>
          <a:blip r:embed="rId4"/>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81827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6A66-A2F1-47EC-B0B2-3745BCA78EEE}"/>
              </a:ext>
            </a:extLst>
          </p:cNvPr>
          <p:cNvSpPr>
            <a:spLocks noGrp="1"/>
          </p:cNvSpPr>
          <p:nvPr>
            <p:ph type="title"/>
          </p:nvPr>
        </p:nvSpPr>
        <p:spPr/>
        <p:txBody>
          <a:bodyPr>
            <a:normAutofit/>
          </a:bodyPr>
          <a:lstStyle/>
          <a:p>
            <a:r>
              <a:rPr lang="en-US" altLang="en-US" sz="4000" b="1" dirty="0">
                <a:latin typeface="Times New Roman" panose="02020603050405020304" pitchFamily="18" charset="0"/>
                <a:cs typeface="Times New Roman" panose="02020603050405020304" pitchFamily="18" charset="0"/>
              </a:rPr>
              <a:t>YOU DO NOT HAVE TO REPORT IF</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F5FF30-F329-4A08-8F10-9EB45D86309E}"/>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You are a licensed mental health counselor or a pastoral counselor (employed by a religious organization to provide confidential counseling) AND</a:t>
            </a:r>
          </a:p>
          <a:p>
            <a:r>
              <a:rPr lang="en-US" altLang="en-US" dirty="0">
                <a:latin typeface="Times New Roman" panose="02020603050405020304" pitchFamily="18" charset="0"/>
                <a:cs typeface="Times New Roman" panose="02020603050405020304" pitchFamily="18" charset="0"/>
              </a:rPr>
              <a:t>You are working within the scope of your license or religious assignment at the time they receive the crime report</a:t>
            </a:r>
          </a:p>
          <a:p>
            <a:r>
              <a:rPr lang="en-US" dirty="0">
                <a:latin typeface="Times New Roman" panose="02020603050405020304" pitchFamily="18" charset="0"/>
                <a:cs typeface="Times New Roman" panose="02020603050405020304" pitchFamily="18" charset="0"/>
              </a:rPr>
              <a:t>You are a Campus Interpersonal Violence Advocate working within that scope at </a:t>
            </a:r>
            <a:r>
              <a:rPr lang="en-US">
                <a:latin typeface="Times New Roman" panose="02020603050405020304" pitchFamily="18" charset="0"/>
                <a:cs typeface="Times New Roman" panose="02020603050405020304" pitchFamily="18" charset="0"/>
              </a:rPr>
              <a:t>the time of the report</a:t>
            </a: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EA1F69F-714F-4414-8A88-DDE3672F019D}"/>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1777461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0F7B-DA5A-4A84-9080-0D588D5F8B10}"/>
              </a:ext>
            </a:extLst>
          </p:cNvPr>
          <p:cNvSpPr>
            <a:spLocks noGrp="1"/>
          </p:cNvSpPr>
          <p:nvPr>
            <p:ph type="title"/>
          </p:nvPr>
        </p:nvSpPr>
        <p:spPr/>
        <p:txBody>
          <a:bodyPr>
            <a:normAutofit/>
          </a:bodyPr>
          <a:lstStyle/>
          <a:p>
            <a:r>
              <a:rPr lang="en-US" altLang="en-US" sz="4000" dirty="0">
                <a:latin typeface="Times New Roman" panose="02020603050405020304" pitchFamily="18" charset="0"/>
              </a:rPr>
              <a:t>Confidential Reporting</a:t>
            </a:r>
            <a:endParaRPr lang="en-US" sz="4000" dirty="0"/>
          </a:p>
        </p:txBody>
      </p:sp>
      <p:sp>
        <p:nvSpPr>
          <p:cNvPr id="3" name="Content Placeholder 2">
            <a:extLst>
              <a:ext uri="{FF2B5EF4-FFF2-40B4-BE49-F238E27FC236}">
                <a16:creationId xmlns:a16="http://schemas.microsoft.com/office/drawing/2014/main" id="{67CA90A3-03D8-4586-9AFC-DEE30F8A70D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Even if you are exempt and don’t have to report, you can tell the person how they can report the crime anonymously to Police.</a:t>
            </a:r>
          </a:p>
          <a:p>
            <a:r>
              <a:rPr lang="en-US" dirty="0">
                <a:latin typeface="Times New Roman" panose="02020603050405020304" pitchFamily="18" charset="0"/>
                <a:cs typeface="Times New Roman" panose="02020603050405020304" pitchFamily="18" charset="0"/>
              </a:rPr>
              <a:t>Victims can report crimes confidentially (no names or criminal investigation) to the anonymous reporting line on campus at x8477(TIPS), to be included in crime statistics.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A302666-096A-4570-AF6B-D7B952EEDF95}"/>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60280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8263-72F7-4C6B-BD31-1F59715CD284}"/>
              </a:ext>
            </a:extLst>
          </p:cNvPr>
          <p:cNvSpPr>
            <a:spLocks noGrp="1"/>
          </p:cNvSpPr>
          <p:nvPr>
            <p:ph type="title"/>
          </p:nvPr>
        </p:nvSpPr>
        <p:spPr/>
        <p:txBody>
          <a:bodyPr>
            <a:normAutofit/>
          </a:bodyPr>
          <a:lstStyle/>
          <a:p>
            <a:r>
              <a:rPr lang="en-US" altLang="en-US" sz="4000" dirty="0">
                <a:latin typeface="Times New Roman" panose="02020603050405020304" pitchFamily="18" charset="0"/>
              </a:rPr>
              <a:t>What crimes must I report?</a:t>
            </a:r>
            <a:endParaRPr lang="en-US" sz="4000" dirty="0"/>
          </a:p>
        </p:txBody>
      </p:sp>
      <p:sp>
        <p:nvSpPr>
          <p:cNvPr id="4" name="Rectangle 6">
            <a:extLst>
              <a:ext uri="{FF2B5EF4-FFF2-40B4-BE49-F238E27FC236}">
                <a16:creationId xmlns:a16="http://schemas.microsoft.com/office/drawing/2014/main" id="{EDEB27D2-EF24-4B6F-9A4B-19BA5F5F7A7B}"/>
              </a:ext>
            </a:extLst>
          </p:cNvPr>
          <p:cNvSpPr>
            <a:spLocks noChangeArrowheads="1"/>
          </p:cNvSpPr>
          <p:nvPr/>
        </p:nvSpPr>
        <p:spPr bwMode="auto">
          <a:xfrm>
            <a:off x="689068" y="1467168"/>
            <a:ext cx="602325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ct val="25000"/>
              </a:spcAft>
              <a:buChar char="•"/>
              <a:defRPr sz="3200">
                <a:solidFill>
                  <a:schemeClr val="tx1"/>
                </a:solidFill>
                <a:latin typeface="Times New Roman" panose="02020603050405020304" pitchFamily="18" charset="0"/>
              </a:defRPr>
            </a:lvl1pPr>
            <a:lvl2pPr marL="742950" indent="-285750">
              <a:spcBef>
                <a:spcPct val="20000"/>
              </a:spcBef>
              <a:buClr>
                <a:srgbClr val="CC0000"/>
              </a:buClr>
              <a:buSzPct val="90000"/>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40000"/>
              </a:spcBef>
              <a:buChar char="•"/>
              <a:defRPr sz="2400" i="1">
                <a:solidFill>
                  <a:schemeClr val="tx1"/>
                </a:solidFill>
                <a:latin typeface="Times New Roman" panose="02020603050405020304" pitchFamily="18" charset="0"/>
              </a:defRPr>
            </a:lvl3pPr>
            <a:lvl4pPr marL="1600200" indent="-228600">
              <a:spcBef>
                <a:spcPct val="4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dirty="0"/>
              <a:t>Murder and Non-negligent Manslaughter</a:t>
            </a:r>
          </a:p>
          <a:p>
            <a:r>
              <a:rPr lang="en-US" altLang="en-US" sz="2800" dirty="0"/>
              <a:t>Manslaughter by Negligence</a:t>
            </a:r>
          </a:p>
          <a:p>
            <a:r>
              <a:rPr lang="en-US" altLang="en-US" sz="2800" dirty="0"/>
              <a:t>Sex offenses—forcible &amp; non-forcible</a:t>
            </a:r>
          </a:p>
          <a:p>
            <a:r>
              <a:rPr lang="en-US" altLang="en-US" sz="2800" dirty="0"/>
              <a:t>Robbery</a:t>
            </a:r>
          </a:p>
          <a:p>
            <a:r>
              <a:rPr lang="en-US" altLang="en-US" sz="2800" dirty="0"/>
              <a:t>Aggravated Assault</a:t>
            </a:r>
          </a:p>
          <a:p>
            <a:r>
              <a:rPr lang="en-US" altLang="en-US" sz="2800" dirty="0"/>
              <a:t>Burglary</a:t>
            </a:r>
          </a:p>
          <a:p>
            <a:r>
              <a:rPr lang="en-US" altLang="en-US" sz="2800" dirty="0"/>
              <a:t>Motor Vehicle Theft</a:t>
            </a:r>
          </a:p>
          <a:p>
            <a:endParaRPr lang="en-US" altLang="en-US" sz="2800" dirty="0"/>
          </a:p>
        </p:txBody>
      </p:sp>
      <p:sp>
        <p:nvSpPr>
          <p:cNvPr id="5" name="Rectangle 7">
            <a:extLst>
              <a:ext uri="{FF2B5EF4-FFF2-40B4-BE49-F238E27FC236}">
                <a16:creationId xmlns:a16="http://schemas.microsoft.com/office/drawing/2014/main" id="{9334CD09-F5DC-4EF1-B931-706535C4E3D9}"/>
              </a:ext>
            </a:extLst>
          </p:cNvPr>
          <p:cNvSpPr>
            <a:spLocks noChangeArrowheads="1"/>
          </p:cNvSpPr>
          <p:nvPr/>
        </p:nvSpPr>
        <p:spPr bwMode="auto">
          <a:xfrm>
            <a:off x="6712324" y="1511936"/>
            <a:ext cx="4641476"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ct val="25000"/>
              </a:spcAft>
              <a:buChar char="•"/>
              <a:defRPr sz="3200">
                <a:solidFill>
                  <a:schemeClr val="tx1"/>
                </a:solidFill>
                <a:latin typeface="Times New Roman" panose="02020603050405020304" pitchFamily="18" charset="0"/>
              </a:defRPr>
            </a:lvl1pPr>
            <a:lvl2pPr marL="742950" indent="-285750">
              <a:spcBef>
                <a:spcPct val="20000"/>
              </a:spcBef>
              <a:buClr>
                <a:srgbClr val="CC0000"/>
              </a:buClr>
              <a:buSzPct val="90000"/>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40000"/>
              </a:spcBef>
              <a:buChar char="•"/>
              <a:defRPr sz="2400" i="1">
                <a:solidFill>
                  <a:schemeClr val="tx1"/>
                </a:solidFill>
                <a:latin typeface="Times New Roman" panose="02020603050405020304" pitchFamily="18" charset="0"/>
              </a:defRPr>
            </a:lvl3pPr>
            <a:lvl4pPr marL="1600200" indent="-228600">
              <a:spcBef>
                <a:spcPct val="4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dirty="0"/>
              <a:t>Arson</a:t>
            </a:r>
          </a:p>
          <a:p>
            <a:r>
              <a:rPr lang="en-US" altLang="en-US" sz="2800" dirty="0"/>
              <a:t>Arrests &amp; disciplinary referrals for violations of liquor, drug, &amp; weapons laws</a:t>
            </a:r>
          </a:p>
          <a:p>
            <a:r>
              <a:rPr lang="en-US" altLang="en-US" sz="2800" dirty="0"/>
              <a:t>Hate crimes</a:t>
            </a:r>
          </a:p>
          <a:p>
            <a:r>
              <a:rPr lang="en-US" altLang="en-US" sz="2800" dirty="0"/>
              <a:t>Domestic/Dating Violence</a:t>
            </a:r>
          </a:p>
          <a:p>
            <a:r>
              <a:rPr lang="en-US" altLang="en-US" sz="2800" dirty="0"/>
              <a:t>Stalking</a:t>
            </a:r>
          </a:p>
        </p:txBody>
      </p:sp>
      <p:pic>
        <p:nvPicPr>
          <p:cNvPr id="8" name="Picture 7">
            <a:extLst>
              <a:ext uri="{FF2B5EF4-FFF2-40B4-BE49-F238E27FC236}">
                <a16:creationId xmlns:a16="http://schemas.microsoft.com/office/drawing/2014/main" id="{E13BB42D-BE96-44AC-9563-BE700F8B49B7}"/>
              </a:ext>
            </a:extLst>
          </p:cNvPr>
          <p:cNvPicPr>
            <a:picLocks noChangeAspect="1"/>
          </p:cNvPicPr>
          <p:nvPr/>
        </p:nvPicPr>
        <p:blipFill>
          <a:blip r:embed="rId2"/>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16574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119E-7D7A-4107-A855-BD71BA3834CB}"/>
              </a:ext>
            </a:extLst>
          </p:cNvPr>
          <p:cNvSpPr>
            <a:spLocks noGrp="1"/>
          </p:cNvSpPr>
          <p:nvPr>
            <p:ph type="title"/>
          </p:nvPr>
        </p:nvSpPr>
        <p:spPr/>
        <p:txBody>
          <a:bodyPr>
            <a:normAutofit/>
          </a:bodyPr>
          <a:lstStyle/>
          <a:p>
            <a:r>
              <a:rPr lang="en-US" altLang="en-US" sz="4000" dirty="0">
                <a:latin typeface="Times New Roman" panose="02020603050405020304" pitchFamily="18" charset="0"/>
              </a:rPr>
              <a:t>Criminal Offenses</a:t>
            </a:r>
            <a:endParaRPr lang="en-US" sz="4000" dirty="0"/>
          </a:p>
        </p:txBody>
      </p:sp>
      <p:sp>
        <p:nvSpPr>
          <p:cNvPr id="3" name="Content Placeholder 2">
            <a:extLst>
              <a:ext uri="{FF2B5EF4-FFF2-40B4-BE49-F238E27FC236}">
                <a16:creationId xmlns:a16="http://schemas.microsoft.com/office/drawing/2014/main" id="{175D6352-C4D6-4950-A1FA-9905F606F8B7}"/>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Murder/Manslaughter: The willful killing of one human being by another.</a:t>
            </a:r>
          </a:p>
          <a:p>
            <a:r>
              <a:rPr lang="en-US" dirty="0">
                <a:latin typeface="Times New Roman" panose="02020603050405020304" pitchFamily="18" charset="0"/>
                <a:cs typeface="Times New Roman" panose="02020603050405020304" pitchFamily="18" charset="0"/>
              </a:rPr>
              <a:t>Negligent Manslaughter: The killing of another person through gross negligence.</a:t>
            </a:r>
          </a:p>
          <a:p>
            <a:r>
              <a:rPr lang="en-US" dirty="0">
                <a:latin typeface="Times New Roman" panose="02020603050405020304" pitchFamily="18" charset="0"/>
                <a:cs typeface="Times New Roman" panose="02020603050405020304" pitchFamily="18" charset="0"/>
              </a:rPr>
              <a:t>Robbery: The taking or attempting to take anything of value from the care, custody, or control of a person or persons by force or threat of force or violence and/or by putting the victim in fear.</a:t>
            </a:r>
          </a:p>
          <a:p>
            <a:r>
              <a:rPr lang="en-US" dirty="0">
                <a:latin typeface="Times New Roman" panose="02020603050405020304" pitchFamily="18" charset="0"/>
                <a:cs typeface="Times New Roman" panose="02020603050405020304" pitchFamily="18" charset="0"/>
              </a:rPr>
              <a:t>Aggravated Assault: An unlawful attack by one person upon another for the purpose of inflicting severe or aggravated bodily injury.  This type of assault usually is accompanied by the use of a weapon or by means likely to produce death or great bodily harm.</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0A73D89-C0F6-4D9D-8E76-5F24E73F783A}"/>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30870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A4A9-2044-45AB-BE27-7ED47E5B22F1}"/>
              </a:ext>
            </a:extLst>
          </p:cNvPr>
          <p:cNvSpPr>
            <a:spLocks noGrp="1"/>
          </p:cNvSpPr>
          <p:nvPr>
            <p:ph type="title"/>
          </p:nvPr>
        </p:nvSpPr>
        <p:spPr/>
        <p:txBody>
          <a:bodyPr>
            <a:normAutofit/>
          </a:bodyPr>
          <a:lstStyle/>
          <a:p>
            <a:r>
              <a:rPr lang="en-US" altLang="en-US" sz="4000" dirty="0">
                <a:latin typeface="Times New Roman" panose="02020603050405020304" pitchFamily="18" charset="0"/>
              </a:rPr>
              <a:t>Criminal Offenses (continued)</a:t>
            </a:r>
            <a:endParaRPr lang="en-US" sz="4000" dirty="0"/>
          </a:p>
        </p:txBody>
      </p:sp>
      <p:sp>
        <p:nvSpPr>
          <p:cNvPr id="3" name="Content Placeholder 2">
            <a:extLst>
              <a:ext uri="{FF2B5EF4-FFF2-40B4-BE49-F238E27FC236}">
                <a16:creationId xmlns:a16="http://schemas.microsoft.com/office/drawing/2014/main" id="{D3B00B72-BA11-4F7E-A066-4CD6F550872B}"/>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Burglary: The unlawful entry of a structure to commit a felony or a theft.</a:t>
            </a:r>
          </a:p>
          <a:p>
            <a:r>
              <a:rPr lang="en-US" altLang="en-US" dirty="0">
                <a:latin typeface="Times New Roman" panose="02020603050405020304" pitchFamily="18" charset="0"/>
                <a:cs typeface="Times New Roman" panose="02020603050405020304" pitchFamily="18" charset="0"/>
              </a:rPr>
              <a:t>Motor Vehicle Theft: The theft or attempted theft of a motor vehicle.</a:t>
            </a:r>
          </a:p>
          <a:p>
            <a:r>
              <a:rPr lang="en-US" altLang="en-US" dirty="0">
                <a:latin typeface="Times New Roman" panose="02020603050405020304" pitchFamily="18" charset="0"/>
                <a:cs typeface="Times New Roman" panose="02020603050405020304" pitchFamily="18" charset="0"/>
              </a:rPr>
              <a:t>Arson: Any willful or malicious burning or attempt to burn, with or without intent to defraud, a dwelling house, public building, motor vehicle or aircraft, personal property of another, etc.</a:t>
            </a:r>
          </a:p>
          <a:p>
            <a:endParaRPr lang="en-US" altLang="en-US" sz="2000" dirty="0"/>
          </a:p>
          <a:p>
            <a:endParaRPr lang="en-US" dirty="0"/>
          </a:p>
        </p:txBody>
      </p:sp>
      <p:pic>
        <p:nvPicPr>
          <p:cNvPr id="6" name="Picture 5">
            <a:extLst>
              <a:ext uri="{FF2B5EF4-FFF2-40B4-BE49-F238E27FC236}">
                <a16:creationId xmlns:a16="http://schemas.microsoft.com/office/drawing/2014/main" id="{8424694C-2D84-49B3-AD44-28E1510ACC94}"/>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2018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5131-E11F-41AF-8498-04B7B4970FB6}"/>
              </a:ext>
            </a:extLst>
          </p:cNvPr>
          <p:cNvSpPr>
            <a:spLocks noGrp="1"/>
          </p:cNvSpPr>
          <p:nvPr>
            <p:ph type="title"/>
          </p:nvPr>
        </p:nvSpPr>
        <p:spPr/>
        <p:txBody>
          <a:bodyPr>
            <a:normAutofit/>
          </a:bodyPr>
          <a:lstStyle/>
          <a:p>
            <a:r>
              <a:rPr lang="en-US" altLang="en-US" sz="4000" dirty="0">
                <a:latin typeface="Times New Roman" panose="02020603050405020304" pitchFamily="18" charset="0"/>
              </a:rPr>
              <a:t>Criminal Offenses (Sex Offenses)</a:t>
            </a:r>
            <a:endParaRPr lang="en-US" sz="4000" dirty="0"/>
          </a:p>
        </p:txBody>
      </p:sp>
      <p:sp>
        <p:nvSpPr>
          <p:cNvPr id="3" name="Content Placeholder 2">
            <a:extLst>
              <a:ext uri="{FF2B5EF4-FFF2-40B4-BE49-F238E27FC236}">
                <a16:creationId xmlns:a16="http://schemas.microsoft.com/office/drawing/2014/main" id="{6DFE4DAE-708E-4AF9-B45C-5D1CDF2C7A4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Forcible sex offenses: rape, fondling, sexual assault with object</a:t>
            </a:r>
          </a:p>
          <a:p>
            <a:r>
              <a:rPr lang="en-US" altLang="en-US" dirty="0">
                <a:latin typeface="Times New Roman" panose="02020603050405020304" pitchFamily="18" charset="0"/>
                <a:cs typeface="Times New Roman" panose="02020603050405020304" pitchFamily="18" charset="0"/>
              </a:rPr>
              <a:t>Non-forcible: statutory rape and incest</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E33581F-F81D-4CA3-B3F0-8C1C9C4227D4}"/>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75122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F996-2EAC-46AD-93EE-19C0D0B7BAC4}"/>
              </a:ext>
            </a:extLst>
          </p:cNvPr>
          <p:cNvSpPr>
            <a:spLocks noGrp="1"/>
          </p:cNvSpPr>
          <p:nvPr>
            <p:ph type="title"/>
          </p:nvPr>
        </p:nvSpPr>
        <p:spPr/>
        <p:txBody>
          <a:bodyPr>
            <a:normAutofit/>
          </a:bodyPr>
          <a:lstStyle/>
          <a:p>
            <a:r>
              <a:rPr lang="en-US" altLang="en-US" sz="4000" dirty="0">
                <a:latin typeface="Times New Roman" panose="02020603050405020304" pitchFamily="18" charset="0"/>
              </a:rPr>
              <a:t>Violence Against Women Act (VAWA) Offenses</a:t>
            </a:r>
            <a:endParaRPr lang="en-US" sz="4000" dirty="0"/>
          </a:p>
        </p:txBody>
      </p:sp>
      <p:sp>
        <p:nvSpPr>
          <p:cNvPr id="3" name="Content Placeholder 2">
            <a:extLst>
              <a:ext uri="{FF2B5EF4-FFF2-40B4-BE49-F238E27FC236}">
                <a16:creationId xmlns:a16="http://schemas.microsoft.com/office/drawing/2014/main" id="{DCDEAA36-B38E-4D75-96D3-D73D5160C227}"/>
              </a:ext>
            </a:extLst>
          </p:cNvPr>
          <p:cNvSpPr>
            <a:spLocks noGrp="1"/>
          </p:cNvSpPr>
          <p:nvPr>
            <p:ph idx="1"/>
          </p:nvPr>
        </p:nvSpPr>
        <p:spPr>
          <a:xfrm>
            <a:off x="838200" y="1825625"/>
            <a:ext cx="10916920" cy="4351338"/>
          </a:xfrm>
        </p:spPr>
        <p:txBody>
          <a:bodyPr>
            <a:noAutofit/>
          </a:bodyPr>
          <a:lstStyle/>
          <a:p>
            <a:r>
              <a:rPr lang="en-US" sz="2400" dirty="0">
                <a:latin typeface="Times New Roman" panose="02020603050405020304" pitchFamily="18" charset="0"/>
                <a:cs typeface="Times New Roman" panose="02020603050405020304" pitchFamily="18" charset="0"/>
              </a:rPr>
              <a:t>Domestic violence includes felony or misdemeanor crimes of violence committed by—</a:t>
            </a:r>
          </a:p>
          <a:p>
            <a:r>
              <a:rPr lang="en-US" sz="2400" dirty="0">
                <a:latin typeface="Times New Roman" panose="02020603050405020304" pitchFamily="18" charset="0"/>
                <a:cs typeface="Times New Roman" panose="02020603050405020304" pitchFamily="18" charset="0"/>
              </a:rPr>
              <a:t>A current or former spouse or intimate partner of the reporting party;</a:t>
            </a:r>
          </a:p>
          <a:p>
            <a:r>
              <a:rPr lang="en-US" sz="2400" dirty="0">
                <a:latin typeface="Times New Roman" panose="02020603050405020304" pitchFamily="18" charset="0"/>
                <a:cs typeface="Times New Roman" panose="02020603050405020304" pitchFamily="18" charset="0"/>
              </a:rPr>
              <a:t>By a person with whom the reporting party shares a child in common;</a:t>
            </a:r>
          </a:p>
          <a:p>
            <a:r>
              <a:rPr lang="en-US" sz="2400" dirty="0">
                <a:latin typeface="Times New Roman" panose="02020603050405020304" pitchFamily="18" charset="0"/>
                <a:cs typeface="Times New Roman" panose="02020603050405020304" pitchFamily="18" charset="0"/>
              </a:rPr>
              <a:t>By a person who is cohabitating with or has cohabitated with the reporting party as a spouse;</a:t>
            </a:r>
          </a:p>
          <a:p>
            <a:r>
              <a:rPr lang="en-US" sz="2400" dirty="0">
                <a:latin typeface="Times New Roman" panose="02020603050405020304" pitchFamily="18" charset="0"/>
                <a:cs typeface="Times New Roman" panose="02020603050405020304" pitchFamily="18" charset="0"/>
              </a:rPr>
              <a:t>By a person similarly situated to a spouse of the reporting party under the domestic or family violence laws of the jurisdiction in which the crime occurred; or,</a:t>
            </a:r>
          </a:p>
          <a:p>
            <a:r>
              <a:rPr lang="en-US" sz="2400" dirty="0">
                <a:latin typeface="Times New Roman" panose="02020603050405020304" pitchFamily="18" charset="0"/>
                <a:cs typeface="Times New Roman" panose="02020603050405020304" pitchFamily="18" charset="0"/>
              </a:rPr>
              <a:t>By any other person against an adult or youth who is protected from that person’s acts under the domestic of family violence laws of the jurisdiction in which the crime occurred.</a:t>
            </a:r>
          </a:p>
          <a:p>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3927C6D-CA96-498A-A48B-A9CD16F40B5D}"/>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9249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73E1-D21F-4361-B8AF-645D0B5B102E}"/>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Goal and Objective</a:t>
            </a:r>
          </a:p>
        </p:txBody>
      </p:sp>
      <p:sp>
        <p:nvSpPr>
          <p:cNvPr id="3" name="Content Placeholder 2">
            <a:extLst>
              <a:ext uri="{FF2B5EF4-FFF2-40B4-BE49-F238E27FC236}">
                <a16:creationId xmlns:a16="http://schemas.microsoft.com/office/drawing/2014/main" id="{6D5299DC-3B77-4896-9FA5-A73E4D1D3A18}"/>
              </a:ext>
            </a:extLst>
          </p:cNvPr>
          <p:cNvSpPr>
            <a:spLocks noGrp="1"/>
          </p:cNvSpPr>
          <p:nvPr>
            <p:ph idx="1"/>
          </p:nvPr>
        </p:nvSpPr>
        <p:spPr/>
        <p:txBody>
          <a:bodyPr/>
          <a:lstStyle/>
          <a:p>
            <a:r>
              <a:rPr lang="en-US" altLang="en-US" dirty="0">
                <a:latin typeface="Times New Roman" panose="02020603050405020304" pitchFamily="18" charset="0"/>
              </a:rPr>
              <a:t>Increase your understanding of the Clery Act and your roles and responsibilities as a Campus Security Authority (CSA) in reporting Clery Act crimes.</a:t>
            </a:r>
          </a:p>
          <a:p>
            <a:endParaRPr lang="en-US" altLang="en-US" b="1" dirty="0">
              <a:latin typeface="Times New Roman" panose="02020603050405020304" pitchFamily="18" charset="0"/>
            </a:endParaRPr>
          </a:p>
          <a:p>
            <a:r>
              <a:rPr lang="en-US" altLang="en-US" dirty="0">
                <a:latin typeface="Times New Roman" panose="02020603050405020304" pitchFamily="18" charset="0"/>
              </a:rPr>
              <a:t>You will be able to carry out your responsibilities as a CSA to report, in good faith, allegations of Clery Act crimes to campus police </a:t>
            </a:r>
          </a:p>
        </p:txBody>
      </p:sp>
      <p:pic>
        <p:nvPicPr>
          <p:cNvPr id="7" name="Picture 6">
            <a:extLst>
              <a:ext uri="{FF2B5EF4-FFF2-40B4-BE49-F238E27FC236}">
                <a16:creationId xmlns:a16="http://schemas.microsoft.com/office/drawing/2014/main" id="{979BA328-6444-4712-8012-8351DC03FA56}"/>
              </a:ext>
            </a:extLst>
          </p:cNvPr>
          <p:cNvPicPr>
            <a:picLocks noChangeAspect="1"/>
          </p:cNvPicPr>
          <p:nvPr/>
        </p:nvPicPr>
        <p:blipFill>
          <a:blip r:embed="rId2"/>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09548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C73-7887-48D5-B302-2589BFA4ACA6}"/>
              </a:ext>
            </a:extLst>
          </p:cNvPr>
          <p:cNvSpPr>
            <a:spLocks noGrp="1"/>
          </p:cNvSpPr>
          <p:nvPr>
            <p:ph type="title"/>
          </p:nvPr>
        </p:nvSpPr>
        <p:spPr/>
        <p:txBody>
          <a:bodyPr>
            <a:normAutofit/>
          </a:bodyPr>
          <a:lstStyle/>
          <a:p>
            <a:r>
              <a:rPr lang="en-US" altLang="en-US" sz="4000" dirty="0">
                <a:latin typeface="Times New Roman" panose="02020603050405020304" pitchFamily="18" charset="0"/>
              </a:rPr>
              <a:t>Violence Against Women Act (VAWA) Offenses</a:t>
            </a:r>
            <a:endParaRPr lang="en-US" sz="4000" dirty="0"/>
          </a:p>
        </p:txBody>
      </p:sp>
      <p:sp>
        <p:nvSpPr>
          <p:cNvPr id="3" name="Content Placeholder 2">
            <a:extLst>
              <a:ext uri="{FF2B5EF4-FFF2-40B4-BE49-F238E27FC236}">
                <a16:creationId xmlns:a16="http://schemas.microsoft.com/office/drawing/2014/main" id="{B408C9BD-C0ED-4318-9F27-4EC4649FA27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Dating violence: Violence committed by a person who is or has been in a social relationship of a romantic or intimate relationship with the victim.</a:t>
            </a:r>
          </a:p>
          <a:p>
            <a:r>
              <a:rPr lang="en-US" dirty="0">
                <a:latin typeface="Times New Roman" panose="02020603050405020304" pitchFamily="18" charset="0"/>
                <a:cs typeface="Times New Roman" panose="02020603050405020304" pitchFamily="18" charset="0"/>
              </a:rPr>
              <a:t>Stalking: Engaging in a course of conduct directed at a specific person that would cause a reasonable person to fear for their safety or the safety of others or suffer substantial emotional distress.</a:t>
            </a:r>
          </a:p>
        </p:txBody>
      </p:sp>
      <p:pic>
        <p:nvPicPr>
          <p:cNvPr id="6" name="Picture 5">
            <a:extLst>
              <a:ext uri="{FF2B5EF4-FFF2-40B4-BE49-F238E27FC236}">
                <a16:creationId xmlns:a16="http://schemas.microsoft.com/office/drawing/2014/main" id="{1966AFCE-38DC-49B0-A6A4-8593729C63E7}"/>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77796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847D-2FF0-4C9E-9FAF-2A1D5C2C627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Hate Crimes</a:t>
            </a:r>
          </a:p>
        </p:txBody>
      </p:sp>
      <p:sp>
        <p:nvSpPr>
          <p:cNvPr id="3" name="Content Placeholder 2">
            <a:extLst>
              <a:ext uri="{FF2B5EF4-FFF2-40B4-BE49-F238E27FC236}">
                <a16:creationId xmlns:a16="http://schemas.microsoft.com/office/drawing/2014/main" id="{597B06F9-67EA-4A09-8574-8BEEAC5641FC}"/>
              </a:ext>
            </a:extLst>
          </p:cNvPr>
          <p:cNvSpPr>
            <a:spLocks noGrp="1"/>
          </p:cNvSpPr>
          <p:nvPr>
            <p:ph idx="1"/>
          </p:nvPr>
        </p:nvSpPr>
        <p:spPr>
          <a:xfrm>
            <a:off x="838198" y="1690688"/>
            <a:ext cx="10515600" cy="4351338"/>
          </a:xfrm>
        </p:spPr>
        <p:txBody>
          <a:bodyPr>
            <a:noAutofit/>
          </a:bodyPr>
          <a:lstStyle/>
          <a:p>
            <a:pPr marL="0" indent="0">
              <a:buNone/>
              <a:defRPr/>
            </a:pPr>
            <a:r>
              <a:rPr lang="en-US" sz="2000" dirty="0">
                <a:latin typeface="Times New Roman" panose="02020603050405020304" pitchFamily="18" charset="0"/>
                <a:cs typeface="Times New Roman" panose="02020603050405020304" pitchFamily="18" charset="0"/>
              </a:rPr>
              <a:t>The commission of any of the previous listed crimes and the additional crime categories listed below that manifest evidence the victim was chosen because of the perpetrator’s bias against the victim.</a:t>
            </a:r>
          </a:p>
          <a:p>
            <a:pPr>
              <a:defRPr/>
            </a:pPr>
            <a:r>
              <a:rPr lang="en-US" sz="2000" b="1" dirty="0">
                <a:latin typeface="Times New Roman" panose="02020603050405020304" pitchFamily="18" charset="0"/>
                <a:cs typeface="Times New Roman" panose="02020603050405020304" pitchFamily="18" charset="0"/>
              </a:rPr>
              <a:t>Larceny/Theft:</a:t>
            </a:r>
            <a:r>
              <a:rPr lang="en-US" sz="2000" dirty="0">
                <a:latin typeface="Times New Roman" panose="02020603050405020304" pitchFamily="18" charset="0"/>
                <a:cs typeface="Times New Roman" panose="02020603050405020304" pitchFamily="18" charset="0"/>
              </a:rPr>
              <a:t> Includes, pocket picking, purse snatching, shoplifting, theft from building, theft from motor vehicle, theft of motor vehicle parts or accessories, and all other larceny.</a:t>
            </a:r>
          </a:p>
          <a:p>
            <a:pPr>
              <a:defRPr/>
            </a:pPr>
            <a:r>
              <a:rPr lang="en-US" sz="2000" b="1" dirty="0">
                <a:latin typeface="Times New Roman" panose="02020603050405020304" pitchFamily="18" charset="0"/>
                <a:cs typeface="Times New Roman" panose="02020603050405020304" pitchFamily="18" charset="0"/>
              </a:rPr>
              <a:t>Simple Assault</a:t>
            </a:r>
            <a:r>
              <a:rPr lang="en-US" sz="2000" dirty="0">
                <a:latin typeface="Times New Roman" panose="02020603050405020304" pitchFamily="18" charset="0"/>
                <a:cs typeface="Times New Roman" panose="02020603050405020304" pitchFamily="18" charset="0"/>
              </a:rPr>
              <a:t>: An unlawful physical attack by one person upon another where neither the offender displays a weapon, nor the victim suffers obvious severe or aggravated bodily injury involving apparent broken bones, loss of teeth, possible internal injury, severe laceration or loss of consciousness.</a:t>
            </a:r>
          </a:p>
          <a:p>
            <a:pPr>
              <a:defRPr/>
            </a:pPr>
            <a:r>
              <a:rPr lang="en-US" sz="2000" b="1" dirty="0">
                <a:latin typeface="Times New Roman" panose="02020603050405020304" pitchFamily="18" charset="0"/>
                <a:cs typeface="Times New Roman" panose="02020603050405020304" pitchFamily="18" charset="0"/>
              </a:rPr>
              <a:t>Intimidatio</a:t>
            </a:r>
            <a:r>
              <a:rPr lang="en-US" sz="2000" dirty="0">
                <a:latin typeface="Times New Roman" panose="02020603050405020304" pitchFamily="18" charset="0"/>
                <a:cs typeface="Times New Roman" panose="02020603050405020304" pitchFamily="18" charset="0"/>
              </a:rPr>
              <a:t>n: To unlawfully place another person in reasonable fear of bodily harm through the use of threatening words and/or other conduct but without displaying a weapon or subjecting the victim to actual physical attack.</a:t>
            </a:r>
          </a:p>
          <a:p>
            <a:pPr>
              <a:defRPr/>
            </a:pPr>
            <a:r>
              <a:rPr lang="en-US" sz="2000" b="1" dirty="0">
                <a:latin typeface="Times New Roman" panose="02020603050405020304" pitchFamily="18" charset="0"/>
                <a:cs typeface="Times New Roman" panose="02020603050405020304" pitchFamily="18" charset="0"/>
              </a:rPr>
              <a:t>Destruction/Damage/Vandalism or Property (except Arson)</a:t>
            </a:r>
            <a:r>
              <a:rPr lang="en-US" sz="2000" dirty="0">
                <a:latin typeface="Times New Roman" panose="02020603050405020304" pitchFamily="18" charset="0"/>
                <a:cs typeface="Times New Roman" panose="02020603050405020304" pitchFamily="18" charset="0"/>
              </a:rPr>
              <a:t>: To willfully or maliciously destroy, damage, deface or otherwise injure real or personal property without the consent of the owner or the person having custody or control of it.</a:t>
            </a:r>
          </a:p>
          <a:p>
            <a:pPr>
              <a:defRPr/>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D71FC94-0212-4F62-8B56-82A1FD5C3C69}"/>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77904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4758-1656-44E9-8EE9-1B222978216D}"/>
              </a:ext>
            </a:extLst>
          </p:cNvPr>
          <p:cNvSpPr>
            <a:spLocks noGrp="1"/>
          </p:cNvSpPr>
          <p:nvPr>
            <p:ph type="title"/>
          </p:nvPr>
        </p:nvSpPr>
        <p:spPr/>
        <p:txBody>
          <a:bodyPr>
            <a:normAutofit/>
          </a:bodyPr>
          <a:lstStyle/>
          <a:p>
            <a:r>
              <a:rPr lang="en-US" altLang="en-US" sz="4000" dirty="0">
                <a:latin typeface="Times New Roman" panose="02020603050405020304" pitchFamily="18" charset="0"/>
              </a:rPr>
              <a:t>Liquor, Drug, Weapons Law Violations</a:t>
            </a:r>
            <a:endParaRPr lang="en-US" sz="4000" dirty="0"/>
          </a:p>
        </p:txBody>
      </p:sp>
      <p:sp>
        <p:nvSpPr>
          <p:cNvPr id="3" name="Content Placeholder 2">
            <a:extLst>
              <a:ext uri="{FF2B5EF4-FFF2-40B4-BE49-F238E27FC236}">
                <a16:creationId xmlns:a16="http://schemas.microsoft.com/office/drawing/2014/main" id="{BF3DDC40-4D80-4643-9E89-24180331B65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Police must keep statistics on numbers of people arrested for liquor law violations, drug law violations and illegal weapons possession.</a:t>
            </a:r>
          </a:p>
          <a:p>
            <a:r>
              <a:rPr lang="en-US" dirty="0">
                <a:latin typeface="Times New Roman" panose="02020603050405020304" pitchFamily="18" charset="0"/>
                <a:cs typeface="Times New Roman" panose="02020603050405020304" pitchFamily="18" charset="0"/>
              </a:rPr>
              <a:t>Student housing and student judicial affairs officers must keep statistics on number of people referred for disciplinary action for drug, liquor law and weapons violations.</a:t>
            </a:r>
          </a:p>
          <a:p>
            <a:r>
              <a:rPr lang="en-US" dirty="0">
                <a:latin typeface="Times New Roman" panose="02020603050405020304" pitchFamily="18" charset="0"/>
                <a:cs typeface="Times New Roman" panose="02020603050405020304" pitchFamily="18" charset="0"/>
              </a:rPr>
              <a:t>Disciplinary referrals should not include incidents in which the person is also arrested for the same offense.</a:t>
            </a:r>
          </a:p>
          <a:p>
            <a:r>
              <a:rPr lang="en-US" dirty="0">
                <a:latin typeface="Times New Roman" panose="02020603050405020304" pitchFamily="18" charset="0"/>
                <a:cs typeface="Times New Roman" panose="02020603050405020304" pitchFamily="18" charset="0"/>
              </a:rPr>
              <a:t>Statistics must reflect total number of persons involved, not incidents.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FF1683A-2B18-4EEB-87CB-E9FB6CEE6635}"/>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15277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4D44-5CBA-485D-A157-3C5243ECF076}"/>
              </a:ext>
            </a:extLst>
          </p:cNvPr>
          <p:cNvSpPr>
            <a:spLocks noGrp="1"/>
          </p:cNvSpPr>
          <p:nvPr>
            <p:ph type="title"/>
          </p:nvPr>
        </p:nvSpPr>
        <p:spPr/>
        <p:txBody>
          <a:bodyPr>
            <a:normAutofit/>
          </a:bodyPr>
          <a:lstStyle/>
          <a:p>
            <a:r>
              <a:rPr lang="en-US" altLang="en-US" sz="4000" dirty="0">
                <a:latin typeface="Times New Roman" panose="02020603050405020304" pitchFamily="18" charset="0"/>
              </a:rPr>
              <a:t>Location</a:t>
            </a:r>
            <a:endParaRPr lang="en-US" sz="4000" dirty="0"/>
          </a:p>
        </p:txBody>
      </p:sp>
      <p:sp>
        <p:nvSpPr>
          <p:cNvPr id="3" name="Content Placeholder 2">
            <a:extLst>
              <a:ext uri="{FF2B5EF4-FFF2-40B4-BE49-F238E27FC236}">
                <a16:creationId xmlns:a16="http://schemas.microsoft.com/office/drawing/2014/main" id="{32781C04-F4A7-4D1D-AE30-3403C7B4A172}"/>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You must report if it occurred</a:t>
            </a:r>
          </a:p>
          <a:p>
            <a:r>
              <a:rPr lang="en-US" dirty="0">
                <a:latin typeface="Times New Roman" panose="02020603050405020304" pitchFamily="18" charset="0"/>
                <a:cs typeface="Times New Roman" panose="02020603050405020304" pitchFamily="18" charset="0"/>
              </a:rPr>
              <a:t>On campus</a:t>
            </a:r>
          </a:p>
          <a:p>
            <a:r>
              <a:rPr lang="en-US" dirty="0">
                <a:latin typeface="Times New Roman" panose="02020603050405020304" pitchFamily="18" charset="0"/>
                <a:cs typeface="Times New Roman" panose="02020603050405020304" pitchFamily="18" charset="0"/>
              </a:rPr>
              <a:t>On campus, in residence halls</a:t>
            </a:r>
          </a:p>
          <a:p>
            <a:r>
              <a:rPr lang="en-US" dirty="0">
                <a:latin typeface="Times New Roman" panose="02020603050405020304" pitchFamily="18" charset="0"/>
                <a:cs typeface="Times New Roman" panose="02020603050405020304" pitchFamily="18" charset="0"/>
              </a:rPr>
              <a:t>All public property, including thoroughfares, streets, sidewalks, and parking facilities, that is within the campus, or immediately adjacent to and accessible from the campus.</a:t>
            </a:r>
          </a:p>
          <a:p>
            <a:r>
              <a:rPr lang="en-US" dirty="0">
                <a:latin typeface="Times New Roman" panose="02020603050405020304" pitchFamily="18" charset="0"/>
                <a:cs typeface="Times New Roman" panose="02020603050405020304" pitchFamily="18" charset="0"/>
              </a:rPr>
              <a:t>On non-campus property owned or controlled by the University or a recognized student organization</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CEF7667-7812-4ECF-B326-8FAAC9DBDCA2}"/>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84229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5282-600D-4779-B255-2A68DD8EF6EE}"/>
              </a:ext>
            </a:extLst>
          </p:cNvPr>
          <p:cNvSpPr>
            <a:spLocks noGrp="1"/>
          </p:cNvSpPr>
          <p:nvPr>
            <p:ph type="title"/>
          </p:nvPr>
        </p:nvSpPr>
        <p:spPr/>
        <p:txBody>
          <a:bodyPr>
            <a:normAutofit/>
          </a:bodyPr>
          <a:lstStyle/>
          <a:p>
            <a:r>
              <a:rPr lang="en-US" altLang="en-US" sz="4000" dirty="0">
                <a:latin typeface="Times New Roman" panose="02020603050405020304" pitchFamily="18" charset="0"/>
              </a:rPr>
              <a:t>Location (continued)</a:t>
            </a:r>
            <a:endParaRPr lang="en-US" sz="4000" dirty="0"/>
          </a:p>
        </p:txBody>
      </p:sp>
      <p:sp>
        <p:nvSpPr>
          <p:cNvPr id="3" name="Content Placeholder 2">
            <a:extLst>
              <a:ext uri="{FF2B5EF4-FFF2-40B4-BE49-F238E27FC236}">
                <a16:creationId xmlns:a16="http://schemas.microsoft.com/office/drawing/2014/main" id="{35791336-37B0-4136-80CD-A734C543F3C1}"/>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These off-campus properties are termed “non-campus property,” defined by law to include:</a:t>
            </a:r>
          </a:p>
          <a:p>
            <a:r>
              <a:rPr lang="en-US" dirty="0">
                <a:latin typeface="Times New Roman" panose="02020603050405020304" pitchFamily="18" charset="0"/>
                <a:cs typeface="Times New Roman" panose="02020603050405020304" pitchFamily="18" charset="0"/>
              </a:rPr>
              <a:t>Property owned or controlled by MSU (e.g. 855 Valley Road, 1515 Broad Street locations) Controlled is meant to be that at the time of the incident MSU sanction the event. Field trips, trips abroad (solely maintained by MSU), sport team travel locations, experiential learning off campus (solely controlled by MSU) are among examples of this.</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63A6424-754C-4696-BF9D-3846BEBDC851}"/>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1153862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4069D7-04F8-4C59-8203-D3060731A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7" y="0"/>
            <a:ext cx="12162321" cy="6858000"/>
          </a:xfrm>
          <a:prstGeom prst="rect">
            <a:avLst/>
          </a:prstGeom>
        </p:spPr>
      </p:pic>
    </p:spTree>
    <p:extLst>
      <p:ext uri="{BB962C8B-B14F-4D97-AF65-F5344CB8AC3E}">
        <p14:creationId xmlns:p14="http://schemas.microsoft.com/office/powerpoint/2010/main" val="293703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BB77-6005-4E69-9AD3-4E56B06335DE}"/>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Reporting and Investigating Missing Persons</a:t>
            </a:r>
          </a:p>
        </p:txBody>
      </p:sp>
      <p:sp>
        <p:nvSpPr>
          <p:cNvPr id="3" name="Content Placeholder 2">
            <a:extLst>
              <a:ext uri="{FF2B5EF4-FFF2-40B4-BE49-F238E27FC236}">
                <a16:creationId xmlns:a16="http://schemas.microsoft.com/office/drawing/2014/main" id="{CB1AA692-8D2F-4D4B-B8AC-F60212916B3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Must notify the University Police Department within 24 hours of the determination that the student is missing.</a:t>
            </a:r>
          </a:p>
          <a:p>
            <a:r>
              <a:rPr lang="en-US" dirty="0">
                <a:latin typeface="Times New Roman" panose="02020603050405020304" pitchFamily="18" charset="0"/>
                <a:cs typeface="Times New Roman" panose="02020603050405020304" pitchFamily="18" charset="0"/>
              </a:rPr>
              <a:t>Residence Hall staff, building directors, Dean of Students personnel, among others, may many times be first contacts to report missing students. There is no waiting period for an individual to report a missing person.</a:t>
            </a:r>
          </a:p>
          <a:p>
            <a:r>
              <a:rPr lang="en-US" dirty="0">
                <a:latin typeface="Times New Roman" panose="02020603050405020304" pitchFamily="18" charset="0"/>
                <a:cs typeface="Times New Roman" panose="02020603050405020304" pitchFamily="18" charset="0"/>
              </a:rPr>
              <a:t>The Montclair State University Police Department will investigate, following established police protocol, all cases of missing persons that are brought to their attention. </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09D8DAF-8EDD-4C3B-A97A-51B364C3633C}"/>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27427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C162-0B7A-44D7-B4AB-A468F7D7D60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Informing Designated Contact Person</a:t>
            </a:r>
          </a:p>
        </p:txBody>
      </p:sp>
      <p:sp>
        <p:nvSpPr>
          <p:cNvPr id="3" name="Content Placeholder 2">
            <a:extLst>
              <a:ext uri="{FF2B5EF4-FFF2-40B4-BE49-F238E27FC236}">
                <a16:creationId xmlns:a16="http://schemas.microsoft.com/office/drawing/2014/main" id="{104FD499-F57E-45F3-B5C4-7EAEFCCEF3B6}"/>
              </a:ext>
            </a:extLst>
          </p:cNvPr>
          <p:cNvSpPr>
            <a:spLocks noGrp="1"/>
          </p:cNvSpPr>
          <p:nvPr>
            <p:ph idx="1"/>
          </p:nvPr>
        </p:nvSpPr>
        <p:spPr/>
        <p:txBody>
          <a:bodyPr/>
          <a:lstStyle/>
          <a:p>
            <a:pPr>
              <a:spcAft>
                <a:spcPct val="0"/>
              </a:spcAft>
            </a:pPr>
            <a:r>
              <a:rPr lang="en-US" altLang="en-US" dirty="0">
                <a:latin typeface="Times New Roman" panose="02020603050405020304" pitchFamily="18" charset="0"/>
                <a:cs typeface="Times New Roman" panose="02020603050405020304" pitchFamily="18" charset="0"/>
              </a:rPr>
              <a:t>The University Police Department will inform the student’s identified emergency contact person, or persons, that a student is missing within 24 hours of receiving a missing person report.</a:t>
            </a:r>
          </a:p>
          <a:p>
            <a:pPr>
              <a:spcAft>
                <a:spcPct val="0"/>
              </a:spcAft>
            </a:pPr>
            <a:r>
              <a:rPr lang="en-US" altLang="en-US" dirty="0">
                <a:latin typeface="Times New Roman" panose="02020603050405020304" pitchFamily="18" charset="0"/>
                <a:cs typeface="Times New Roman" panose="02020603050405020304" pitchFamily="18" charset="0"/>
              </a:rPr>
              <a:t>In cases where the student is under the age of 18 and or unemancipated, or where the missing student may be at risk, University Police shall also notify the student’s custodial parent or guardian within 24 hours of the determination that the student is missing, unless more immediate contact is warranted.</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85471C-D822-4BE6-BA1F-4DC10B35E7E1}"/>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26792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C404-31C8-479D-970C-B6AE848F6265}"/>
              </a:ext>
            </a:extLst>
          </p:cNvPr>
          <p:cNvSpPr>
            <a:spLocks noGrp="1"/>
          </p:cNvSpPr>
          <p:nvPr>
            <p:ph type="title"/>
          </p:nvPr>
        </p:nvSpPr>
        <p:spPr>
          <a:xfrm>
            <a:off x="838200" y="365125"/>
            <a:ext cx="10515600" cy="1325563"/>
          </a:xfrm>
        </p:spPr>
        <p:txBody>
          <a:bodyPr>
            <a:normAutofit/>
          </a:bodyPr>
          <a:lstStyle/>
          <a:p>
            <a:r>
              <a:rPr lang="en-US" altLang="en-US" sz="4000" dirty="0">
                <a:latin typeface="Times New Roman" panose="02020603050405020304" pitchFamily="18" charset="0"/>
              </a:rPr>
              <a:t>Offer Help</a:t>
            </a:r>
            <a:endParaRPr lang="en-US" sz="4000" dirty="0"/>
          </a:p>
        </p:txBody>
      </p:sp>
      <p:sp>
        <p:nvSpPr>
          <p:cNvPr id="3" name="Content Placeholder 2">
            <a:extLst>
              <a:ext uri="{FF2B5EF4-FFF2-40B4-BE49-F238E27FC236}">
                <a16:creationId xmlns:a16="http://schemas.microsoft.com/office/drawing/2014/main" id="{13ECBDD6-F901-4DA1-81F1-4562F4BAF4A4}"/>
              </a:ext>
            </a:extLst>
          </p:cNvPr>
          <p:cNvSpPr>
            <a:spLocks noGrp="1"/>
          </p:cNvSpPr>
          <p:nvPr>
            <p:ph idx="1"/>
          </p:nvPr>
        </p:nvSpPr>
        <p:spPr/>
        <p:txBody>
          <a:bodyPr/>
          <a:lstStyle/>
          <a:p>
            <a:pPr>
              <a:buFontTx/>
              <a:buNone/>
            </a:pPr>
            <a:r>
              <a:rPr lang="en-US" altLang="en-US" dirty="0">
                <a:latin typeface="Times New Roman" panose="02020603050405020304" pitchFamily="18" charset="0"/>
                <a:cs typeface="Times New Roman" panose="02020603050405020304" pitchFamily="18" charset="0"/>
              </a:rPr>
              <a:t>Provide the person with information on:</a:t>
            </a:r>
          </a:p>
          <a:p>
            <a:r>
              <a:rPr lang="en-US" altLang="en-US" dirty="0">
                <a:latin typeface="Times New Roman" panose="02020603050405020304" pitchFamily="18" charset="0"/>
                <a:cs typeface="Times New Roman" panose="02020603050405020304" pitchFamily="18" charset="0"/>
              </a:rPr>
              <a:t>Reporting to campus police</a:t>
            </a:r>
          </a:p>
          <a:p>
            <a:r>
              <a:rPr lang="en-US" altLang="en-US" dirty="0">
                <a:latin typeface="Times New Roman" panose="02020603050405020304" pitchFamily="18" charset="0"/>
                <a:cs typeface="Times New Roman" panose="02020603050405020304" pitchFamily="18" charset="0"/>
              </a:rPr>
              <a:t>Campus programs for assisting victims of sexual violence and other assaults</a:t>
            </a:r>
          </a:p>
          <a:p>
            <a:r>
              <a:rPr lang="en-US" altLang="en-US" dirty="0">
                <a:latin typeface="Times New Roman" panose="02020603050405020304" pitchFamily="18" charset="0"/>
                <a:cs typeface="Times New Roman" panose="02020603050405020304" pitchFamily="18" charset="0"/>
              </a:rPr>
              <a:t>Procedures for seeking medical help</a:t>
            </a:r>
          </a:p>
          <a:p>
            <a:endParaRPr lang="en-US" dirty="0">
              <a:latin typeface="Times New Roman" panose="02020603050405020304" pitchFamily="18" charset="0"/>
              <a:cs typeface="Times New Roman" panose="02020603050405020304" pitchFamily="18" charset="0"/>
            </a:endParaRPr>
          </a:p>
        </p:txBody>
      </p:sp>
      <p:pic>
        <p:nvPicPr>
          <p:cNvPr id="2050" name="Picture 2" descr="https://www.montclair.edu/responsive-media/cache/faculty-excellence/wp-content/uploads/sites/195/2020/03/Picture1.png.4.1x.generic.jpg">
            <a:extLst>
              <a:ext uri="{FF2B5EF4-FFF2-40B4-BE49-F238E27FC236}">
                <a16:creationId xmlns:a16="http://schemas.microsoft.com/office/drawing/2014/main" id="{4B53F129-78E4-4C1C-9BA6-92D27DF38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798" y="3366278"/>
            <a:ext cx="4131102" cy="27513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ntclair State University EMS - Home | Facebook">
            <a:extLst>
              <a:ext uri="{FF2B5EF4-FFF2-40B4-BE49-F238E27FC236}">
                <a16:creationId xmlns:a16="http://schemas.microsoft.com/office/drawing/2014/main" id="{36ED988E-99AC-4248-9BD8-59FFB7F8D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314" y="4487154"/>
            <a:ext cx="1459381" cy="168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B8A5CC4-DA66-4A92-8896-A71C428FC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337" y="4550073"/>
            <a:ext cx="1593470" cy="15934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E7CCAA3-2AA3-4347-BF0D-755DBD68A8D2}"/>
              </a:ext>
            </a:extLst>
          </p:cNvPr>
          <p:cNvPicPr>
            <a:picLocks noChangeAspect="1"/>
          </p:cNvPicPr>
          <p:nvPr/>
        </p:nvPicPr>
        <p:blipFill>
          <a:blip r:embed="rId6"/>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175949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728D-D15E-4AC5-A58C-05972FF3414D}"/>
              </a:ext>
            </a:extLst>
          </p:cNvPr>
          <p:cNvSpPr>
            <a:spLocks noGrp="1"/>
          </p:cNvSpPr>
          <p:nvPr>
            <p:ph type="title"/>
          </p:nvPr>
        </p:nvSpPr>
        <p:spPr/>
        <p:txBody>
          <a:bodyPr>
            <a:normAutofit/>
          </a:bodyPr>
          <a:lstStyle/>
          <a:p>
            <a:r>
              <a:rPr lang="en-US" altLang="en-US" sz="4000" dirty="0">
                <a:latin typeface="Times New Roman" panose="02020603050405020304" pitchFamily="18" charset="0"/>
              </a:rPr>
              <a:t>Reporting</a:t>
            </a:r>
            <a:endParaRPr lang="en-US" sz="4000" dirty="0"/>
          </a:p>
        </p:txBody>
      </p:sp>
      <p:sp>
        <p:nvSpPr>
          <p:cNvPr id="3" name="Content Placeholder 2">
            <a:extLst>
              <a:ext uri="{FF2B5EF4-FFF2-40B4-BE49-F238E27FC236}">
                <a16:creationId xmlns:a16="http://schemas.microsoft.com/office/drawing/2014/main" id="{8631FCF3-B7BD-477A-9D88-063FE758213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Complete the Campus Security Authority Crime Report Form (You may need to wait until the person leaves.)</a:t>
            </a:r>
          </a:p>
          <a:p>
            <a:r>
              <a:rPr lang="en-US" altLang="en-US" dirty="0">
                <a:latin typeface="Times New Roman" panose="02020603050405020304" pitchFamily="18" charset="0"/>
                <a:cs typeface="Times New Roman" panose="02020603050405020304" pitchFamily="18" charset="0"/>
              </a:rPr>
              <a:t>The victim may wish to remain anonymous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Tell the person you must report the incident as an anonymous statistic</a:t>
            </a:r>
          </a:p>
          <a:p>
            <a:r>
              <a:rPr lang="en-US" dirty="0">
                <a:latin typeface="Times New Roman" panose="02020603050405020304" pitchFamily="18" charset="0"/>
                <a:cs typeface="Times New Roman" panose="02020603050405020304" pitchFamily="18" charset="0"/>
              </a:rPr>
              <a:t>Complete one form for each crime reported</a:t>
            </a:r>
          </a:p>
          <a:p>
            <a:pPr>
              <a:spcAft>
                <a:spcPct val="0"/>
              </a:spcAft>
            </a:pPr>
            <a:r>
              <a:rPr lang="en-US" altLang="en-US" dirty="0">
                <a:latin typeface="Times New Roman" panose="02020603050405020304" pitchFamily="18" charset="0"/>
                <a:cs typeface="Times New Roman" panose="02020603050405020304" pitchFamily="18" charset="0"/>
              </a:rPr>
              <a:t>If no crimes have been committed over the course of a calendar year, you still must complete the annual crime report form.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4126CBC-F966-4130-B08F-B6FCE6961CCD}"/>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77082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973-7748-434E-981E-BED8FD3C775B}"/>
              </a:ext>
            </a:extLst>
          </p:cNvPr>
          <p:cNvSpPr>
            <a:spLocks noGrp="1"/>
          </p:cNvSpPr>
          <p:nvPr>
            <p:ph type="title"/>
          </p:nvPr>
        </p:nvSpPr>
        <p:spPr/>
        <p:txBody>
          <a:bodyPr>
            <a:normAutofit/>
          </a:bodyPr>
          <a:lstStyle/>
          <a:p>
            <a:r>
              <a:rPr lang="en-US" altLang="en-US" sz="4000" dirty="0">
                <a:latin typeface="Times New Roman" panose="02020603050405020304" pitchFamily="18" charset="0"/>
              </a:rPr>
              <a:t>Overview</a:t>
            </a:r>
            <a:endParaRPr lang="en-US" sz="4000" dirty="0"/>
          </a:p>
        </p:txBody>
      </p:sp>
      <p:sp>
        <p:nvSpPr>
          <p:cNvPr id="3" name="Content Placeholder 2">
            <a:extLst>
              <a:ext uri="{FF2B5EF4-FFF2-40B4-BE49-F238E27FC236}">
                <a16:creationId xmlns:a16="http://schemas.microsoft.com/office/drawing/2014/main" id="{005E6850-EFB8-4920-9732-0671C4ADF0FB}"/>
              </a:ext>
            </a:extLst>
          </p:cNvPr>
          <p:cNvSpPr>
            <a:spLocks noGrp="1"/>
          </p:cNvSpPr>
          <p:nvPr>
            <p:ph idx="1"/>
          </p:nvPr>
        </p:nvSpPr>
        <p:spPr/>
        <p:txBody>
          <a:bodyPr/>
          <a:lstStyle/>
          <a:p>
            <a:r>
              <a:rPr lang="en-US" altLang="en-US" dirty="0">
                <a:latin typeface="Times New Roman" panose="02020603050405020304" pitchFamily="18" charset="0"/>
              </a:rPr>
              <a:t>What is the Clery Act?</a:t>
            </a:r>
          </a:p>
          <a:p>
            <a:r>
              <a:rPr lang="en-US" altLang="en-US" dirty="0">
                <a:latin typeface="Times New Roman" panose="02020603050405020304" pitchFamily="18" charset="0"/>
              </a:rPr>
              <a:t>Who is a Campus Security Authority?</a:t>
            </a:r>
          </a:p>
          <a:p>
            <a:r>
              <a:rPr lang="en-US" altLang="en-US" dirty="0">
                <a:latin typeface="Times New Roman" panose="02020603050405020304" pitchFamily="18" charset="0"/>
              </a:rPr>
              <a:t>What are the responsibilities of a CSA?</a:t>
            </a:r>
          </a:p>
          <a:p>
            <a:r>
              <a:rPr lang="en-US" altLang="en-US" dirty="0">
                <a:latin typeface="Times New Roman" panose="02020603050405020304" pitchFamily="18" charset="0"/>
              </a:rPr>
              <a:t>Who is included and exempt from reporting?</a:t>
            </a:r>
          </a:p>
          <a:p>
            <a:r>
              <a:rPr lang="en-US" altLang="en-US" dirty="0">
                <a:latin typeface="Times New Roman" panose="02020603050405020304" pitchFamily="18" charset="0"/>
              </a:rPr>
              <a:t>Which crimes should you report? </a:t>
            </a:r>
          </a:p>
          <a:p>
            <a:r>
              <a:rPr lang="en-US" altLang="en-US" dirty="0">
                <a:latin typeface="Times New Roman" panose="02020603050405020304" pitchFamily="18" charset="0"/>
              </a:rPr>
              <a:t>How do you report Clery Act crimes? </a:t>
            </a:r>
          </a:p>
          <a:p>
            <a:r>
              <a:rPr lang="en-US" altLang="en-US" dirty="0">
                <a:latin typeface="Times New Roman" panose="02020603050405020304" pitchFamily="18" charset="0"/>
              </a:rPr>
              <a:t>How does the </a:t>
            </a:r>
            <a:r>
              <a:rPr lang="en-US" altLang="en-US" dirty="0" err="1">
                <a:latin typeface="Times New Roman" panose="02020603050405020304" pitchFamily="18" charset="0"/>
              </a:rPr>
              <a:t>Clery</a:t>
            </a:r>
            <a:r>
              <a:rPr lang="en-US" altLang="en-US" dirty="0">
                <a:latin typeface="Times New Roman" panose="02020603050405020304" pitchFamily="18" charset="0"/>
              </a:rPr>
              <a:t> Act and Title IX intersect?</a:t>
            </a:r>
          </a:p>
          <a:p>
            <a:endParaRPr lang="en-US" dirty="0"/>
          </a:p>
        </p:txBody>
      </p:sp>
      <p:pic>
        <p:nvPicPr>
          <p:cNvPr id="6" name="Picture 5">
            <a:extLst>
              <a:ext uri="{FF2B5EF4-FFF2-40B4-BE49-F238E27FC236}">
                <a16:creationId xmlns:a16="http://schemas.microsoft.com/office/drawing/2014/main" id="{95873E8D-476C-4AF8-AC50-E2852CB4BC26}"/>
              </a:ext>
            </a:extLst>
          </p:cNvPr>
          <p:cNvPicPr>
            <a:picLocks noChangeAspect="1"/>
          </p:cNvPicPr>
          <p:nvPr/>
        </p:nvPicPr>
        <p:blipFill>
          <a:blip r:embed="rId3"/>
          <a:stretch>
            <a:fillRect/>
          </a:stretch>
        </p:blipFill>
        <p:spPr>
          <a:xfrm>
            <a:off x="7978104" y="1990725"/>
            <a:ext cx="3703392" cy="2438400"/>
          </a:xfrm>
          <a:prstGeom prst="rect">
            <a:avLst/>
          </a:prstGeom>
        </p:spPr>
      </p:pic>
      <p:pic>
        <p:nvPicPr>
          <p:cNvPr id="8" name="Picture 7">
            <a:extLst>
              <a:ext uri="{FF2B5EF4-FFF2-40B4-BE49-F238E27FC236}">
                <a16:creationId xmlns:a16="http://schemas.microsoft.com/office/drawing/2014/main" id="{FA81E695-41DD-4F55-AC6F-59D3905D5114}"/>
              </a:ext>
            </a:extLst>
          </p:cNvPr>
          <p:cNvPicPr>
            <a:picLocks noChangeAspect="1"/>
          </p:cNvPicPr>
          <p:nvPr/>
        </p:nvPicPr>
        <p:blipFill>
          <a:blip r:embed="rId4"/>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4181064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826-B312-4F4C-AD52-B967599835E1}"/>
              </a:ext>
            </a:extLst>
          </p:cNvPr>
          <p:cNvSpPr>
            <a:spLocks noGrp="1"/>
          </p:cNvSpPr>
          <p:nvPr>
            <p:ph type="title"/>
          </p:nvPr>
        </p:nvSpPr>
        <p:spPr/>
        <p:txBody>
          <a:bodyPr>
            <a:normAutofit/>
          </a:bodyPr>
          <a:lstStyle/>
          <a:p>
            <a:r>
              <a:rPr lang="en-US" altLang="en-US" sz="4000" dirty="0">
                <a:latin typeface="Times New Roman" panose="02020603050405020304" pitchFamily="18" charset="0"/>
              </a:rPr>
              <a:t>Get the facts</a:t>
            </a:r>
            <a:endParaRPr lang="en-US" sz="4000" dirty="0"/>
          </a:p>
        </p:txBody>
      </p:sp>
      <p:sp>
        <p:nvSpPr>
          <p:cNvPr id="3" name="Content Placeholder 2">
            <a:extLst>
              <a:ext uri="{FF2B5EF4-FFF2-40B4-BE49-F238E27FC236}">
                <a16:creationId xmlns:a16="http://schemas.microsoft.com/office/drawing/2014/main" id="{0D0B000E-A5A9-4E85-8112-4DC85976FB4D}"/>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Get as accurate and complete a description of what happened as you can.</a:t>
            </a:r>
          </a:p>
          <a:p>
            <a:r>
              <a:rPr lang="en-US" dirty="0">
                <a:latin typeface="Times New Roman" panose="02020603050405020304" pitchFamily="18" charset="0"/>
                <a:cs typeface="Times New Roman" panose="02020603050405020304" pitchFamily="18" charset="0"/>
              </a:rPr>
              <a:t>If not sure, report.</a:t>
            </a:r>
          </a:p>
          <a:p>
            <a:r>
              <a:rPr lang="en-US" dirty="0">
                <a:latin typeface="Times New Roman" panose="02020603050405020304" pitchFamily="18" charset="0"/>
                <a:cs typeface="Times New Roman" panose="02020603050405020304" pitchFamily="18" charset="0"/>
              </a:rPr>
              <a:t>CSA’s should not investigate the crime or attempt to determine whether a crime, in fact, took place. Police will investigate and make that determination, as well as assign the crime to the correct category.</a:t>
            </a:r>
          </a:p>
          <a:p>
            <a:r>
              <a:rPr lang="en-US" dirty="0">
                <a:latin typeface="Times New Roman" panose="02020603050405020304" pitchFamily="18" charset="0"/>
                <a:cs typeface="Times New Roman" panose="02020603050405020304" pitchFamily="18" charset="0"/>
              </a:rPr>
              <a:t>A victim can choose not to report, however a CSA is still obligated to report.</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6CD1AEF-290F-447C-9866-566571F8C5FC}"/>
              </a:ext>
            </a:extLst>
          </p:cNvPr>
          <p:cNvPicPr>
            <a:picLocks noChangeAspect="1"/>
          </p:cNvPicPr>
          <p:nvPr/>
        </p:nvPicPr>
        <p:blipFill>
          <a:blip r:embed="rId2"/>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54306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50DA-FE65-4A07-9618-C8A821BC1218}"/>
              </a:ext>
            </a:extLst>
          </p:cNvPr>
          <p:cNvSpPr>
            <a:spLocks noGrp="1"/>
          </p:cNvSpPr>
          <p:nvPr>
            <p:ph type="title"/>
          </p:nvPr>
        </p:nvSpPr>
        <p:spPr/>
        <p:txBody>
          <a:bodyPr>
            <a:normAutofit/>
          </a:bodyPr>
          <a:lstStyle/>
          <a:p>
            <a:r>
              <a:rPr lang="en-US" altLang="en-US" sz="4000" dirty="0">
                <a:latin typeface="Times New Roman" panose="02020603050405020304" pitchFamily="18" charset="0"/>
              </a:rPr>
              <a:t>Information for Reporting</a:t>
            </a:r>
            <a:endParaRPr lang="en-US" sz="4000" dirty="0"/>
          </a:p>
        </p:txBody>
      </p:sp>
      <p:sp>
        <p:nvSpPr>
          <p:cNvPr id="3" name="Content Placeholder 2">
            <a:extLst>
              <a:ext uri="{FF2B5EF4-FFF2-40B4-BE49-F238E27FC236}">
                <a16:creationId xmlns:a16="http://schemas.microsoft.com/office/drawing/2014/main" id="{46A4F544-11FD-439F-824F-5D17B9BCD8D6}"/>
              </a:ext>
            </a:extLst>
          </p:cNvPr>
          <p:cNvSpPr>
            <a:spLocks noGrp="1"/>
          </p:cNvSpPr>
          <p:nvPr>
            <p:ph idx="1"/>
          </p:nvPr>
        </p:nvSpPr>
        <p:spPr>
          <a:xfrm>
            <a:off x="838200" y="1600200"/>
            <a:ext cx="10515600" cy="4576763"/>
          </a:xfrm>
        </p:spPr>
        <p:txBody>
          <a:bodyPr>
            <a:noAutofit/>
          </a:bodyPr>
          <a:lstStyle/>
          <a:p>
            <a:pPr>
              <a:spcBef>
                <a:spcPct val="20000"/>
              </a:spcBef>
              <a:spcAft>
                <a:spcPct val="25000"/>
              </a:spcAft>
            </a:pPr>
            <a:r>
              <a:rPr lang="en-US" altLang="en-US" sz="2000" dirty="0">
                <a:latin typeface="Times New Roman" panose="02020603050405020304" pitchFamily="18" charset="0"/>
                <a:cs typeface="Times New Roman" panose="02020603050405020304" pitchFamily="18" charset="0"/>
              </a:rPr>
              <a:t>Has the incident been reported to the police or any other CSA?</a:t>
            </a:r>
          </a:p>
          <a:p>
            <a:pPr>
              <a:spcBef>
                <a:spcPct val="20000"/>
              </a:spcBef>
              <a:spcAft>
                <a:spcPct val="25000"/>
              </a:spcAft>
            </a:pPr>
            <a:r>
              <a:rPr lang="en-US" altLang="en-US" sz="2000" dirty="0">
                <a:latin typeface="Times New Roman" panose="02020603050405020304" pitchFamily="18" charset="0"/>
              </a:rPr>
              <a:t>Date of incident</a:t>
            </a:r>
          </a:p>
          <a:p>
            <a:pPr>
              <a:spcBef>
                <a:spcPct val="20000"/>
              </a:spcBef>
              <a:spcAft>
                <a:spcPct val="25000"/>
              </a:spcAft>
            </a:pPr>
            <a:r>
              <a:rPr lang="en-US" altLang="en-US" sz="2000" dirty="0">
                <a:latin typeface="Times New Roman" panose="02020603050405020304" pitchFamily="18" charset="0"/>
              </a:rPr>
              <a:t>Location of incident</a:t>
            </a:r>
          </a:p>
          <a:p>
            <a:pPr>
              <a:spcBef>
                <a:spcPct val="20000"/>
              </a:spcBef>
              <a:spcAft>
                <a:spcPct val="25000"/>
              </a:spcAft>
            </a:pPr>
            <a:r>
              <a:rPr lang="en-US" altLang="en-US" sz="2000" dirty="0">
                <a:latin typeface="Times New Roman" panose="02020603050405020304" pitchFamily="18" charset="0"/>
              </a:rPr>
              <a:t>Description of incident and law enforcement case number if known</a:t>
            </a:r>
          </a:p>
          <a:p>
            <a:pPr>
              <a:spcBef>
                <a:spcPct val="20000"/>
              </a:spcBef>
              <a:spcAft>
                <a:spcPct val="25000"/>
              </a:spcAft>
            </a:pPr>
            <a:r>
              <a:rPr lang="en-US" sz="2000" dirty="0">
                <a:latin typeface="Times New Roman" panose="02020603050405020304" pitchFamily="18" charset="0"/>
                <a:cs typeface="Times New Roman" panose="02020603050405020304" pitchFamily="18" charset="0"/>
              </a:rPr>
              <a:t>Is the victim or others in danger?</a:t>
            </a:r>
          </a:p>
          <a:p>
            <a:pPr>
              <a:spcBef>
                <a:spcPct val="20000"/>
              </a:spcBef>
              <a:spcAft>
                <a:spcPct val="25000"/>
              </a:spcAft>
            </a:pPr>
            <a:r>
              <a:rPr lang="en-US" altLang="en-US" sz="2000" dirty="0">
                <a:latin typeface="Times New Roman" panose="02020603050405020304" pitchFamily="18" charset="0"/>
              </a:rPr>
              <a:t>Were there any witnesses?</a:t>
            </a:r>
          </a:p>
          <a:p>
            <a:pPr>
              <a:spcBef>
                <a:spcPct val="20000"/>
              </a:spcBef>
              <a:spcAft>
                <a:spcPct val="25000"/>
              </a:spcAft>
            </a:pPr>
            <a:r>
              <a:rPr lang="en-US" altLang="en-US" sz="2000" dirty="0">
                <a:latin typeface="Times New Roman" panose="02020603050405020304" pitchFamily="18" charset="0"/>
              </a:rPr>
              <a:t>Are there any suspects?</a:t>
            </a:r>
          </a:p>
          <a:p>
            <a:pPr>
              <a:spcBef>
                <a:spcPct val="20000"/>
              </a:spcBef>
              <a:spcAft>
                <a:spcPct val="25000"/>
              </a:spcAft>
            </a:pPr>
            <a:r>
              <a:rPr lang="en-US" altLang="en-US" sz="2000" dirty="0">
                <a:latin typeface="Times New Roman" panose="02020603050405020304" pitchFamily="18" charset="0"/>
              </a:rPr>
              <a:t>Was the incident bias-motivated?</a:t>
            </a:r>
          </a:p>
          <a:p>
            <a:pPr>
              <a:spcBef>
                <a:spcPct val="20000"/>
              </a:spcBef>
              <a:spcAft>
                <a:spcPct val="25000"/>
              </a:spcAft>
            </a:pPr>
            <a:r>
              <a:rPr lang="en-US" sz="2000" dirty="0">
                <a:latin typeface="Times New Roman" panose="02020603050405020304" pitchFamily="18" charset="0"/>
                <a:cs typeface="Times New Roman" panose="02020603050405020304" pitchFamily="18" charset="0"/>
              </a:rPr>
              <a:t>What type of relationship did the individuals have?</a:t>
            </a:r>
          </a:p>
          <a:p>
            <a:pPr>
              <a:spcBef>
                <a:spcPct val="20000"/>
              </a:spcBef>
              <a:spcAft>
                <a:spcPct val="25000"/>
              </a:spcAft>
            </a:pPr>
            <a:r>
              <a:rPr lang="en-US" sz="2000" dirty="0">
                <a:latin typeface="Times New Roman" panose="02020603050405020304" pitchFamily="18" charset="0"/>
                <a:cs typeface="Times New Roman" panose="02020603050405020304" pitchFamily="18" charset="0"/>
              </a:rPr>
              <a:t>How many times did the incident occur?</a:t>
            </a:r>
            <a:r>
              <a:rPr lang="en-US" altLang="en-US" sz="2000" dirty="0">
                <a:latin typeface="Times New Roman" panose="02020603050405020304" pitchFamily="18" charset="0"/>
              </a:rPr>
              <a:t> </a:t>
            </a:r>
          </a:p>
          <a:p>
            <a:pPr>
              <a:spcBef>
                <a:spcPct val="20000"/>
              </a:spcBef>
              <a:spcAft>
                <a:spcPct val="25000"/>
              </a:spcAft>
            </a:pPr>
            <a:r>
              <a:rPr lang="en-US" altLang="en-US" sz="2000" dirty="0">
                <a:latin typeface="Times New Roman" panose="02020603050405020304" pitchFamily="18" charset="0"/>
              </a:rPr>
              <a:t>Who, What, When, Where, and How?</a:t>
            </a:r>
          </a:p>
          <a:p>
            <a:pPr>
              <a:spcBef>
                <a:spcPct val="20000"/>
              </a:spcBef>
              <a:spcAft>
                <a:spcPct val="25000"/>
              </a:spcAft>
            </a:pPr>
            <a:endParaRPr lang="en-US" sz="2000" dirty="0">
              <a:latin typeface="Times New Roman" panose="02020603050405020304" pitchFamily="18" charset="0"/>
              <a:cs typeface="Times New Roman" panose="02020603050405020304" pitchFamily="18" charset="0"/>
            </a:endParaRPr>
          </a:p>
          <a:p>
            <a:pPr>
              <a:spcBef>
                <a:spcPct val="20000"/>
              </a:spcBef>
              <a:spcAft>
                <a:spcPct val="25000"/>
              </a:spcAft>
            </a:pPr>
            <a:endParaRPr lang="en-US" sz="2000" dirty="0">
              <a:latin typeface="Times New Roman" panose="02020603050405020304" pitchFamily="18" charset="0"/>
              <a:cs typeface="Times New Roman" panose="02020603050405020304" pitchFamily="18" charset="0"/>
            </a:endParaRPr>
          </a:p>
          <a:p>
            <a:pPr>
              <a:spcBef>
                <a:spcPct val="20000"/>
              </a:spcBef>
              <a:spcAft>
                <a:spcPct val="25000"/>
              </a:spcAft>
            </a:pPr>
            <a:endParaRPr lang="en-US" altLang="en-US" sz="2000" dirty="0">
              <a:latin typeface="Times New Roman" panose="02020603050405020304" pitchFamily="18" charset="0"/>
            </a:endParaRPr>
          </a:p>
          <a:p>
            <a:endParaRPr lang="en-US" sz="2000" dirty="0"/>
          </a:p>
        </p:txBody>
      </p:sp>
      <p:pic>
        <p:nvPicPr>
          <p:cNvPr id="6" name="Picture 5">
            <a:extLst>
              <a:ext uri="{FF2B5EF4-FFF2-40B4-BE49-F238E27FC236}">
                <a16:creationId xmlns:a16="http://schemas.microsoft.com/office/drawing/2014/main" id="{B15CA401-240B-4D6C-B796-FEA998332A15}"/>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1889102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6DE2-C18A-4E77-8EC4-434EB6BA54AD}"/>
              </a:ext>
            </a:extLst>
          </p:cNvPr>
          <p:cNvSpPr>
            <a:spLocks noGrp="1"/>
          </p:cNvSpPr>
          <p:nvPr>
            <p:ph type="title"/>
          </p:nvPr>
        </p:nvSpPr>
        <p:spPr/>
        <p:txBody>
          <a:bodyPr>
            <a:normAutofit/>
          </a:bodyPr>
          <a:lstStyle/>
          <a:p>
            <a:r>
              <a:rPr lang="en-US" altLang="en-US" sz="4000" dirty="0">
                <a:latin typeface="Times New Roman" panose="02020603050405020304" pitchFamily="18" charset="0"/>
              </a:rPr>
              <a:t>What if I forget to file a report?</a:t>
            </a:r>
            <a:endParaRPr lang="en-US" sz="4000" dirty="0"/>
          </a:p>
        </p:txBody>
      </p:sp>
      <p:sp>
        <p:nvSpPr>
          <p:cNvPr id="3" name="Content Placeholder 2">
            <a:extLst>
              <a:ext uri="{FF2B5EF4-FFF2-40B4-BE49-F238E27FC236}">
                <a16:creationId xmlns:a16="http://schemas.microsoft.com/office/drawing/2014/main" id="{7EAD9247-A451-4E73-8669-F6DD9EACB211}"/>
              </a:ext>
            </a:extLst>
          </p:cNvPr>
          <p:cNvSpPr>
            <a:spLocks noGrp="1"/>
          </p:cNvSpPr>
          <p:nvPr>
            <p:ph idx="1"/>
          </p:nvPr>
        </p:nvSpPr>
        <p:spPr/>
        <p:txBody>
          <a:bodyPr/>
          <a:lstStyle/>
          <a:p>
            <a:pPr>
              <a:spcAft>
                <a:spcPct val="0"/>
              </a:spcAft>
            </a:pPr>
            <a:r>
              <a:rPr lang="en-US" altLang="en-US" dirty="0">
                <a:latin typeface="Times New Roman" panose="02020603050405020304" pitchFamily="18" charset="0"/>
                <a:cs typeface="Times New Roman" panose="02020603050405020304" pitchFamily="18" charset="0"/>
              </a:rPr>
              <a:t>Each year, the Clery Act Coordinator will send an email to all CSA’s that contains a ‘CSA Annual Summary Disclosure’ form. The purpose of this form is to confirm whether CSA’s do or do not have any previously unreported Clery Act-qualifying crimes/incidents that were reported to them the previous calendar year. All CSA’s are required to complete, sign, and return the form to the Coordinator </a:t>
            </a:r>
            <a:r>
              <a:rPr lang="en-US" altLang="en-US" dirty="0">
                <a:solidFill>
                  <a:srgbClr val="CC0000"/>
                </a:solidFill>
                <a:latin typeface="Times New Roman" panose="02020603050405020304" pitchFamily="18" charset="0"/>
                <a:cs typeface="Times New Roman" panose="02020603050405020304" pitchFamily="18" charset="0"/>
              </a:rPr>
              <a:t>no later than December 31st. </a:t>
            </a: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335BE8D-B2E7-4506-A161-615923C1EE3A}"/>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073790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728D-D15E-4AC5-A58C-05972FF3414D}"/>
              </a:ext>
            </a:extLst>
          </p:cNvPr>
          <p:cNvSpPr>
            <a:spLocks noGrp="1"/>
          </p:cNvSpPr>
          <p:nvPr>
            <p:ph type="title"/>
          </p:nvPr>
        </p:nvSpPr>
        <p:spPr/>
        <p:txBody>
          <a:bodyPr>
            <a:normAutofit/>
          </a:bodyPr>
          <a:lstStyle/>
          <a:p>
            <a:r>
              <a:rPr lang="en-US" altLang="en-US" sz="4000" dirty="0" err="1">
                <a:latin typeface="Times New Roman" panose="02020603050405020304" pitchFamily="18" charset="0"/>
              </a:rPr>
              <a:t>Clery</a:t>
            </a:r>
            <a:r>
              <a:rPr lang="en-US" altLang="en-US" sz="4000" dirty="0">
                <a:latin typeface="Times New Roman" panose="02020603050405020304" pitchFamily="18" charset="0"/>
              </a:rPr>
              <a:t> Act and Title IX Intersection</a:t>
            </a:r>
            <a:endParaRPr lang="en-US" sz="4000" dirty="0"/>
          </a:p>
        </p:txBody>
      </p:sp>
      <p:sp>
        <p:nvSpPr>
          <p:cNvPr id="3" name="Content Placeholder 2">
            <a:extLst>
              <a:ext uri="{FF2B5EF4-FFF2-40B4-BE49-F238E27FC236}">
                <a16:creationId xmlns:a16="http://schemas.microsoft.com/office/drawing/2014/main" id="{8631FCF3-B7BD-477A-9D88-063FE758213C}"/>
              </a:ext>
            </a:extLst>
          </p:cNvPr>
          <p:cNvSpPr>
            <a:spLocks noGrp="1"/>
          </p:cNvSpPr>
          <p:nvPr>
            <p:ph idx="1"/>
          </p:nvPr>
        </p:nvSpPr>
        <p:spPr/>
        <p:txBody>
          <a:bodyPr>
            <a:noAutofit/>
          </a:bodyPr>
          <a:lstStyle/>
          <a:p>
            <a:r>
              <a:rPr lang="en-US" sz="2000" dirty="0">
                <a:latin typeface="Times New Roman" panose="02020603050405020304" pitchFamily="18" charset="0"/>
                <a:cs typeface="Times New Roman" panose="02020603050405020304" pitchFamily="18" charset="0"/>
              </a:rPr>
              <a:t>Title IX is a civil rights law that prohibits discrimination on the basis of sex in federally funded educational programs and activities. </a:t>
            </a:r>
          </a:p>
          <a:p>
            <a:r>
              <a:rPr lang="en-US" sz="2000" dirty="0">
                <a:latin typeface="Times New Roman" panose="02020603050405020304" pitchFamily="18" charset="0"/>
                <a:cs typeface="Times New Roman" panose="02020603050405020304" pitchFamily="18" charset="0"/>
              </a:rPr>
              <a:t>Title IX requires institutions to describe the range of sanctions imposed for incidents of dating violence, domestic violence, sexual assault, and stalking, whereas the </a:t>
            </a:r>
            <a:r>
              <a:rPr lang="en-US" sz="2000" dirty="0" err="1">
                <a:latin typeface="Times New Roman" panose="02020603050405020304" pitchFamily="18" charset="0"/>
                <a:cs typeface="Times New Roman" panose="02020603050405020304" pitchFamily="18" charset="0"/>
              </a:rPr>
              <a:t>Clery</a:t>
            </a:r>
            <a:r>
              <a:rPr lang="en-US" sz="2000" dirty="0">
                <a:latin typeface="Times New Roman" panose="02020603050405020304" pitchFamily="18" charset="0"/>
                <a:cs typeface="Times New Roman" panose="02020603050405020304" pitchFamily="18" charset="0"/>
              </a:rPr>
              <a:t> Act requires that the policy list all possible sanctions.</a:t>
            </a:r>
          </a:p>
          <a:p>
            <a:r>
              <a:rPr lang="en-US" sz="2000" dirty="0">
                <a:latin typeface="Times New Roman" panose="02020603050405020304" pitchFamily="18" charset="0"/>
                <a:cs typeface="Times New Roman" panose="02020603050405020304" pitchFamily="18" charset="0"/>
              </a:rPr>
              <a:t>Under the </a:t>
            </a:r>
            <a:r>
              <a:rPr lang="en-US" sz="2000" dirty="0" err="1">
                <a:latin typeface="Times New Roman" panose="02020603050405020304" pitchFamily="18" charset="0"/>
                <a:cs typeface="Times New Roman" panose="02020603050405020304" pitchFamily="18" charset="0"/>
              </a:rPr>
              <a:t>Clery</a:t>
            </a:r>
            <a:r>
              <a:rPr lang="en-US" sz="2000" dirty="0">
                <a:latin typeface="Times New Roman" panose="02020603050405020304" pitchFamily="18" charset="0"/>
                <a:cs typeface="Times New Roman" panose="02020603050405020304" pitchFamily="18" charset="0"/>
              </a:rPr>
              <a:t> Act, CSAs are required to report </a:t>
            </a:r>
            <a:r>
              <a:rPr lang="en-US" sz="2000" dirty="0" err="1">
                <a:latin typeface="Times New Roman" panose="02020603050405020304" pitchFamily="18" charset="0"/>
                <a:cs typeface="Times New Roman" panose="02020603050405020304" pitchFamily="18" charset="0"/>
              </a:rPr>
              <a:t>Clery</a:t>
            </a:r>
            <a:r>
              <a:rPr lang="en-US" sz="2000" dirty="0">
                <a:latin typeface="Times New Roman" panose="02020603050405020304" pitchFamily="18" charset="0"/>
                <a:cs typeface="Times New Roman" panose="02020603050405020304" pitchFamily="18" charset="0"/>
              </a:rPr>
              <a:t> Act crimes to University Police. Victims are provided written explanations of rights and options, law enforcement analyzes whether this is an ongoing threat that warrants a timely warning, and determines if the crime that occurred must be reported in the institution’s statistics.</a:t>
            </a:r>
          </a:p>
          <a:p>
            <a:r>
              <a:rPr lang="en-US" sz="2000" dirty="0">
                <a:latin typeface="Times New Roman" panose="02020603050405020304" pitchFamily="18" charset="0"/>
                <a:cs typeface="Times New Roman" panose="02020603050405020304" pitchFamily="18" charset="0"/>
              </a:rPr>
              <a:t>Under Title IX, an institution has actual knowledge of an incident when information is reported to the Title IX coordinator or to officials with the authority to institute corrective measures. This results in specific actions by the institution, including outreach from the Title IX coordinator to discuss supportive measures available without filing a formal complaint, and the process for filing a formal complaint.</a:t>
            </a:r>
          </a:p>
        </p:txBody>
      </p:sp>
      <p:pic>
        <p:nvPicPr>
          <p:cNvPr id="6" name="Picture 5">
            <a:extLst>
              <a:ext uri="{FF2B5EF4-FFF2-40B4-BE49-F238E27FC236}">
                <a16:creationId xmlns:a16="http://schemas.microsoft.com/office/drawing/2014/main" id="{B58DF7A5-8E1F-4902-B79F-3A237B6E6989}"/>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90005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9C86-0B32-4124-98C0-1E879490CF3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322FB016-37ED-4239-9079-AE7C3266B2D6}"/>
              </a:ext>
            </a:extLst>
          </p:cNvPr>
          <p:cNvSpPr>
            <a:spLocks noGrp="1"/>
          </p:cNvSpPr>
          <p:nvPr>
            <p:ph idx="1"/>
          </p:nvPr>
        </p:nvSpPr>
        <p:spPr>
          <a:xfrm>
            <a:off x="838200" y="1825625"/>
            <a:ext cx="7705725" cy="4351338"/>
          </a:xfrm>
        </p:spPr>
        <p:txBody>
          <a:bodyPr>
            <a:normAutofit/>
          </a:bodyPr>
          <a:lstStyle/>
          <a:p>
            <a:r>
              <a:rPr lang="en-US" altLang="en-US" dirty="0">
                <a:latin typeface="Times New Roman" panose="02020603050405020304" pitchFamily="18" charset="0"/>
                <a:cs typeface="Times New Roman" panose="02020603050405020304" pitchFamily="18" charset="0"/>
              </a:rPr>
              <a:t>Prevention is key but in the unfortunate event that a crime does occur, these are more than statistics. These are our students, colleagues, family and loved ones. It is our responsibility to make sure we promote a safe and caring community here.</a:t>
            </a:r>
          </a:p>
          <a:p>
            <a:r>
              <a:rPr lang="en-US" dirty="0">
                <a:latin typeface="Times New Roman" panose="02020603050405020304" pitchFamily="18" charset="0"/>
                <a:cs typeface="Times New Roman" panose="02020603050405020304" pitchFamily="18" charset="0"/>
              </a:rPr>
              <a:t>It is important to not make assumptions and, more than ever, to treat each other and ourselves with kindness, empathy, and compassion.</a:t>
            </a:r>
          </a:p>
        </p:txBody>
      </p:sp>
      <p:pic>
        <p:nvPicPr>
          <p:cNvPr id="4" name="Picture 3" descr="C:\Users\slbequette\Desktop\jeanne clery.jpg">
            <a:extLst>
              <a:ext uri="{FF2B5EF4-FFF2-40B4-BE49-F238E27FC236}">
                <a16:creationId xmlns:a16="http://schemas.microsoft.com/office/drawing/2014/main" id="{70218CE4-2608-40A7-ABB2-01E4D2DF7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899" y="1117247"/>
            <a:ext cx="2817976" cy="4383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FE93BC2-84A4-4F7B-96FF-3201643C35A3}"/>
              </a:ext>
            </a:extLst>
          </p:cNvPr>
          <p:cNvPicPr>
            <a:picLocks noChangeAspect="1"/>
          </p:cNvPicPr>
          <p:nvPr/>
        </p:nvPicPr>
        <p:blipFill>
          <a:blip r:embed="rId4"/>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4247639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9D49-FBBF-4068-853C-793B125AEBB0}"/>
              </a:ext>
            </a:extLst>
          </p:cNvPr>
          <p:cNvSpPr>
            <a:spLocks noGrp="1"/>
          </p:cNvSpPr>
          <p:nvPr>
            <p:ph type="title"/>
          </p:nvPr>
        </p:nvSpPr>
        <p:spPr/>
        <p:txBody>
          <a:bodyPr>
            <a:normAutofit/>
          </a:bodyPr>
          <a:lstStyle/>
          <a:p>
            <a:r>
              <a:rPr lang="en-US" altLang="en-US" sz="4000" dirty="0">
                <a:latin typeface="Times New Roman" panose="02020603050405020304" pitchFamily="18" charset="0"/>
              </a:rPr>
              <a:t>For More Information</a:t>
            </a:r>
            <a:endParaRPr lang="en-US" sz="4000" dirty="0"/>
          </a:p>
        </p:txBody>
      </p:sp>
      <p:sp>
        <p:nvSpPr>
          <p:cNvPr id="3" name="Content Placeholder 2">
            <a:extLst>
              <a:ext uri="{FF2B5EF4-FFF2-40B4-BE49-F238E27FC236}">
                <a16:creationId xmlns:a16="http://schemas.microsoft.com/office/drawing/2014/main" id="{9B005A9C-8186-4999-BC84-4B26502A3F71}"/>
              </a:ext>
            </a:extLst>
          </p:cNvPr>
          <p:cNvSpPr>
            <a:spLocks noGrp="1"/>
          </p:cNvSpPr>
          <p:nvPr>
            <p:ph idx="1"/>
          </p:nvPr>
        </p:nvSpPr>
        <p:spPr>
          <a:xfrm>
            <a:off x="838200" y="1825625"/>
            <a:ext cx="11579578" cy="4351338"/>
          </a:xfrm>
        </p:spPr>
        <p:txBody>
          <a:bodyPr>
            <a:normAutofit/>
          </a:bodyPr>
          <a:lstStyle/>
          <a:p>
            <a:pPr marL="0" indent="0">
              <a:spcAft>
                <a:spcPct val="0"/>
              </a:spcAft>
              <a:buNone/>
            </a:pPr>
            <a:r>
              <a:rPr lang="en-US" altLang="en-US" dirty="0">
                <a:latin typeface="Times New Roman" panose="02020603050405020304" pitchFamily="18" charset="0"/>
                <a:cs typeface="Times New Roman" panose="02020603050405020304" pitchFamily="18" charset="0"/>
              </a:rPr>
              <a:t>Meredith Martin</a:t>
            </a:r>
          </a:p>
          <a:p>
            <a:pPr>
              <a:spcAft>
                <a:spcPct val="0"/>
              </a:spcAft>
            </a:pPr>
            <a:r>
              <a:rPr lang="en-US" altLang="en-US" dirty="0">
                <a:latin typeface="Times New Roman" panose="02020603050405020304" pitchFamily="18" charset="0"/>
                <a:cs typeface="Times New Roman" panose="02020603050405020304" pitchFamily="18" charset="0"/>
              </a:rPr>
              <a:t>Compliance Manager</a:t>
            </a:r>
          </a:p>
          <a:p>
            <a:pPr>
              <a:spcAft>
                <a:spcPct val="0"/>
              </a:spcAft>
            </a:pPr>
            <a:r>
              <a:rPr lang="en-US" altLang="en-US" dirty="0">
                <a:latin typeface="Times New Roman" panose="02020603050405020304" pitchFamily="18" charset="0"/>
                <a:cs typeface="Times New Roman" panose="02020603050405020304" pitchFamily="18" charset="0"/>
              </a:rPr>
              <a:t>Email: </a:t>
            </a:r>
            <a:r>
              <a:rPr lang="en-US" altLang="en-US" dirty="0">
                <a:latin typeface="Times New Roman" panose="02020603050405020304" pitchFamily="18" charset="0"/>
                <a:cs typeface="Times New Roman" panose="02020603050405020304" pitchFamily="18" charset="0"/>
                <a:hlinkClick r:id="rId3"/>
              </a:rPr>
              <a:t>martinm@montclair.edu</a:t>
            </a:r>
            <a:endParaRPr lang="en-US" altLang="en-US" dirty="0">
              <a:latin typeface="Times New Roman" panose="02020603050405020304" pitchFamily="18" charset="0"/>
              <a:cs typeface="Times New Roman" panose="02020603050405020304" pitchFamily="18" charset="0"/>
            </a:endParaRPr>
          </a:p>
          <a:p>
            <a:pPr>
              <a:spcAft>
                <a:spcPct val="0"/>
              </a:spcAft>
            </a:pPr>
            <a:endParaRPr lang="en-US" altLang="en-US" dirty="0">
              <a:latin typeface="Times New Roman" panose="02020603050405020304" pitchFamily="18" charset="0"/>
              <a:cs typeface="Times New Roman" panose="02020603050405020304" pitchFamily="18" charset="0"/>
            </a:endParaRPr>
          </a:p>
          <a:p>
            <a:pPr>
              <a:spcAft>
                <a:spcPct val="0"/>
              </a:spcAft>
            </a:pPr>
            <a:r>
              <a:rPr lang="en-US" altLang="en-US" dirty="0">
                <a:latin typeface="Times New Roman" panose="02020603050405020304" pitchFamily="18" charset="0"/>
                <a:cs typeface="Times New Roman" panose="02020603050405020304" pitchFamily="18" charset="0"/>
              </a:rPr>
              <a:t>Contact University Police at 973-655-5222 or email us at </a:t>
            </a:r>
            <a:r>
              <a:rPr lang="en-US" altLang="en-US" dirty="0">
                <a:latin typeface="Times New Roman" panose="02020603050405020304" pitchFamily="18" charset="0"/>
                <a:cs typeface="Times New Roman" panose="02020603050405020304" pitchFamily="18" charset="0"/>
                <a:hlinkClick r:id="rId4"/>
              </a:rPr>
              <a:t>msupolice@montclair.edu</a:t>
            </a:r>
            <a:endParaRPr lang="en-US" altLang="en-US" dirty="0">
              <a:latin typeface="Times New Roman" panose="02020603050405020304" pitchFamily="18" charset="0"/>
              <a:cs typeface="Times New Roman" panose="02020603050405020304" pitchFamily="18" charset="0"/>
            </a:endParaRPr>
          </a:p>
          <a:p>
            <a:pPr>
              <a:spcAft>
                <a:spcPct val="0"/>
              </a:spcAft>
            </a:pPr>
            <a:r>
              <a:rPr lang="de-DE" altLang="en-US" dirty="0">
                <a:latin typeface="Times New Roman" panose="02020603050405020304" pitchFamily="18" charset="0"/>
                <a:cs typeface="Times New Roman" panose="02020603050405020304" pitchFamily="18" charset="0"/>
              </a:rPr>
              <a:t>University Police website at </a:t>
            </a:r>
            <a:r>
              <a:rPr lang="de-DE" altLang="en-US" dirty="0">
                <a:latin typeface="Times New Roman" panose="02020603050405020304" pitchFamily="18" charset="0"/>
                <a:cs typeface="Times New Roman" panose="02020603050405020304" pitchFamily="18" charset="0"/>
                <a:hlinkClick r:id="rId5"/>
              </a:rPr>
              <a:t>www.montclair.edu/universitypolice</a:t>
            </a:r>
            <a:endParaRPr lang="de-DE" altLang="en-US" dirty="0">
              <a:latin typeface="Times New Roman" panose="02020603050405020304" pitchFamily="18" charset="0"/>
              <a:cs typeface="Times New Roman" panose="02020603050405020304" pitchFamily="18" charset="0"/>
            </a:endParaRPr>
          </a:p>
          <a:p>
            <a:pPr>
              <a:spcAft>
                <a:spcPct val="0"/>
              </a:spcAft>
            </a:pP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26" name="Picture 2" descr="Montclair State University + Other NJ Schools Make List of Best US Colleges  - Montclair Girl">
            <a:extLst>
              <a:ext uri="{FF2B5EF4-FFF2-40B4-BE49-F238E27FC236}">
                <a16:creationId xmlns:a16="http://schemas.microsoft.com/office/drawing/2014/main" id="{2AA52B1C-21A2-4E64-A043-C0704A2E87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6244" y="365125"/>
            <a:ext cx="5277556" cy="3516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84E2C9-E937-41A7-920A-01096291B4B7}"/>
              </a:ext>
            </a:extLst>
          </p:cNvPr>
          <p:cNvPicPr>
            <a:picLocks noChangeAspect="1"/>
          </p:cNvPicPr>
          <p:nvPr/>
        </p:nvPicPr>
        <p:blipFill>
          <a:blip r:embed="rId7"/>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89845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4163-7FDB-4220-847B-5F46DB096ADF}"/>
              </a:ext>
            </a:extLst>
          </p:cNvPr>
          <p:cNvSpPr>
            <a:spLocks noGrp="1"/>
          </p:cNvSpPr>
          <p:nvPr>
            <p:ph type="title"/>
          </p:nvPr>
        </p:nvSpPr>
        <p:spPr/>
        <p:txBody>
          <a:bodyPr>
            <a:normAutofit/>
          </a:bodyPr>
          <a:lstStyle/>
          <a:p>
            <a:r>
              <a:rPr lang="en-US" altLang="en-US" sz="4000" dirty="0">
                <a:latin typeface="Times New Roman" panose="02020603050405020304" pitchFamily="18" charset="0"/>
              </a:rPr>
              <a:t>Jeanne Clery Disclosure of Campus Security Policy &amp; Crime Statistics Act</a:t>
            </a:r>
            <a:endParaRPr lang="en-US" sz="4000" dirty="0"/>
          </a:p>
        </p:txBody>
      </p:sp>
      <p:sp>
        <p:nvSpPr>
          <p:cNvPr id="3" name="Content Placeholder 2">
            <a:extLst>
              <a:ext uri="{FF2B5EF4-FFF2-40B4-BE49-F238E27FC236}">
                <a16:creationId xmlns:a16="http://schemas.microsoft.com/office/drawing/2014/main" id="{097E92A7-E146-4581-9DFF-0B4BE5A403F7}"/>
              </a:ext>
            </a:extLst>
          </p:cNvPr>
          <p:cNvSpPr>
            <a:spLocks noGrp="1"/>
          </p:cNvSpPr>
          <p:nvPr>
            <p:ph idx="1"/>
          </p:nvPr>
        </p:nvSpPr>
        <p:spPr>
          <a:xfrm>
            <a:off x="838200" y="1825625"/>
            <a:ext cx="5777753" cy="4351338"/>
          </a:xfrm>
        </p:spPr>
        <p:txBody>
          <a:bodyPr>
            <a:normAutofit lnSpcReduction="10000"/>
          </a:bodyPr>
          <a:lstStyle/>
          <a:p>
            <a:pPr marL="0" indent="0">
              <a:spcBef>
                <a:spcPct val="20000"/>
              </a:spcBef>
              <a:spcAft>
                <a:spcPct val="25000"/>
              </a:spcAft>
              <a:buNone/>
              <a:defRPr/>
            </a:pPr>
            <a:r>
              <a:rPr lang="en-US" altLang="en-US" dirty="0">
                <a:latin typeface="Times New Roman" panose="02020603050405020304" pitchFamily="18" charset="0"/>
              </a:rPr>
              <a:t>Jeanne Clery was raped and murdered in her dorm room at Lehigh University in 1986. Her killer was another student. </a:t>
            </a:r>
          </a:p>
          <a:p>
            <a:pPr marL="0" indent="0">
              <a:spcBef>
                <a:spcPct val="20000"/>
              </a:spcBef>
              <a:spcAft>
                <a:spcPct val="25000"/>
              </a:spcAft>
              <a:buNone/>
              <a:defRPr/>
            </a:pPr>
            <a:r>
              <a:rPr lang="en-US" altLang="en-US" dirty="0">
                <a:latin typeface="Times New Roman" panose="02020603050405020304" pitchFamily="18" charset="0"/>
              </a:rPr>
              <a:t>Her parents believe she would have been more cautious if she had known about other violent crimes at Lehigh. Her parents advocated for legislation that would require universities to disclose information regarding crime on college campuses.</a:t>
            </a:r>
          </a:p>
          <a:p>
            <a:endParaRPr lang="en-US" dirty="0"/>
          </a:p>
        </p:txBody>
      </p:sp>
      <p:pic>
        <p:nvPicPr>
          <p:cNvPr id="4" name="Picture 1">
            <a:extLst>
              <a:ext uri="{FF2B5EF4-FFF2-40B4-BE49-F238E27FC236}">
                <a16:creationId xmlns:a16="http://schemas.microsoft.com/office/drawing/2014/main" id="{E5234DC5-5F25-4856-B3E4-44382926E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1350717"/>
            <a:ext cx="3306295" cy="457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5FE5084-B6D2-4AA0-8993-A81D5DF86EC0}"/>
              </a:ext>
            </a:extLst>
          </p:cNvPr>
          <p:cNvPicPr>
            <a:picLocks noChangeAspect="1"/>
          </p:cNvPicPr>
          <p:nvPr/>
        </p:nvPicPr>
        <p:blipFill>
          <a:blip r:embed="rId4"/>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135213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69BC-30AC-46A2-98DE-F85EA38639AA}"/>
              </a:ext>
            </a:extLst>
          </p:cNvPr>
          <p:cNvSpPr>
            <a:spLocks noGrp="1"/>
          </p:cNvSpPr>
          <p:nvPr>
            <p:ph type="title"/>
          </p:nvPr>
        </p:nvSpPr>
        <p:spPr/>
        <p:txBody>
          <a:bodyPr>
            <a:normAutofit/>
          </a:bodyPr>
          <a:lstStyle/>
          <a:p>
            <a:r>
              <a:rPr lang="en-US" altLang="en-US" sz="4000" dirty="0">
                <a:latin typeface="Times New Roman" panose="02020603050405020304" pitchFamily="18" charset="0"/>
              </a:rPr>
              <a:t>What is the Clery Act?</a:t>
            </a:r>
            <a:endParaRPr lang="en-US" sz="4000" dirty="0"/>
          </a:p>
        </p:txBody>
      </p:sp>
      <p:sp>
        <p:nvSpPr>
          <p:cNvPr id="3" name="Content Placeholder 2">
            <a:extLst>
              <a:ext uri="{FF2B5EF4-FFF2-40B4-BE49-F238E27FC236}">
                <a16:creationId xmlns:a16="http://schemas.microsoft.com/office/drawing/2014/main" id="{BD2EE50E-07FC-4DA0-ADD0-268558CFA09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Federal law that requires institutions of higher education in the United States to disclose campus security information including crime statistics for the campus and surrounding areas. </a:t>
            </a:r>
          </a:p>
          <a:p>
            <a:r>
              <a:rPr lang="en-US" altLang="en-US" dirty="0">
                <a:latin typeface="Times New Roman" panose="02020603050405020304" pitchFamily="18" charset="0"/>
                <a:cs typeface="Times New Roman" panose="02020603050405020304" pitchFamily="18" charset="0"/>
              </a:rPr>
              <a:t>All public and private postsecondary institutions participating in federal student aid are subject to the law. Violators can be fined by the Department of Education for violating the law and risk loss of federal aid. </a:t>
            </a:r>
          </a:p>
          <a:p>
            <a:endParaRPr lang="en-US" dirty="0"/>
          </a:p>
        </p:txBody>
      </p:sp>
      <p:pic>
        <p:nvPicPr>
          <p:cNvPr id="7" name="Picture 6">
            <a:extLst>
              <a:ext uri="{FF2B5EF4-FFF2-40B4-BE49-F238E27FC236}">
                <a16:creationId xmlns:a16="http://schemas.microsoft.com/office/drawing/2014/main" id="{6E13A0CC-D6BC-4EA7-8A79-9099A9DDC3BC}"/>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85372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69BC-30AC-46A2-98DE-F85EA38639AA}"/>
              </a:ext>
            </a:extLst>
          </p:cNvPr>
          <p:cNvSpPr>
            <a:spLocks noGrp="1"/>
          </p:cNvSpPr>
          <p:nvPr>
            <p:ph type="title"/>
          </p:nvPr>
        </p:nvSpPr>
        <p:spPr/>
        <p:txBody>
          <a:bodyPr>
            <a:normAutofit/>
          </a:bodyPr>
          <a:lstStyle/>
          <a:p>
            <a:r>
              <a:rPr lang="en-US" altLang="en-US" sz="4000" dirty="0">
                <a:latin typeface="Times New Roman" panose="02020603050405020304" pitchFamily="18" charset="0"/>
              </a:rPr>
              <a:t>Who is a Campus Security Authority (CSA)?</a:t>
            </a:r>
          </a:p>
        </p:txBody>
      </p:sp>
      <p:sp>
        <p:nvSpPr>
          <p:cNvPr id="3" name="Content Placeholder 2">
            <a:extLst>
              <a:ext uri="{FF2B5EF4-FFF2-40B4-BE49-F238E27FC236}">
                <a16:creationId xmlns:a16="http://schemas.microsoft.com/office/drawing/2014/main" id="{BD2EE50E-07FC-4DA0-ADD0-268558CFA09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Campus Police Departments</a:t>
            </a:r>
          </a:p>
          <a:p>
            <a:r>
              <a:rPr lang="en-US" altLang="en-US" dirty="0">
                <a:latin typeface="Times New Roman" panose="02020603050405020304" pitchFamily="18" charset="0"/>
                <a:cs typeface="Times New Roman" panose="02020603050405020304" pitchFamily="18" charset="0"/>
              </a:rPr>
              <a:t>Individuals with Campus Security Responsibilities</a:t>
            </a:r>
          </a:p>
          <a:p>
            <a:r>
              <a:rPr lang="en-US" altLang="en-US" dirty="0">
                <a:latin typeface="Times New Roman" panose="02020603050405020304" pitchFamily="18" charset="0"/>
                <a:cs typeface="Times New Roman" panose="02020603050405020304" pitchFamily="18" charset="0"/>
              </a:rPr>
              <a:t>Individuals Designated by the Campus</a:t>
            </a:r>
          </a:p>
          <a:p>
            <a:r>
              <a:rPr lang="en-US" altLang="en-US" dirty="0">
                <a:latin typeface="Times New Roman" panose="02020603050405020304" pitchFamily="18" charset="0"/>
                <a:cs typeface="Times New Roman" panose="02020603050405020304" pitchFamily="18" charset="0"/>
              </a:rPr>
              <a:t>Officials with Significant Responsibility for Student and Campus Activities who are likely to receive complaints from a victim of crime.</a:t>
            </a:r>
          </a:p>
          <a:p>
            <a:r>
              <a:rPr lang="en-US" altLang="en-US" b="1" dirty="0">
                <a:latin typeface="Times New Roman" panose="02020603050405020304" pitchFamily="18" charset="0"/>
                <a:cs typeface="Times New Roman" panose="02020603050405020304" pitchFamily="18" charset="0"/>
              </a:rPr>
              <a:t>CSAs are defined and identified by their function, not by their title. </a:t>
            </a: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3FD85CF-E228-45B8-ABDE-5274C9FFF8C4}"/>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395344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8E75-9839-4E8A-8DF4-8EDE617E1076}"/>
              </a:ext>
            </a:extLst>
          </p:cNvPr>
          <p:cNvSpPr>
            <a:spLocks noGrp="1"/>
          </p:cNvSpPr>
          <p:nvPr>
            <p:ph type="title"/>
          </p:nvPr>
        </p:nvSpPr>
        <p:spPr/>
        <p:txBody>
          <a:bodyPr>
            <a:normAutofit/>
          </a:bodyPr>
          <a:lstStyle/>
          <a:p>
            <a:r>
              <a:rPr lang="en-US" altLang="en-US" sz="4000" u="sng" dirty="0">
                <a:latin typeface="Times New Roman" panose="02020603050405020304" pitchFamily="18" charset="0"/>
              </a:rPr>
              <a:t>Category 1</a:t>
            </a:r>
            <a:r>
              <a:rPr lang="en-US" altLang="en-US" sz="4000" dirty="0">
                <a:latin typeface="Times New Roman" panose="02020603050405020304" pitchFamily="18" charset="0"/>
              </a:rPr>
              <a:t> – Campus Police Departments</a:t>
            </a:r>
            <a:endParaRPr lang="en-US" sz="4000" dirty="0"/>
          </a:p>
        </p:txBody>
      </p:sp>
      <p:sp>
        <p:nvSpPr>
          <p:cNvPr id="3" name="Content Placeholder 2">
            <a:extLst>
              <a:ext uri="{FF2B5EF4-FFF2-40B4-BE49-F238E27FC236}">
                <a16:creationId xmlns:a16="http://schemas.microsoft.com/office/drawing/2014/main" id="{7D657252-9B10-4644-BFD0-713E45FC5ACE}"/>
              </a:ext>
            </a:extLst>
          </p:cNvPr>
          <p:cNvSpPr>
            <a:spLocks noGrp="1"/>
          </p:cNvSpPr>
          <p:nvPr>
            <p:ph idx="1"/>
          </p:nvPr>
        </p:nvSpPr>
        <p:spPr/>
        <p:txBody>
          <a:bodyPr/>
          <a:lstStyle/>
          <a:p>
            <a:r>
              <a:rPr lang="en-US" altLang="en-US" dirty="0">
                <a:latin typeface="Times New Roman" panose="02020603050405020304" pitchFamily="18" charset="0"/>
              </a:rPr>
              <a:t>All Officers of the Montclair State University Police Department.</a:t>
            </a:r>
          </a:p>
          <a:p>
            <a:endParaRPr lang="en-US" dirty="0"/>
          </a:p>
        </p:txBody>
      </p:sp>
      <p:pic>
        <p:nvPicPr>
          <p:cNvPr id="5" name="Picture 2">
            <a:extLst>
              <a:ext uri="{FF2B5EF4-FFF2-40B4-BE49-F238E27FC236}">
                <a16:creationId xmlns:a16="http://schemas.microsoft.com/office/drawing/2014/main" id="{6EF4669B-9647-4BB5-AC76-BC701A5A1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632" y="3008734"/>
            <a:ext cx="6614136" cy="284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73E627FD-59F4-448C-8C9D-18716E313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315" y="3008734"/>
            <a:ext cx="3019926" cy="3019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5E0AF8-B7F1-4D3B-A1C0-40EE76E1D71B}"/>
              </a:ext>
            </a:extLst>
          </p:cNvPr>
          <p:cNvPicPr>
            <a:picLocks noChangeAspect="1"/>
          </p:cNvPicPr>
          <p:nvPr/>
        </p:nvPicPr>
        <p:blipFill>
          <a:blip r:embed="rId5"/>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44296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AB43-CA68-458E-9BAF-8161E308B382}"/>
              </a:ext>
            </a:extLst>
          </p:cNvPr>
          <p:cNvSpPr>
            <a:spLocks noGrp="1"/>
          </p:cNvSpPr>
          <p:nvPr>
            <p:ph type="title"/>
          </p:nvPr>
        </p:nvSpPr>
        <p:spPr/>
        <p:txBody>
          <a:bodyPr>
            <a:normAutofit/>
          </a:bodyPr>
          <a:lstStyle/>
          <a:p>
            <a:r>
              <a:rPr lang="en-US" altLang="en-US" sz="4000" u="sng" dirty="0">
                <a:latin typeface="Times New Roman" panose="02020603050405020304" pitchFamily="18" charset="0"/>
                <a:cs typeface="Times New Roman" panose="02020603050405020304" pitchFamily="18" charset="0"/>
              </a:rPr>
              <a:t>Category 2</a:t>
            </a:r>
            <a:r>
              <a:rPr lang="en-US" altLang="en-US" sz="4000" dirty="0">
                <a:latin typeface="Times New Roman" panose="02020603050405020304" pitchFamily="18" charset="0"/>
                <a:cs typeface="Times New Roman" panose="02020603050405020304" pitchFamily="18" charset="0"/>
              </a:rPr>
              <a:t> – Individuals with Campus Security Responsibilities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1F5FD37-340A-4BA3-9A1A-F651D380F7D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Persons responsible for monitoring or controlling entrance to campus property</a:t>
            </a:r>
          </a:p>
          <a:p>
            <a:r>
              <a:rPr lang="en-US" dirty="0">
                <a:latin typeface="Times New Roman" panose="02020603050405020304" pitchFamily="18" charset="0"/>
                <a:cs typeface="Times New Roman" panose="02020603050405020304" pitchFamily="18" charset="0"/>
              </a:rPr>
              <a:t>Campus safety personnel &amp; community assistants who routinely monitor entrances to buildings and secured areas are likely to assist with reporting crime.</a:t>
            </a:r>
          </a:p>
          <a:p>
            <a:r>
              <a:rPr lang="en-US" dirty="0">
                <a:latin typeface="Times New Roman" panose="02020603050405020304" pitchFamily="18" charset="0"/>
                <a:cs typeface="Times New Roman" panose="02020603050405020304" pitchFamily="18" charset="0"/>
              </a:rPr>
              <a:t>Parking / Information kiosk staff</a:t>
            </a:r>
          </a:p>
          <a:p>
            <a:r>
              <a:rPr lang="en-US" dirty="0">
                <a:latin typeface="Times New Roman" panose="02020603050405020304" pitchFamily="18" charset="0"/>
                <a:cs typeface="Times New Roman" panose="02020603050405020304" pitchFamily="18" charset="0"/>
              </a:rPr>
              <a:t>Building managers</a:t>
            </a:r>
          </a:p>
          <a:p>
            <a:r>
              <a:rPr lang="en-US" dirty="0">
                <a:latin typeface="Times New Roman" panose="02020603050405020304" pitchFamily="18" charset="0"/>
                <a:cs typeface="Times New Roman" panose="02020603050405020304" pitchFamily="18" charset="0"/>
              </a:rPr>
              <a:t>Resident Assistants</a:t>
            </a: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A9942CE-670E-4FC7-962A-EE0D124215C6}"/>
              </a:ext>
            </a:extLst>
          </p:cNvPr>
          <p:cNvPicPr>
            <a:picLocks noChangeAspect="1"/>
          </p:cNvPicPr>
          <p:nvPr/>
        </p:nvPicPr>
        <p:blipFill>
          <a:blip r:embed="rId3"/>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01525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2530-6C95-43C9-AE19-841AD7E61A31}"/>
              </a:ext>
            </a:extLst>
          </p:cNvPr>
          <p:cNvSpPr>
            <a:spLocks noGrp="1"/>
          </p:cNvSpPr>
          <p:nvPr>
            <p:ph type="title"/>
          </p:nvPr>
        </p:nvSpPr>
        <p:spPr>
          <a:xfrm>
            <a:off x="838200" y="365125"/>
            <a:ext cx="11231880" cy="1325563"/>
          </a:xfrm>
        </p:spPr>
        <p:txBody>
          <a:bodyPr>
            <a:normAutofit/>
          </a:bodyPr>
          <a:lstStyle/>
          <a:p>
            <a:r>
              <a:rPr lang="en-US" altLang="en-US" sz="4000" u="sng" dirty="0">
                <a:latin typeface="Times New Roman" panose="02020603050405020304" pitchFamily="18" charset="0"/>
                <a:cs typeface="Times New Roman" panose="02020603050405020304" pitchFamily="18" charset="0"/>
              </a:rPr>
              <a:t>Category 3</a:t>
            </a:r>
            <a:r>
              <a:rPr lang="en-US" altLang="en-US" sz="4000" dirty="0">
                <a:latin typeface="Times New Roman" panose="02020603050405020304" pitchFamily="18" charset="0"/>
                <a:cs typeface="Times New Roman" panose="02020603050405020304" pitchFamily="18" charset="0"/>
              </a:rPr>
              <a:t> – Individuals Designated by the Campus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6984A0-3CAF-438D-9A06-0CC1EC8CF82C}"/>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President’s Office and Staff</a:t>
            </a:r>
          </a:p>
          <a:p>
            <a:r>
              <a:rPr lang="en-US" altLang="en-US" dirty="0">
                <a:latin typeface="Times New Roman" panose="02020603050405020304" pitchFamily="18" charset="0"/>
                <a:cs typeface="Times New Roman" panose="02020603050405020304" pitchFamily="18" charset="0"/>
              </a:rPr>
              <a:t>Student Affairs Director, Deans and Administrators</a:t>
            </a:r>
          </a:p>
          <a:p>
            <a:r>
              <a:rPr lang="en-US" altLang="en-US" dirty="0">
                <a:latin typeface="Times New Roman" panose="02020603050405020304" pitchFamily="18" charset="0"/>
                <a:cs typeface="Times New Roman" panose="02020603050405020304" pitchFamily="18" charset="0"/>
              </a:rPr>
              <a:t>Residence Life Staff, Residence Hall Directors</a:t>
            </a:r>
          </a:p>
          <a:p>
            <a:r>
              <a:rPr lang="en-US" altLang="en-US" dirty="0">
                <a:latin typeface="Times New Roman" panose="02020603050405020304" pitchFamily="18" charset="0"/>
                <a:cs typeface="Times New Roman" panose="02020603050405020304" pitchFamily="18" charset="0"/>
              </a:rPr>
              <a:t>Title IX Coordinator</a:t>
            </a:r>
          </a:p>
          <a:p>
            <a:r>
              <a:rPr lang="en-US" altLang="en-US" u="sng" dirty="0">
                <a:latin typeface="Times New Roman" panose="02020603050405020304" pitchFamily="18" charset="0"/>
                <a:cs typeface="Times New Roman" panose="02020603050405020304" pitchFamily="18" charset="0"/>
              </a:rPr>
              <a:t>Others as designated</a:t>
            </a: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210E4CF-C851-4238-BDB7-F9392F3B3573}"/>
              </a:ext>
            </a:extLst>
          </p:cNvPr>
          <p:cNvPicPr>
            <a:picLocks noChangeAspect="1"/>
          </p:cNvPicPr>
          <p:nvPr/>
        </p:nvPicPr>
        <p:blipFill>
          <a:blip r:embed="rId2"/>
          <a:stretch>
            <a:fillRect/>
          </a:stretch>
        </p:blipFill>
        <p:spPr>
          <a:xfrm>
            <a:off x="9567927" y="6173067"/>
            <a:ext cx="2383442" cy="477791"/>
          </a:xfrm>
          <a:prstGeom prst="rect">
            <a:avLst/>
          </a:prstGeom>
        </p:spPr>
      </p:pic>
    </p:spTree>
    <p:extLst>
      <p:ext uri="{BB962C8B-B14F-4D97-AF65-F5344CB8AC3E}">
        <p14:creationId xmlns:p14="http://schemas.microsoft.com/office/powerpoint/2010/main" val="2914537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17833</TotalTime>
  <Words>4996</Words>
  <Application>Microsoft Office PowerPoint</Application>
  <PresentationFormat>Widescreen</PresentationFormat>
  <Paragraphs>293</Paragraphs>
  <Slides>35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Campus Security Authority (CSA) Training and Reporting</vt:lpstr>
      <vt:lpstr>Goal and Objective</vt:lpstr>
      <vt:lpstr>Overview</vt:lpstr>
      <vt:lpstr>Jeanne Clery Disclosure of Campus Security Policy &amp; Crime Statistics Act</vt:lpstr>
      <vt:lpstr>What is the Clery Act?</vt:lpstr>
      <vt:lpstr>Who is a Campus Security Authority (CSA)?</vt:lpstr>
      <vt:lpstr>Category 1 – Campus Police Departments</vt:lpstr>
      <vt:lpstr>Category 2 – Individuals with Campus Security Responsibilities</vt:lpstr>
      <vt:lpstr>Category 3 – Individuals Designated by the Campus</vt:lpstr>
      <vt:lpstr>Category 4 – Officials with Significant Responsibility for Student &amp; Campus Activities</vt:lpstr>
      <vt:lpstr>CSA’s with significant responsibility for Student and Campus Activities</vt:lpstr>
      <vt:lpstr>Some examples of those exempt are</vt:lpstr>
      <vt:lpstr>YOU DO NOT HAVE TO REPORT IF</vt:lpstr>
      <vt:lpstr>Confidential Reporting</vt:lpstr>
      <vt:lpstr>What crimes must I report?</vt:lpstr>
      <vt:lpstr>Criminal Offenses</vt:lpstr>
      <vt:lpstr>Criminal Offenses (continued)</vt:lpstr>
      <vt:lpstr>Criminal Offenses (Sex Offenses)</vt:lpstr>
      <vt:lpstr>Violence Against Women Act (VAWA) Offenses</vt:lpstr>
      <vt:lpstr>Violence Against Women Act (VAWA) Offenses</vt:lpstr>
      <vt:lpstr>Hate Crimes</vt:lpstr>
      <vt:lpstr>Liquor, Drug, Weapons Law Violations</vt:lpstr>
      <vt:lpstr>Location</vt:lpstr>
      <vt:lpstr>Location (continued)</vt:lpstr>
      <vt:lpstr>PowerPoint Presentation</vt:lpstr>
      <vt:lpstr>Reporting and Investigating Missing Persons</vt:lpstr>
      <vt:lpstr>Informing Designated Contact Person</vt:lpstr>
      <vt:lpstr>Offer Help</vt:lpstr>
      <vt:lpstr>Reporting</vt:lpstr>
      <vt:lpstr>Get the facts</vt:lpstr>
      <vt:lpstr>Information for Reporting</vt:lpstr>
      <vt:lpstr>What if I forget to file a report?</vt:lpstr>
      <vt:lpstr>Clery Act and Title IX Intersection</vt:lpstr>
      <vt:lpstr>Conclusion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Security Authority (CSA) Training and Reporting</dc:title>
  <dc:creator>Meredith Martin</dc:creator>
  <cp:lastModifiedBy>Meredith Martin</cp:lastModifiedBy>
  <cp:revision>167</cp:revision>
  <dcterms:created xsi:type="dcterms:W3CDTF">2022-09-22T14:58:32Z</dcterms:created>
  <dcterms:modified xsi:type="dcterms:W3CDTF">2023-09-14T13:51:25Z</dcterms:modified>
</cp:coreProperties>
</file>